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</p:sldIdLst>
  <p:sldSz cy="6858000" cx="9144000"/>
  <p:notesSz cx="6858000" cy="9144000"/>
  <p:embeddedFontLst>
    <p:embeddedFont>
      <p:font typeface="Roboto"/>
      <p:regular r:id="rId120"/>
      <p:bold r:id="rId121"/>
      <p:italic r:id="rId122"/>
      <p:boldItalic r:id="rId1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71E36-B350-4EF0-B6AA-B9A0E7DAC65F}">
  <a:tblStyle styleId="{88A71E36-B350-4EF0-B6AA-B9A0E7DAC6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Roboto-bold.fntdata"/><Relationship Id="rId25" Type="http://schemas.openxmlformats.org/officeDocument/2006/relationships/slide" Target="slides/slide18.xml"/><Relationship Id="rId120" Type="http://schemas.openxmlformats.org/officeDocument/2006/relationships/font" Target="fonts/Roboto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23" Type="http://schemas.openxmlformats.org/officeDocument/2006/relationships/font" Target="fonts/Roboto-boldItalic.fntdata"/><Relationship Id="rId122" Type="http://schemas.openxmlformats.org/officeDocument/2006/relationships/font" Target="fonts/Roboto-italic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6d6939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6d693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56d693989_0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56d6939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456d693989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456d69398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456d693989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456d6939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459750a290_61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459750a290_6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459750a290_61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459750a290_6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5ca043371_0_2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5ca04337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456d693989_0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456d69398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459750a290_6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459750a290_6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459750a290_47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459750a290_4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459750a290_47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459750a290_4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8daaeb9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8daae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459750a290_61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459750a290_6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86dcf36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86dcf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68daaeb9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68daaeb9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68daaeb90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68daaeb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f9b106e9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f9b106e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56d693989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56d6939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68daaeb90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68daaeb9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fc3e0e24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fc3e0e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68daaeb90_0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68daaeb9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6580f00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6580f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8daaeb90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8daaeb9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68daaeb90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68daaeb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68daaeb90_0_1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68daaeb9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56d693989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56d6939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56bdc923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56bdc92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68daaeb90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68daaeb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68daaeb90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68daaeb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6bdc923e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56bdc92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68daaeb90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68daaeb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68daaeb90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68daaeb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6d693989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6d69398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68daaeb90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68daaeb9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68daaeb90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68daaeb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68daaeb90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68daaeb9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68daaeb90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68daaeb9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68daaeb90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68daaeb9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68daaeb90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68daaeb9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68daaeb90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68daaeb9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68daaeb90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68daaeb9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56d693989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56d6939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is for static scope.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56d693989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56d6939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8daaeb90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8daaeb9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56d693989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56d6939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56d693989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56d6939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56d693989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56d6939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68daaeb90_0_1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68daaeb9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5974dc73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5974dc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45974dc73c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45974dc7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5a8efe841_4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5a8efe84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56d693989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56d6939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68daaeb90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68daaeb9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3e34ccbab_3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3e34ccba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8daaeb90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8daaeb9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3e34ccbab_3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3e34ccbab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5974dc73c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5974dc7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5a8efe841_4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5a8efe841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5a8efe841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5a8efe84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fc3e0e24f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fc3e0e2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5974dc73c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5974dc7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5a8efe841_4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5a8efe841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5a8efe841_4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5a8efe841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59750a290_6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59750a290_6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45a8efe841_4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45a8efe841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8daaeb90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8daaeb9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fc3e0e24f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fc3e0e2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45a8efe841_4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45a8efe841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56d693989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456d69398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59750a290_61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59750a290_6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59750a290_61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59750a290_6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459750a290_61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459750a290_6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459750a290_61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459750a290_6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45a8efe841_4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45a8efe841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5ca04337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5ca0433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5ca043371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45ca0433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right-hand size contains expression like 'with', we need to put more data in the store. (type-case Value*Store (interp r ds l-store) will provide updated Store </a:t>
            </a:r>
            <a:r>
              <a:rPr lang="en"/>
              <a:t>compared</a:t>
            </a:r>
            <a:r>
              <a:rPr lang="en"/>
              <a:t> to l-store.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974dc73c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974dc7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3e34ccbab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3e34ccba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59750a290_61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59750a290_6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45a8efe841_4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45a8efe841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459750a290_61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459750a290_6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459750a290_61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459750a290_6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459750a290_61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459750a290_6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459750a290_61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459750a290_6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459750a290_61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459750a290_6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59750a290_61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59750a290_6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45ca043371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45ca0433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974dc73c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974dc7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459750a290_61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459750a290_6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5ca043371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45ca04337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45ca043371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45ca04337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45ca043371_0_2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45ca04337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45ca043371_0_2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45ca04337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5ca043371_0_2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5ca04337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45ca043371_0_2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45ca04337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459750a290_6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459750a290_6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456d693989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456d6939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456d693989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456d6939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7287c1c5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7287c1c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456d693989_0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456d69398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456d693989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456d69398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456d693989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456d69398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459750a290_61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459750a290_6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56d693989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56d69398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56d693989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56d6939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456d693989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456d69398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56d693989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56d6939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456d693989_0_1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456d69398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45ca043371_0_2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45ca04337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Laziness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Mutable Data Structure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Data Structure</a:t>
            </a:r>
            <a:endParaRPr sz="3500"/>
          </a:p>
        </p:txBody>
      </p:sp>
      <p:sp>
        <p:nvSpPr>
          <p:cNvPr id="164" name="Google Shape;164;p25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Lecture17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Procedure</a:t>
            </a:r>
            <a:endParaRPr sz="2000"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(define (f x)</a:t>
            </a:r>
            <a:br>
              <a:rPr lang="en" sz="1600"/>
            </a:br>
            <a:r>
              <a:rPr lang="en" sz="1600"/>
              <a:t>   (+ x (read)))</a:t>
            </a:r>
            <a:br>
              <a:rPr lang="en" sz="1600"/>
            </a:br>
            <a:br>
              <a:rPr lang="en" sz="900"/>
            </a:br>
            <a:r>
              <a:rPr lang="en" sz="1600"/>
              <a:t>(f 5)</a:t>
            </a:r>
            <a:br>
              <a:rPr lang="en" sz="1600"/>
            </a:br>
            <a:br>
              <a:rPr lang="en" sz="1000"/>
            </a:br>
            <a:r>
              <a:rPr lang="en" sz="1600"/>
              <a:t>(define g</a:t>
            </a:r>
            <a:br>
              <a:rPr lang="en" sz="1600"/>
            </a:br>
            <a:r>
              <a:rPr lang="en" sz="1600"/>
              <a:t>   (local [(define b (box 0))]</a:t>
            </a:r>
            <a:br>
              <a:rPr lang="en" sz="1600"/>
            </a:br>
            <a:r>
              <a:rPr lang="en" sz="1600"/>
              <a:t>      (lambda (x)</a:t>
            </a:r>
            <a:br>
              <a:rPr lang="en" sz="1600"/>
            </a:br>
            <a:r>
              <a:rPr lang="en" sz="1600"/>
              <a:t>         (begin</a:t>
            </a:r>
            <a:br>
              <a:rPr lang="en" sz="1600"/>
            </a:br>
            <a:r>
              <a:rPr lang="en" sz="1600"/>
              <a:t>            (set-box! b (+ x (unbox b)))</a:t>
            </a:r>
            <a:br>
              <a:rPr lang="en" sz="1600"/>
            </a:br>
            <a:r>
              <a:rPr lang="en" sz="1600"/>
              <a:t>            (unbox b)))))</a:t>
            </a:r>
            <a:br>
              <a:rPr lang="en" sz="1600"/>
            </a:br>
            <a:r>
              <a:rPr lang="en" sz="1600"/>
              <a:t>(g 5)</a:t>
            </a:r>
            <a:br>
              <a:rPr lang="en" sz="1600"/>
            </a:br>
            <a:r>
              <a:rPr lang="en" sz="1600"/>
              <a:t>(g 5)</a:t>
            </a:r>
            <a:br>
              <a:rPr lang="en" sz="1600"/>
            </a:br>
            <a:br>
              <a:rPr lang="en" sz="1600"/>
            </a:br>
            <a:r>
              <a:rPr lang="en" sz="1600"/>
              <a:t>(define counter 0)</a:t>
            </a:r>
            <a:br>
              <a:rPr lang="en" sz="1600"/>
            </a:br>
            <a:r>
              <a:rPr lang="en" sz="1600"/>
              <a:t>(define (h x)</a:t>
            </a:r>
            <a:br>
              <a:rPr lang="en" sz="1600"/>
            </a:br>
            <a:r>
              <a:rPr lang="en" sz="1600"/>
              <a:t>   (begin</a:t>
            </a:r>
            <a:br>
              <a:rPr lang="en" sz="1600"/>
            </a:br>
            <a:r>
              <a:rPr lang="en" sz="1600"/>
              <a:t>      (set! counter (+ x counter))</a:t>
            </a:r>
            <a:br>
              <a:rPr lang="en" sz="1600"/>
            </a:br>
            <a:r>
              <a:rPr lang="en" sz="1600"/>
              <a:t>      counter))</a:t>
            </a:r>
            <a:br>
              <a:rPr lang="en" sz="1600"/>
            </a:br>
            <a:r>
              <a:rPr lang="en" sz="1600"/>
              <a:t>(h 2)</a:t>
            </a:r>
            <a:br>
              <a:rPr lang="en" sz="1600"/>
            </a:br>
            <a:r>
              <a:rPr lang="en" sz="1600"/>
              <a:t>(h 2)</a:t>
            </a:r>
            <a:endParaRPr sz="1600"/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78" name="Google Shape;978;p124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[setbox (bx-expr val-expr)</a:t>
            </a:r>
            <a:br>
              <a:rPr lang="en" sz="2000"/>
            </a:br>
            <a:r>
              <a:rPr lang="en" sz="2000"/>
              <a:t>                   </a:t>
            </a:r>
            <a:r>
              <a:rPr lang="en" sz="2000">
                <a:solidFill>
                  <a:srgbClr val="FF0000"/>
                </a:solidFill>
              </a:rPr>
              <a:t>(type-case Value*Store </a:t>
            </a:r>
            <a:r>
              <a:rPr lang="en" sz="2000" u="sng">
                <a:solidFill>
                  <a:srgbClr val="FF0000"/>
                </a:solidFill>
              </a:rPr>
              <a:t>(interp bx-expr ds st)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[v*s  (bx-val </a:t>
            </a:r>
            <a:r>
              <a:rPr lang="en" sz="2000">
                <a:solidFill>
                  <a:srgbClr val="0000FF"/>
                </a:solidFill>
              </a:rPr>
              <a:t>st2</a:t>
            </a:r>
            <a:r>
              <a:rPr lang="en" sz="2000">
                <a:solidFill>
                  <a:srgbClr val="FF0000"/>
                </a:solidFill>
              </a:rPr>
              <a:t>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(type-case Value*Store (interp val-expr ds </a:t>
            </a:r>
            <a:r>
              <a:rPr lang="en" sz="2000">
                <a:solidFill>
                  <a:srgbClr val="0000FF"/>
                </a:solidFill>
              </a:rPr>
              <a:t>st2</a:t>
            </a:r>
            <a:r>
              <a:rPr lang="en" sz="2000">
                <a:solidFill>
                  <a:srgbClr val="FF0000"/>
                </a:solidFill>
              </a:rPr>
              <a:t>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[v*s (val st3)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… ])])</a:t>
            </a:r>
            <a:r>
              <a:rPr lang="en" sz="2000"/>
              <a:t>]</a:t>
            </a:r>
            <a:br>
              <a:rPr lang="en" sz="2000"/>
            </a:br>
            <a:r>
              <a:rPr lang="en" sz="2000"/>
              <a:t>    …)</a:t>
            </a:r>
            <a:endParaRPr sz="2000"/>
          </a:p>
        </p:txBody>
      </p:sp>
      <p:sp>
        <p:nvSpPr>
          <p:cNvPr id="979" name="Google Shape;979;p12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2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85" name="Google Shape;985;p125"/>
          <p:cNvSpPr txBox="1"/>
          <p:nvPr>
            <p:ph idx="1" type="body"/>
          </p:nvPr>
        </p:nvSpPr>
        <p:spPr>
          <a:xfrm>
            <a:off x="311700" y="1106425"/>
            <a:ext cx="8832300" cy="5250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[setbox (bx-expr val-expr)</a:t>
            </a:r>
            <a:br>
              <a:rPr lang="en" sz="2000"/>
            </a:br>
            <a:r>
              <a:rPr lang="en" sz="2000"/>
              <a:t>                   (type-case Value*Store (interp bx-expr ds st)</a:t>
            </a:r>
            <a:br>
              <a:rPr lang="en" sz="2000"/>
            </a:br>
            <a:r>
              <a:rPr lang="en" sz="2000"/>
              <a:t>                       [v*s  (bx-val st2)</a:t>
            </a:r>
            <a:br>
              <a:rPr lang="en" sz="2000"/>
            </a:br>
            <a:r>
              <a:rPr lang="en" sz="2000"/>
              <a:t>                                (type-case Value*Store (interp val-expr ds st2)</a:t>
            </a:r>
            <a:br>
              <a:rPr lang="en" sz="2000"/>
            </a:br>
            <a:r>
              <a:rPr lang="en" sz="2000"/>
              <a:t>                                    [v*s (val st3)</a:t>
            </a:r>
            <a:br>
              <a:rPr lang="en" sz="2000"/>
            </a:br>
            <a:r>
              <a:rPr lang="en" sz="2000"/>
              <a:t>                                            </a:t>
            </a:r>
            <a:r>
              <a:rPr lang="en" sz="2000">
                <a:solidFill>
                  <a:srgbClr val="FF0000"/>
                </a:solidFill>
              </a:rPr>
              <a:t>(v*s val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(aSto  (boxV-address bx-val)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            val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            st3))</a:t>
            </a:r>
            <a:r>
              <a:rPr lang="en" sz="2000"/>
              <a:t>])])]</a:t>
            </a:r>
            <a:br>
              <a:rPr lang="en" sz="2000"/>
            </a:br>
            <a:r>
              <a:rPr lang="en" sz="2000"/>
              <a:t>    …)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seqn</a:t>
            </a:r>
            <a:r>
              <a:rPr lang="en" sz="2000"/>
              <a:t>, </a:t>
            </a:r>
            <a:r>
              <a:rPr lang="en" sz="2000">
                <a:solidFill>
                  <a:srgbClr val="0000FF"/>
                </a:solidFill>
              </a:rPr>
              <a:t>add</a:t>
            </a:r>
            <a:r>
              <a:rPr lang="en" sz="2000"/>
              <a:t>, </a:t>
            </a:r>
            <a:r>
              <a:rPr lang="en" sz="2000">
                <a:solidFill>
                  <a:srgbClr val="0000FF"/>
                </a:solidFill>
              </a:rPr>
              <a:t>sub</a:t>
            </a:r>
            <a:r>
              <a:rPr lang="en" sz="2000"/>
              <a:t>, and </a:t>
            </a:r>
            <a:r>
              <a:rPr lang="en" sz="2000">
                <a:solidFill>
                  <a:srgbClr val="0000FF"/>
                </a:solidFill>
              </a:rPr>
              <a:t>app</a:t>
            </a:r>
            <a:r>
              <a:rPr lang="en" sz="2000"/>
              <a:t> need </a:t>
            </a:r>
            <a:r>
              <a:rPr b="1" i="1" lang="en" sz="2000" u="sng"/>
              <a:t>the same sort of sequencing</a:t>
            </a:r>
            <a:r>
              <a:rPr lang="en" sz="2000"/>
              <a:t>.</a:t>
            </a:r>
            <a:r>
              <a:rPr lang="en" sz="2000"/>
              <a:t> two type-cases!</a:t>
            </a:r>
            <a:endParaRPr sz="2000"/>
          </a:p>
        </p:txBody>
      </p:sp>
      <p:sp>
        <p:nvSpPr>
          <p:cNvPr id="986" name="Google Shape;986;p12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92" name="Google Shape;992;p126"/>
          <p:cNvSpPr txBox="1"/>
          <p:nvPr>
            <p:ph idx="1" type="body"/>
          </p:nvPr>
        </p:nvSpPr>
        <p:spPr>
          <a:xfrm>
            <a:off x="311700" y="1106425"/>
            <a:ext cx="8832300" cy="5250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interp-two : BFAE BFAE DefrdSub Store</a:t>
            </a:r>
            <a:br>
              <a:rPr lang="en" sz="2000"/>
            </a:br>
            <a:r>
              <a:rPr lang="en" sz="2000"/>
              <a:t>;                      (Value Value Store -&gt; Value*Store)</a:t>
            </a:r>
            <a:br>
              <a:rPr lang="en" sz="2000"/>
            </a:br>
            <a:r>
              <a:rPr lang="en" sz="2000"/>
              <a:t>;                      -&gt; Value*Store</a:t>
            </a:r>
            <a:br>
              <a:rPr lang="en" sz="2000"/>
            </a:br>
            <a:r>
              <a:rPr lang="en" sz="2000"/>
              <a:t>(define (interp-two expr1 expr2 ds st handle)</a:t>
            </a:r>
            <a:br>
              <a:rPr lang="en" sz="2000"/>
            </a:br>
            <a:r>
              <a:rPr lang="en" sz="2000"/>
              <a:t>    (</a:t>
            </a:r>
            <a:r>
              <a:rPr lang="en" sz="2000">
                <a:solidFill>
                  <a:srgbClr val="0000FF"/>
                </a:solidFill>
              </a:rPr>
              <a:t>type-case</a:t>
            </a:r>
            <a:r>
              <a:rPr lang="en" sz="2000"/>
              <a:t> Value*Store (interp expr1 ds st)</a:t>
            </a:r>
            <a:br>
              <a:rPr lang="en" sz="2000"/>
            </a:br>
            <a:r>
              <a:rPr lang="en" sz="2000"/>
              <a:t>        [v*s (val1 st2)</a:t>
            </a:r>
            <a:br>
              <a:rPr lang="en" sz="2000"/>
            </a:br>
            <a:r>
              <a:rPr lang="en" sz="2000"/>
              <a:t>            (</a:t>
            </a:r>
            <a:r>
              <a:rPr lang="en" sz="2000">
                <a:solidFill>
                  <a:srgbClr val="0000FF"/>
                </a:solidFill>
              </a:rPr>
              <a:t>type-case</a:t>
            </a:r>
            <a:r>
              <a:rPr lang="en" sz="2000"/>
              <a:t> Value*Store (interp expr2 ds st2)</a:t>
            </a:r>
            <a:br>
              <a:rPr lang="en" sz="2000"/>
            </a:br>
            <a:r>
              <a:rPr lang="en" sz="2000"/>
              <a:t>                [v*s (val2 st3)</a:t>
            </a:r>
            <a:br>
              <a:rPr lang="en" sz="2000"/>
            </a:br>
            <a:r>
              <a:rPr lang="en" sz="2000"/>
              <a:t>                    (handle val1 val2 st3)])]))</a:t>
            </a:r>
            <a:endParaRPr sz="2000"/>
          </a:p>
        </p:txBody>
      </p:sp>
      <p:sp>
        <p:nvSpPr>
          <p:cNvPr id="993" name="Google Shape;993;p1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99" name="Google Shape;999;p127"/>
          <p:cNvSpPr txBox="1"/>
          <p:nvPr>
            <p:ph idx="1" type="body"/>
          </p:nvPr>
        </p:nvSpPr>
        <p:spPr>
          <a:xfrm>
            <a:off x="311700" y="1106425"/>
            <a:ext cx="8832300" cy="45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[num (n)     (v*s (numV n) st)]</a:t>
            </a:r>
            <a:br>
              <a:rPr lang="en" sz="2000"/>
            </a:br>
            <a:r>
              <a:rPr lang="en" sz="2000"/>
              <a:t>    [add  (l r)    (type-case Value*Store (interp l ds st)</a:t>
            </a:r>
            <a:br>
              <a:rPr lang="en" sz="2000"/>
            </a:br>
            <a:r>
              <a:rPr lang="en" sz="2000"/>
              <a:t>                           [v*s (l-value l-store)</a:t>
            </a:r>
            <a:br>
              <a:rPr lang="en" sz="2000"/>
            </a:br>
            <a:r>
              <a:rPr lang="en" sz="2000"/>
              <a:t>                                   (type-case Value*Store (interp r ds l-store)</a:t>
            </a:r>
            <a:br>
              <a:rPr lang="en" sz="2000"/>
            </a:br>
            <a:r>
              <a:rPr lang="en" sz="2000"/>
              <a:t>                                       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[v*s (r-value r-store)</a:t>
            </a:r>
            <a:br>
              <a:rPr lang="en" sz="2000"/>
            </a:br>
            <a:r>
              <a:rPr lang="en" sz="2000"/>
              <a:t>                                                                            </a:t>
            </a:r>
            <a:r>
              <a:rPr lang="en" sz="2000" u="sng"/>
              <a:t>(</a:t>
            </a:r>
            <a:r>
              <a:rPr lang="en" sz="2000" u="sng"/>
              <a:t>v*s (num+ l-value r-value)</a:t>
            </a:r>
            <a:br>
              <a:rPr lang="en" sz="2000" u="sng"/>
            </a:br>
            <a:r>
              <a:rPr lang="en" sz="2000"/>
              <a:t>                                                                                     </a:t>
            </a:r>
            <a:r>
              <a:rPr lang="en" sz="2000" u="sng"/>
              <a:t>r-store)]</a:t>
            </a:r>
            <a:r>
              <a:rPr lang="en" sz="2000"/>
              <a:t>)])]  </a:t>
            </a:r>
            <a:br>
              <a:rPr lang="en" sz="2000"/>
            </a:br>
            <a:r>
              <a:rPr lang="en" sz="2000"/>
              <a:t>   …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⇒ [add    (l r)  </a:t>
            </a:r>
            <a:r>
              <a:rPr lang="en" sz="2000">
                <a:solidFill>
                  <a:srgbClr val="0000FF"/>
                </a:solidFill>
              </a:rPr>
              <a:t>(interp-two l r ds st 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                      </a:t>
            </a:r>
            <a:r>
              <a:rPr lang="en" sz="2000" u="sng">
                <a:solidFill>
                  <a:srgbClr val="0000FF"/>
                </a:solidFill>
              </a:rPr>
              <a:t>(lambda (v1 v2 st1) (v*s (num+ v1 v2) st1))</a:t>
            </a:r>
            <a:r>
              <a:rPr lang="en" sz="2000">
                <a:solidFill>
                  <a:srgbClr val="0000FF"/>
                </a:solidFill>
              </a:rPr>
              <a:t>)</a:t>
            </a:r>
            <a:r>
              <a:rPr lang="en" sz="2000"/>
              <a:t>]</a:t>
            </a:r>
            <a:endParaRPr sz="2000"/>
          </a:p>
        </p:txBody>
      </p:sp>
      <p:sp>
        <p:nvSpPr>
          <p:cNvPr id="1000" name="Google Shape;1000;p1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1006" name="Google Shape;1006;p1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[seqn (a b)  (type-case Value*Store (interp a ds st)</a:t>
            </a:r>
            <a:br>
              <a:rPr lang="en" sz="2000"/>
            </a:br>
            <a:r>
              <a:rPr lang="en" sz="2000"/>
              <a:t>                              [v*s (a-value a-store)</a:t>
            </a:r>
            <a:br>
              <a:rPr lang="en" sz="2000"/>
            </a:br>
            <a:r>
              <a:rPr lang="en" sz="2000"/>
              <a:t>                                      (interp b ds a-store)])]</a:t>
            </a:r>
            <a:br>
              <a:rPr lang="en" sz="2000"/>
            </a:br>
            <a:r>
              <a:rPr lang="en" sz="2000"/>
              <a:t>   …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⇒ </a:t>
            </a:r>
            <a:r>
              <a:rPr lang="en" sz="2000"/>
              <a:t>[seqn (a b) </a:t>
            </a:r>
            <a:r>
              <a:rPr lang="en" sz="2000">
                <a:solidFill>
                  <a:srgbClr val="0000FF"/>
                </a:solidFill>
              </a:rPr>
              <a:t>(interp-two a b ds st (lambda (v1 v2 st1) (v*s </a:t>
            </a:r>
            <a:r>
              <a:rPr lang="en" sz="2000" u="sng">
                <a:solidFill>
                  <a:srgbClr val="0000FF"/>
                </a:solidFill>
              </a:rPr>
              <a:t>v2</a:t>
            </a:r>
            <a:r>
              <a:rPr lang="en" sz="2000">
                <a:solidFill>
                  <a:srgbClr val="0000FF"/>
                </a:solidFill>
              </a:rPr>
              <a:t> st1)))</a:t>
            </a:r>
            <a:r>
              <a:rPr lang="en" sz="2000"/>
              <a:t>]</a:t>
            </a:r>
            <a:endParaRPr sz="2000"/>
          </a:p>
        </p:txBody>
      </p:sp>
      <p:sp>
        <p:nvSpPr>
          <p:cNvPr id="1007" name="Google Shape;1007;p1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8" name="Google Shape;1008;p128"/>
          <p:cNvSpPr txBox="1"/>
          <p:nvPr/>
        </p:nvSpPr>
        <p:spPr>
          <a:xfrm>
            <a:off x="311700" y="5163125"/>
            <a:ext cx="8832300" cy="7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In original code, only one type-case is used. But we can still apply interp-two for the seqn branch.</a:t>
            </a:r>
            <a:br>
              <a:rPr lang="en"/>
            </a:br>
            <a:r>
              <a:rPr lang="en"/>
              <a:t>  We are just not using v1 but only v2.</a:t>
            </a:r>
            <a:endParaRPr/>
          </a:p>
        </p:txBody>
      </p:sp>
      <p:cxnSp>
        <p:nvCxnSpPr>
          <p:cNvPr id="1009" name="Google Shape;1009;p128"/>
          <p:cNvCxnSpPr>
            <a:stCxn id="1008" idx="0"/>
          </p:cNvCxnSpPr>
          <p:nvPr/>
        </p:nvCxnSpPr>
        <p:spPr>
          <a:xfrm flipH="1" rot="10800000">
            <a:off x="4727850" y="4202525"/>
            <a:ext cx="2402100" cy="9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1015" name="Google Shape;1015;p129"/>
          <p:cNvSpPr txBox="1"/>
          <p:nvPr>
            <p:ph idx="1" type="body"/>
          </p:nvPr>
        </p:nvSpPr>
        <p:spPr>
          <a:xfrm>
            <a:off x="311700" y="1106425"/>
            <a:ext cx="8832300" cy="5250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interp-two : BFAE BFAE DefrdSub Store</a:t>
            </a:r>
            <a:br>
              <a:rPr lang="en" sz="2000"/>
            </a:br>
            <a:r>
              <a:rPr lang="en" sz="2000"/>
              <a:t>;                      (Value Value Store -&gt; Value*Store)</a:t>
            </a:r>
            <a:br>
              <a:rPr lang="en" sz="2000"/>
            </a:br>
            <a:r>
              <a:rPr lang="en" sz="2000"/>
              <a:t>;                      -&gt; Value*Store</a:t>
            </a:r>
            <a:br>
              <a:rPr lang="en" sz="2000"/>
            </a:br>
            <a:r>
              <a:rPr lang="en" sz="2000"/>
              <a:t>(define (interp-two expr1 expr2 ds st handle)</a:t>
            </a:r>
            <a:br>
              <a:rPr lang="en" sz="2000"/>
            </a:br>
            <a:r>
              <a:rPr lang="en" sz="2000"/>
              <a:t>    (</a:t>
            </a:r>
            <a:r>
              <a:rPr lang="en" sz="2000">
                <a:solidFill>
                  <a:srgbClr val="0000FF"/>
                </a:solidFill>
              </a:rPr>
              <a:t>type-case</a:t>
            </a:r>
            <a:r>
              <a:rPr lang="en" sz="2000"/>
              <a:t> Value*Store (interp expr1 ds st)</a:t>
            </a:r>
            <a:br>
              <a:rPr lang="en" sz="2000"/>
            </a:br>
            <a:r>
              <a:rPr lang="en" sz="2000"/>
              <a:t>        [v*s (val1 st2)</a:t>
            </a:r>
            <a:br>
              <a:rPr lang="en" sz="2000"/>
            </a:br>
            <a:r>
              <a:rPr lang="en" sz="2000"/>
              <a:t>            (</a:t>
            </a:r>
            <a:r>
              <a:rPr lang="en" sz="2000">
                <a:solidFill>
                  <a:srgbClr val="0000FF"/>
                </a:solidFill>
              </a:rPr>
              <a:t>type-case</a:t>
            </a:r>
            <a:r>
              <a:rPr lang="en" sz="2000"/>
              <a:t> Value*Store (interp expr2 ds st2)</a:t>
            </a:r>
            <a:br>
              <a:rPr lang="en" sz="2000"/>
            </a:br>
            <a:r>
              <a:rPr lang="en" sz="2000"/>
              <a:t>                [v*s (val2 st3)</a:t>
            </a:r>
            <a:br>
              <a:rPr lang="en" sz="2000"/>
            </a:br>
            <a:r>
              <a:rPr lang="en" sz="2000"/>
              <a:t>                    (</a:t>
            </a:r>
            <a:r>
              <a:rPr lang="en" sz="2000" u="sng">
                <a:solidFill>
                  <a:srgbClr val="FF0000"/>
                </a:solidFill>
              </a:rPr>
              <a:t>handle</a:t>
            </a:r>
            <a:r>
              <a:rPr lang="en" sz="2000"/>
              <a:t> val1 val2 st3)])]))</a:t>
            </a:r>
            <a:endParaRPr sz="2000"/>
          </a:p>
        </p:txBody>
      </p:sp>
      <p:sp>
        <p:nvSpPr>
          <p:cNvPr id="1016" name="Google Shape;1016;p1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7" name="Google Shape;1017;p129"/>
          <p:cNvSpPr txBox="1"/>
          <p:nvPr/>
        </p:nvSpPr>
        <p:spPr>
          <a:xfrm>
            <a:off x="343550" y="5121575"/>
            <a:ext cx="39486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(lambda (v1 v2 st1) (v*s </a:t>
            </a:r>
            <a:r>
              <a:rPr lang="en" sz="2000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st1))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18" name="Google Shape;1018;p129"/>
          <p:cNvCxnSpPr>
            <a:stCxn id="1017" idx="0"/>
          </p:cNvCxnSpPr>
          <p:nvPr/>
        </p:nvCxnSpPr>
        <p:spPr>
          <a:xfrm rot="10800000">
            <a:off x="2165450" y="4340975"/>
            <a:ext cx="152400" cy="7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1024" name="Google Shape;1024;p130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 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[add (l r) (interp-two l r ds st (lambda (v1 v2 st1) (v*s (num+ v1 v2) st1)))]</a:t>
            </a:r>
            <a:br>
              <a:rPr lang="en" sz="2000"/>
            </a:br>
            <a:r>
              <a:rPr lang="en" sz="2000"/>
              <a:t>    </a:t>
            </a:r>
            <a:r>
              <a:rPr lang="en" sz="2000"/>
              <a:t>[seqn (a b) (interp-two a b ds st (lambda (v1 v2 st1) (v*s v2 st1)))]</a:t>
            </a:r>
            <a:br>
              <a:rPr lang="en" sz="2000"/>
            </a:br>
            <a:r>
              <a:rPr lang="en" sz="2000"/>
              <a:t>    </a:t>
            </a:r>
            <a:r>
              <a:rPr lang="en" sz="2000"/>
              <a:t>[setbox (bx-expr val-expr)</a:t>
            </a:r>
            <a:br>
              <a:rPr lang="en" sz="2000"/>
            </a:br>
            <a:r>
              <a:rPr lang="en" sz="2000"/>
              <a:t>                            </a:t>
            </a:r>
            <a:r>
              <a:rPr lang="en" sz="2000"/>
              <a:t>(interp-two bx-expr val-expr ds st</a:t>
            </a:r>
            <a:br>
              <a:rPr lang="en" sz="2000"/>
            </a:br>
            <a:r>
              <a:rPr lang="en" sz="2000"/>
              <a:t>                                    </a:t>
            </a:r>
            <a:r>
              <a:rPr lang="en" sz="2000"/>
              <a:t>(lambda (bx-val val st1)</a:t>
            </a:r>
            <a:br>
              <a:rPr lang="en" sz="2000"/>
            </a:br>
            <a:r>
              <a:rPr lang="en" sz="2000"/>
              <a:t>                                            </a:t>
            </a:r>
            <a:r>
              <a:rPr lang="en" sz="2000"/>
              <a:t>(v*s val</a:t>
            </a:r>
            <a:br>
              <a:rPr lang="en" sz="2000"/>
            </a:br>
            <a:r>
              <a:rPr lang="en" sz="2000"/>
              <a:t>                                                    </a:t>
            </a:r>
            <a:r>
              <a:rPr lang="en" sz="2000"/>
              <a:t>(aSto (boxV-address bx-val)</a:t>
            </a:r>
            <a:br>
              <a:rPr lang="en" sz="2000"/>
            </a:br>
            <a:r>
              <a:rPr lang="en" sz="2000"/>
              <a:t>                                                                </a:t>
            </a:r>
            <a:r>
              <a:rPr lang="en" sz="2000"/>
              <a:t>val</a:t>
            </a:r>
            <a:br>
              <a:rPr lang="en" sz="2000"/>
            </a:br>
            <a:r>
              <a:rPr lang="en" sz="2000"/>
              <a:t>                                                                </a:t>
            </a:r>
            <a:r>
              <a:rPr lang="en" sz="2000"/>
              <a:t>st1))))]</a:t>
            </a:r>
            <a:br>
              <a:rPr lang="en" sz="2000"/>
            </a:br>
            <a:r>
              <a:rPr lang="en" sz="2000"/>
              <a:t>...)</a:t>
            </a:r>
            <a:endParaRPr sz="2000"/>
          </a:p>
        </p:txBody>
      </p:sp>
      <p:sp>
        <p:nvSpPr>
          <p:cNvPr id="1025" name="Google Shape;1025;p1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interp-two?</a:t>
            </a:r>
            <a:endParaRPr/>
          </a:p>
        </p:txBody>
      </p:sp>
      <p:sp>
        <p:nvSpPr>
          <p:cNvPr id="1031" name="Google Shape;1031;p13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32" name="Google Shape;1032;p131"/>
          <p:cNvSpPr/>
          <p:nvPr/>
        </p:nvSpPr>
        <p:spPr>
          <a:xfrm>
            <a:off x="2218975" y="2103075"/>
            <a:ext cx="5104425" cy="4032150"/>
          </a:xfrm>
          <a:custGeom>
            <a:rect b="b" l="l" r="r" t="t"/>
            <a:pathLst>
              <a:path extrusionOk="0" h="161286" w="204177">
                <a:moveTo>
                  <a:pt x="189880" y="0"/>
                </a:moveTo>
                <a:lnTo>
                  <a:pt x="204177" y="0"/>
                </a:lnTo>
                <a:lnTo>
                  <a:pt x="204177" y="161286"/>
                </a:lnTo>
                <a:lnTo>
                  <a:pt x="0" y="161286"/>
                </a:lnTo>
                <a:lnTo>
                  <a:pt x="0" y="30381"/>
                </a:lnTo>
                <a:lnTo>
                  <a:pt x="61209" y="54953"/>
                </a:lnTo>
                <a:lnTo>
                  <a:pt x="61209" y="31274"/>
                </a:lnTo>
                <a:lnTo>
                  <a:pt x="116162" y="53613"/>
                </a:lnTo>
                <a:lnTo>
                  <a:pt x="116162" y="31274"/>
                </a:lnTo>
                <a:lnTo>
                  <a:pt x="169775" y="54060"/>
                </a:lnTo>
                <a:lnTo>
                  <a:pt x="184965" y="5450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3" name="Google Shape;1033;p131"/>
          <p:cNvSpPr/>
          <p:nvPr/>
        </p:nvSpPr>
        <p:spPr>
          <a:xfrm>
            <a:off x="2084950" y="35439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31"/>
          <p:cNvSpPr/>
          <p:nvPr/>
        </p:nvSpPr>
        <p:spPr>
          <a:xfrm>
            <a:off x="2084950" y="39249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31"/>
          <p:cNvSpPr/>
          <p:nvPr/>
        </p:nvSpPr>
        <p:spPr>
          <a:xfrm>
            <a:off x="2084950" y="43821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31"/>
          <p:cNvSpPr/>
          <p:nvPr/>
        </p:nvSpPr>
        <p:spPr>
          <a:xfrm>
            <a:off x="2084950" y="48393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31"/>
          <p:cNvSpPr/>
          <p:nvPr/>
        </p:nvSpPr>
        <p:spPr>
          <a:xfrm>
            <a:off x="2084950" y="52965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31"/>
          <p:cNvSpPr/>
          <p:nvPr/>
        </p:nvSpPr>
        <p:spPr>
          <a:xfrm>
            <a:off x="1755000" y="1477475"/>
            <a:ext cx="279300" cy="2679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31"/>
          <p:cNvSpPr/>
          <p:nvPr/>
        </p:nvSpPr>
        <p:spPr>
          <a:xfrm>
            <a:off x="1755000" y="1858475"/>
            <a:ext cx="279300" cy="2679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31"/>
          <p:cNvSpPr txBox="1"/>
          <p:nvPr/>
        </p:nvSpPr>
        <p:spPr>
          <a:xfrm>
            <a:off x="2116225" y="1406500"/>
            <a:ext cx="3230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Uninterpreted</a:t>
            </a:r>
            <a:r>
              <a:rPr b="1" lang="en"/>
              <a:t> expression</a:t>
            </a:r>
            <a:endParaRPr b="1"/>
          </a:p>
        </p:txBody>
      </p:sp>
      <p:sp>
        <p:nvSpPr>
          <p:cNvPr id="1041" name="Google Shape;1041;p131"/>
          <p:cNvSpPr txBox="1"/>
          <p:nvPr/>
        </p:nvSpPr>
        <p:spPr>
          <a:xfrm>
            <a:off x="2116225" y="1787500"/>
            <a:ext cx="2291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</a:t>
            </a:r>
            <a:endParaRPr b="1"/>
          </a:p>
        </p:txBody>
      </p:sp>
      <p:sp>
        <p:nvSpPr>
          <p:cNvPr id="1042" name="Google Shape;1042;p131"/>
          <p:cNvSpPr/>
          <p:nvPr/>
        </p:nvSpPr>
        <p:spPr>
          <a:xfrm>
            <a:off x="320575" y="1379150"/>
            <a:ext cx="279300" cy="2952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31"/>
          <p:cNvSpPr txBox="1"/>
          <p:nvPr/>
        </p:nvSpPr>
        <p:spPr>
          <a:xfrm>
            <a:off x="668425" y="1406500"/>
            <a:ext cx="1086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Store</a:t>
            </a:r>
            <a:endParaRPr b="1"/>
          </a:p>
        </p:txBody>
      </p:sp>
      <p:sp>
        <p:nvSpPr>
          <p:cNvPr id="1044" name="Google Shape;1044;p131"/>
          <p:cNvSpPr/>
          <p:nvPr/>
        </p:nvSpPr>
        <p:spPr>
          <a:xfrm>
            <a:off x="313975" y="1874475"/>
            <a:ext cx="377727" cy="371361"/>
          </a:xfrm>
          <a:custGeom>
            <a:rect b="b" l="l" r="r" t="t"/>
            <a:pathLst>
              <a:path extrusionOk="0" h="161286" w="204177">
                <a:moveTo>
                  <a:pt x="189880" y="0"/>
                </a:moveTo>
                <a:lnTo>
                  <a:pt x="204177" y="0"/>
                </a:lnTo>
                <a:lnTo>
                  <a:pt x="204177" y="161286"/>
                </a:lnTo>
                <a:lnTo>
                  <a:pt x="0" y="161286"/>
                </a:lnTo>
                <a:lnTo>
                  <a:pt x="0" y="30381"/>
                </a:lnTo>
                <a:lnTo>
                  <a:pt x="61209" y="54953"/>
                </a:lnTo>
                <a:lnTo>
                  <a:pt x="61209" y="31274"/>
                </a:lnTo>
                <a:lnTo>
                  <a:pt x="116162" y="53613"/>
                </a:lnTo>
                <a:lnTo>
                  <a:pt x="116162" y="31274"/>
                </a:lnTo>
                <a:lnTo>
                  <a:pt x="169775" y="54060"/>
                </a:lnTo>
                <a:lnTo>
                  <a:pt x="184965" y="5450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5" name="Google Shape;1045;p131"/>
          <p:cNvSpPr txBox="1"/>
          <p:nvPr/>
        </p:nvSpPr>
        <p:spPr>
          <a:xfrm>
            <a:off x="668425" y="1863700"/>
            <a:ext cx="1086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 b="1"/>
          </a:p>
        </p:txBody>
      </p:sp>
      <p:sp>
        <p:nvSpPr>
          <p:cNvPr id="1046" name="Google Shape;1046;p131"/>
          <p:cNvSpPr/>
          <p:nvPr/>
        </p:nvSpPr>
        <p:spPr>
          <a:xfrm>
            <a:off x="325800" y="2408150"/>
            <a:ext cx="377730" cy="371358"/>
          </a:xfrm>
          <a:prstGeom prst="flowChartMultidocumen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31"/>
          <p:cNvSpPr txBox="1"/>
          <p:nvPr/>
        </p:nvSpPr>
        <p:spPr>
          <a:xfrm>
            <a:off x="668425" y="2320900"/>
            <a:ext cx="2291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Deferred Substitution</a:t>
            </a:r>
            <a:endParaRPr b="1"/>
          </a:p>
        </p:txBody>
      </p:sp>
      <p:sp>
        <p:nvSpPr>
          <p:cNvPr id="1048" name="Google Shape;1048;p131"/>
          <p:cNvSpPr/>
          <p:nvPr/>
        </p:nvSpPr>
        <p:spPr>
          <a:xfrm>
            <a:off x="1678800" y="3534875"/>
            <a:ext cx="279300" cy="267900"/>
          </a:xfrm>
          <a:prstGeom prst="flowChartAlternateProcess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049" name="Google Shape;1049;p131"/>
          <p:cNvSpPr/>
          <p:nvPr/>
        </p:nvSpPr>
        <p:spPr>
          <a:xfrm>
            <a:off x="1678800" y="3915875"/>
            <a:ext cx="279300" cy="267900"/>
          </a:xfrm>
          <a:prstGeom prst="flowChartAlternateProcess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050" name="Google Shape;1050;p131"/>
          <p:cNvSpPr txBox="1"/>
          <p:nvPr/>
        </p:nvSpPr>
        <p:spPr>
          <a:xfrm>
            <a:off x="5994850" y="6408625"/>
            <a:ext cx="254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Courtesy by Patrick Browne</a:t>
            </a:r>
            <a:endParaRPr/>
          </a:p>
        </p:txBody>
      </p:sp>
      <p:sp>
        <p:nvSpPr>
          <p:cNvPr id="1051" name="Google Shape;1051;p131"/>
          <p:cNvSpPr/>
          <p:nvPr/>
        </p:nvSpPr>
        <p:spPr>
          <a:xfrm>
            <a:off x="1621200" y="4313150"/>
            <a:ext cx="377730" cy="371358"/>
          </a:xfrm>
          <a:prstGeom prst="flowChartMultidocumen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31"/>
          <p:cNvSpPr/>
          <p:nvPr/>
        </p:nvSpPr>
        <p:spPr>
          <a:xfrm>
            <a:off x="1692175" y="4808150"/>
            <a:ext cx="279300" cy="26790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131"/>
          <p:cNvGrpSpPr/>
          <p:nvPr/>
        </p:nvGrpSpPr>
        <p:grpSpPr>
          <a:xfrm>
            <a:off x="1609375" y="5227275"/>
            <a:ext cx="377727" cy="389700"/>
            <a:chOff x="1609375" y="5227275"/>
            <a:chExt cx="377727" cy="389700"/>
          </a:xfrm>
        </p:grpSpPr>
        <p:sp>
          <p:nvSpPr>
            <p:cNvPr id="1054" name="Google Shape;1054;p131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5" name="Google Shape;1055;p131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λ</a:t>
              </a:r>
              <a:endParaRPr b="1" sz="1600"/>
            </a:p>
          </p:txBody>
        </p:sp>
      </p:grpSp>
      <p:grpSp>
        <p:nvGrpSpPr>
          <p:cNvPr id="1056" name="Google Shape;1056;p131"/>
          <p:cNvGrpSpPr/>
          <p:nvPr/>
        </p:nvGrpSpPr>
        <p:grpSpPr>
          <a:xfrm>
            <a:off x="2911190" y="3703332"/>
            <a:ext cx="754888" cy="595929"/>
            <a:chOff x="1609375" y="5227275"/>
            <a:chExt cx="377727" cy="389700"/>
          </a:xfrm>
        </p:grpSpPr>
        <p:sp>
          <p:nvSpPr>
            <p:cNvPr id="1057" name="Google Shape;1057;p131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8" name="Google Shape;1058;p131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interp</a:t>
              </a:r>
              <a:endParaRPr b="1" sz="1000"/>
            </a:p>
          </p:txBody>
        </p:sp>
      </p:grpSp>
      <p:grpSp>
        <p:nvGrpSpPr>
          <p:cNvPr id="1059" name="Google Shape;1059;p131"/>
          <p:cNvGrpSpPr/>
          <p:nvPr/>
        </p:nvGrpSpPr>
        <p:grpSpPr>
          <a:xfrm>
            <a:off x="4206590" y="5074932"/>
            <a:ext cx="754888" cy="595929"/>
            <a:chOff x="1609375" y="5227275"/>
            <a:chExt cx="377727" cy="389700"/>
          </a:xfrm>
        </p:grpSpPr>
        <p:sp>
          <p:nvSpPr>
            <p:cNvPr id="1060" name="Google Shape;1060;p131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1" name="Google Shape;1061;p131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interp</a:t>
              </a:r>
              <a:endParaRPr b="1" sz="1000"/>
            </a:p>
          </p:txBody>
        </p:sp>
      </p:grpSp>
      <p:grpSp>
        <p:nvGrpSpPr>
          <p:cNvPr id="1062" name="Google Shape;1062;p131"/>
          <p:cNvGrpSpPr/>
          <p:nvPr/>
        </p:nvGrpSpPr>
        <p:grpSpPr>
          <a:xfrm>
            <a:off x="5882990" y="4084332"/>
            <a:ext cx="754888" cy="595929"/>
            <a:chOff x="1609375" y="5227275"/>
            <a:chExt cx="377727" cy="389700"/>
          </a:xfrm>
        </p:grpSpPr>
        <p:sp>
          <p:nvSpPr>
            <p:cNvPr id="1063" name="Google Shape;1063;p131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4" name="Google Shape;1064;p131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  </a:t>
              </a:r>
              <a:r>
                <a:rPr b="1" lang="en"/>
                <a:t> </a:t>
              </a:r>
              <a:r>
                <a:rPr b="1" lang="en" sz="1700"/>
                <a:t>λ</a:t>
              </a:r>
              <a:endParaRPr b="1" sz="1700"/>
            </a:p>
          </p:txBody>
        </p:sp>
      </p:grpSp>
      <p:sp>
        <p:nvSpPr>
          <p:cNvPr id="1065" name="Google Shape;1065;p131"/>
          <p:cNvSpPr txBox="1"/>
          <p:nvPr/>
        </p:nvSpPr>
        <p:spPr>
          <a:xfrm>
            <a:off x="3097600" y="2151250"/>
            <a:ext cx="2055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interp-two</a:t>
            </a:r>
            <a:endParaRPr b="1" sz="2500"/>
          </a:p>
        </p:txBody>
      </p:sp>
      <p:sp>
        <p:nvSpPr>
          <p:cNvPr id="1066" name="Google Shape;1066;p131"/>
          <p:cNvSpPr txBox="1"/>
          <p:nvPr/>
        </p:nvSpPr>
        <p:spPr>
          <a:xfrm>
            <a:off x="2911200" y="33393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</a:t>
            </a:r>
            <a:endParaRPr b="1" sz="2200"/>
          </a:p>
        </p:txBody>
      </p:sp>
      <p:sp>
        <p:nvSpPr>
          <p:cNvPr id="1067" name="Google Shape;1067;p131"/>
          <p:cNvSpPr txBox="1"/>
          <p:nvPr/>
        </p:nvSpPr>
        <p:spPr>
          <a:xfrm>
            <a:off x="4435200" y="46347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</a:t>
            </a:r>
            <a:endParaRPr b="1" sz="2200"/>
          </a:p>
        </p:txBody>
      </p:sp>
      <p:sp>
        <p:nvSpPr>
          <p:cNvPr id="1068" name="Google Shape;1068;p131"/>
          <p:cNvSpPr txBox="1"/>
          <p:nvPr/>
        </p:nvSpPr>
        <p:spPr>
          <a:xfrm>
            <a:off x="6111600" y="36441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3</a:t>
            </a:r>
            <a:endParaRPr b="1" sz="2200"/>
          </a:p>
        </p:txBody>
      </p:sp>
      <p:sp>
        <p:nvSpPr>
          <p:cNvPr id="1069" name="Google Shape;1069;p131"/>
          <p:cNvSpPr/>
          <p:nvPr/>
        </p:nvSpPr>
        <p:spPr>
          <a:xfrm>
            <a:off x="1983450" y="3671319"/>
            <a:ext cx="907675" cy="239525"/>
          </a:xfrm>
          <a:custGeom>
            <a:rect b="b" l="l" r="r" t="t"/>
            <a:pathLst>
              <a:path extrusionOk="0" h="9581" w="36307">
                <a:moveTo>
                  <a:pt x="0" y="168"/>
                </a:moveTo>
                <a:cubicBezTo>
                  <a:pt x="1718" y="168"/>
                  <a:pt x="6873" y="93"/>
                  <a:pt x="10309" y="168"/>
                </a:cubicBezTo>
                <a:cubicBezTo>
                  <a:pt x="13745" y="243"/>
                  <a:pt x="17182" y="-430"/>
                  <a:pt x="20618" y="616"/>
                </a:cubicBezTo>
                <a:cubicBezTo>
                  <a:pt x="24055" y="1662"/>
                  <a:pt x="28313" y="4949"/>
                  <a:pt x="30928" y="6443"/>
                </a:cubicBezTo>
                <a:cubicBezTo>
                  <a:pt x="33543" y="7937"/>
                  <a:pt x="35411" y="9058"/>
                  <a:pt x="36307" y="9581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70" name="Google Shape;1070;p131"/>
          <p:cNvSpPr/>
          <p:nvPr/>
        </p:nvSpPr>
        <p:spPr>
          <a:xfrm>
            <a:off x="2005850" y="4078950"/>
            <a:ext cx="851650" cy="459425"/>
          </a:xfrm>
          <a:custGeom>
            <a:rect b="b" l="l" r="r" t="t"/>
            <a:pathLst>
              <a:path extrusionOk="0" h="18377" w="34066">
                <a:moveTo>
                  <a:pt x="0" y="18377"/>
                </a:moveTo>
                <a:cubicBezTo>
                  <a:pt x="1569" y="18228"/>
                  <a:pt x="5678" y="18527"/>
                  <a:pt x="9413" y="17481"/>
                </a:cubicBezTo>
                <a:cubicBezTo>
                  <a:pt x="13148" y="16435"/>
                  <a:pt x="19872" y="14343"/>
                  <a:pt x="22412" y="12102"/>
                </a:cubicBezTo>
                <a:cubicBezTo>
                  <a:pt x="24952" y="9861"/>
                  <a:pt x="22711" y="6051"/>
                  <a:pt x="24653" y="4034"/>
                </a:cubicBezTo>
                <a:cubicBezTo>
                  <a:pt x="26595" y="2017"/>
                  <a:pt x="32497" y="672"/>
                  <a:pt x="34066" y="0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71" name="Google Shape;1071;p131"/>
          <p:cNvSpPr/>
          <p:nvPr/>
        </p:nvSpPr>
        <p:spPr>
          <a:xfrm>
            <a:off x="2005850" y="4325475"/>
            <a:ext cx="997325" cy="720600"/>
          </a:xfrm>
          <a:custGeom>
            <a:rect b="b" l="l" r="r" t="t"/>
            <a:pathLst>
              <a:path extrusionOk="0" h="28824" w="39893">
                <a:moveTo>
                  <a:pt x="0" y="25101"/>
                </a:moveTo>
                <a:cubicBezTo>
                  <a:pt x="3437" y="25475"/>
                  <a:pt x="13970" y="31526"/>
                  <a:pt x="20619" y="27342"/>
                </a:cubicBezTo>
                <a:cubicBezTo>
                  <a:pt x="27268" y="23159"/>
                  <a:pt x="36681" y="4557"/>
                  <a:pt x="39893" y="0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72" name="Google Shape;1072;p131"/>
          <p:cNvSpPr/>
          <p:nvPr/>
        </p:nvSpPr>
        <p:spPr>
          <a:xfrm>
            <a:off x="4041000" y="3763475"/>
            <a:ext cx="279300" cy="267900"/>
          </a:xfrm>
          <a:prstGeom prst="flowChartAlternateProcess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1073" name="Google Shape;1073;p131"/>
          <p:cNvSpPr/>
          <p:nvPr/>
        </p:nvSpPr>
        <p:spPr>
          <a:xfrm>
            <a:off x="4054375" y="4122350"/>
            <a:ext cx="377700" cy="2952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31"/>
          <p:cNvSpPr/>
          <p:nvPr/>
        </p:nvSpPr>
        <p:spPr>
          <a:xfrm>
            <a:off x="4182025" y="4262725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31"/>
          <p:cNvSpPr/>
          <p:nvPr/>
        </p:nvSpPr>
        <p:spPr>
          <a:xfrm>
            <a:off x="3890675" y="3608300"/>
            <a:ext cx="672300" cy="93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131"/>
          <p:cNvCxnSpPr>
            <a:endCxn id="1075" idx="2"/>
          </p:cNvCxnSpPr>
          <p:nvPr/>
        </p:nvCxnSpPr>
        <p:spPr>
          <a:xfrm>
            <a:off x="3518675" y="4015400"/>
            <a:ext cx="3720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131"/>
          <p:cNvCxnSpPr/>
          <p:nvPr/>
        </p:nvCxnSpPr>
        <p:spPr>
          <a:xfrm>
            <a:off x="2539250" y="6364950"/>
            <a:ext cx="440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131"/>
          <p:cNvSpPr txBox="1"/>
          <p:nvPr/>
        </p:nvSpPr>
        <p:spPr>
          <a:xfrm>
            <a:off x="4184275" y="6335800"/>
            <a:ext cx="907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Time</a:t>
            </a:r>
            <a:endParaRPr b="1" sz="17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2"/>
          <p:cNvSpPr/>
          <p:nvPr/>
        </p:nvSpPr>
        <p:spPr>
          <a:xfrm>
            <a:off x="5349775" y="5341550"/>
            <a:ext cx="432450" cy="2952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interp-two?</a:t>
            </a:r>
            <a:endParaRPr/>
          </a:p>
        </p:txBody>
      </p:sp>
      <p:sp>
        <p:nvSpPr>
          <p:cNvPr id="1085" name="Google Shape;1085;p13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86" name="Google Shape;1086;p132"/>
          <p:cNvSpPr/>
          <p:nvPr/>
        </p:nvSpPr>
        <p:spPr>
          <a:xfrm>
            <a:off x="2218975" y="2103075"/>
            <a:ext cx="5104425" cy="4032150"/>
          </a:xfrm>
          <a:custGeom>
            <a:rect b="b" l="l" r="r" t="t"/>
            <a:pathLst>
              <a:path extrusionOk="0" h="161286" w="204177">
                <a:moveTo>
                  <a:pt x="189880" y="0"/>
                </a:moveTo>
                <a:lnTo>
                  <a:pt x="204177" y="0"/>
                </a:lnTo>
                <a:lnTo>
                  <a:pt x="204177" y="161286"/>
                </a:lnTo>
                <a:lnTo>
                  <a:pt x="0" y="161286"/>
                </a:lnTo>
                <a:lnTo>
                  <a:pt x="0" y="30381"/>
                </a:lnTo>
                <a:lnTo>
                  <a:pt x="61209" y="54953"/>
                </a:lnTo>
                <a:lnTo>
                  <a:pt x="61209" y="31274"/>
                </a:lnTo>
                <a:lnTo>
                  <a:pt x="116162" y="53613"/>
                </a:lnTo>
                <a:lnTo>
                  <a:pt x="116162" y="31274"/>
                </a:lnTo>
                <a:lnTo>
                  <a:pt x="169775" y="54060"/>
                </a:lnTo>
                <a:lnTo>
                  <a:pt x="184965" y="54506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7" name="Google Shape;1087;p132"/>
          <p:cNvSpPr/>
          <p:nvPr/>
        </p:nvSpPr>
        <p:spPr>
          <a:xfrm>
            <a:off x="2084950" y="35439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32"/>
          <p:cNvSpPr/>
          <p:nvPr/>
        </p:nvSpPr>
        <p:spPr>
          <a:xfrm>
            <a:off x="2084950" y="39249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32"/>
          <p:cNvSpPr/>
          <p:nvPr/>
        </p:nvSpPr>
        <p:spPr>
          <a:xfrm>
            <a:off x="2084950" y="43821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32"/>
          <p:cNvSpPr/>
          <p:nvPr/>
        </p:nvSpPr>
        <p:spPr>
          <a:xfrm>
            <a:off x="2084950" y="48393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32"/>
          <p:cNvSpPr/>
          <p:nvPr/>
        </p:nvSpPr>
        <p:spPr>
          <a:xfrm>
            <a:off x="2084950" y="52965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32"/>
          <p:cNvSpPr/>
          <p:nvPr/>
        </p:nvSpPr>
        <p:spPr>
          <a:xfrm>
            <a:off x="1755000" y="1477475"/>
            <a:ext cx="279300" cy="2679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32"/>
          <p:cNvSpPr/>
          <p:nvPr/>
        </p:nvSpPr>
        <p:spPr>
          <a:xfrm>
            <a:off x="1755000" y="1858475"/>
            <a:ext cx="279300" cy="2679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32"/>
          <p:cNvSpPr txBox="1"/>
          <p:nvPr/>
        </p:nvSpPr>
        <p:spPr>
          <a:xfrm>
            <a:off x="2116225" y="1406500"/>
            <a:ext cx="3230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Uninterpreted expression</a:t>
            </a:r>
            <a:endParaRPr b="1"/>
          </a:p>
        </p:txBody>
      </p:sp>
      <p:sp>
        <p:nvSpPr>
          <p:cNvPr id="1095" name="Google Shape;1095;p132"/>
          <p:cNvSpPr txBox="1"/>
          <p:nvPr/>
        </p:nvSpPr>
        <p:spPr>
          <a:xfrm>
            <a:off x="2116225" y="1787500"/>
            <a:ext cx="2291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</a:t>
            </a:r>
            <a:endParaRPr b="1"/>
          </a:p>
        </p:txBody>
      </p:sp>
      <p:sp>
        <p:nvSpPr>
          <p:cNvPr id="1096" name="Google Shape;1096;p132"/>
          <p:cNvSpPr/>
          <p:nvPr/>
        </p:nvSpPr>
        <p:spPr>
          <a:xfrm>
            <a:off x="320575" y="1379150"/>
            <a:ext cx="279300" cy="2952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32"/>
          <p:cNvSpPr txBox="1"/>
          <p:nvPr/>
        </p:nvSpPr>
        <p:spPr>
          <a:xfrm>
            <a:off x="668425" y="1406500"/>
            <a:ext cx="1086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Store</a:t>
            </a:r>
            <a:endParaRPr b="1"/>
          </a:p>
        </p:txBody>
      </p:sp>
      <p:sp>
        <p:nvSpPr>
          <p:cNvPr id="1098" name="Google Shape;1098;p132"/>
          <p:cNvSpPr/>
          <p:nvPr/>
        </p:nvSpPr>
        <p:spPr>
          <a:xfrm>
            <a:off x="313975" y="1874475"/>
            <a:ext cx="377727" cy="371361"/>
          </a:xfrm>
          <a:custGeom>
            <a:rect b="b" l="l" r="r" t="t"/>
            <a:pathLst>
              <a:path extrusionOk="0" h="161286" w="204177">
                <a:moveTo>
                  <a:pt x="189880" y="0"/>
                </a:moveTo>
                <a:lnTo>
                  <a:pt x="204177" y="0"/>
                </a:lnTo>
                <a:lnTo>
                  <a:pt x="204177" y="161286"/>
                </a:lnTo>
                <a:lnTo>
                  <a:pt x="0" y="161286"/>
                </a:lnTo>
                <a:lnTo>
                  <a:pt x="0" y="30381"/>
                </a:lnTo>
                <a:lnTo>
                  <a:pt x="61209" y="54953"/>
                </a:lnTo>
                <a:lnTo>
                  <a:pt x="61209" y="31274"/>
                </a:lnTo>
                <a:lnTo>
                  <a:pt x="116162" y="53613"/>
                </a:lnTo>
                <a:lnTo>
                  <a:pt x="116162" y="31274"/>
                </a:lnTo>
                <a:lnTo>
                  <a:pt x="169775" y="54060"/>
                </a:lnTo>
                <a:lnTo>
                  <a:pt x="184965" y="5450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9" name="Google Shape;1099;p132"/>
          <p:cNvSpPr txBox="1"/>
          <p:nvPr/>
        </p:nvSpPr>
        <p:spPr>
          <a:xfrm>
            <a:off x="668425" y="1863700"/>
            <a:ext cx="1086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 b="1"/>
          </a:p>
        </p:txBody>
      </p:sp>
      <p:sp>
        <p:nvSpPr>
          <p:cNvPr id="1100" name="Google Shape;1100;p132"/>
          <p:cNvSpPr/>
          <p:nvPr/>
        </p:nvSpPr>
        <p:spPr>
          <a:xfrm>
            <a:off x="325800" y="2408150"/>
            <a:ext cx="377730" cy="371358"/>
          </a:xfrm>
          <a:prstGeom prst="flowChartMultidocumen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32"/>
          <p:cNvSpPr txBox="1"/>
          <p:nvPr/>
        </p:nvSpPr>
        <p:spPr>
          <a:xfrm>
            <a:off x="668425" y="2320900"/>
            <a:ext cx="2291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Deferred Substitution</a:t>
            </a:r>
            <a:endParaRPr b="1"/>
          </a:p>
        </p:txBody>
      </p:sp>
      <p:sp>
        <p:nvSpPr>
          <p:cNvPr id="1102" name="Google Shape;1102;p132"/>
          <p:cNvSpPr/>
          <p:nvPr/>
        </p:nvSpPr>
        <p:spPr>
          <a:xfrm>
            <a:off x="1678800" y="3534875"/>
            <a:ext cx="279300" cy="267900"/>
          </a:xfrm>
          <a:prstGeom prst="flowChartAlternateProcess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103" name="Google Shape;1103;p132"/>
          <p:cNvSpPr/>
          <p:nvPr/>
        </p:nvSpPr>
        <p:spPr>
          <a:xfrm>
            <a:off x="1678800" y="3915875"/>
            <a:ext cx="279300" cy="267900"/>
          </a:xfrm>
          <a:prstGeom prst="flowChartAlternateProcess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104" name="Google Shape;1104;p132"/>
          <p:cNvSpPr txBox="1"/>
          <p:nvPr/>
        </p:nvSpPr>
        <p:spPr>
          <a:xfrm>
            <a:off x="5994850" y="6408625"/>
            <a:ext cx="254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Courtesy by Patrick Browne</a:t>
            </a:r>
            <a:endParaRPr/>
          </a:p>
        </p:txBody>
      </p:sp>
      <p:sp>
        <p:nvSpPr>
          <p:cNvPr id="1105" name="Google Shape;1105;p132"/>
          <p:cNvSpPr/>
          <p:nvPr/>
        </p:nvSpPr>
        <p:spPr>
          <a:xfrm>
            <a:off x="1621200" y="4313150"/>
            <a:ext cx="377730" cy="371358"/>
          </a:xfrm>
          <a:prstGeom prst="flowChartMultidocumen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32"/>
          <p:cNvSpPr/>
          <p:nvPr/>
        </p:nvSpPr>
        <p:spPr>
          <a:xfrm>
            <a:off x="1692175" y="4808150"/>
            <a:ext cx="279300" cy="26790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132"/>
          <p:cNvGrpSpPr/>
          <p:nvPr/>
        </p:nvGrpSpPr>
        <p:grpSpPr>
          <a:xfrm>
            <a:off x="1609375" y="5227275"/>
            <a:ext cx="377727" cy="389700"/>
            <a:chOff x="1609375" y="5227275"/>
            <a:chExt cx="377727" cy="389700"/>
          </a:xfrm>
        </p:grpSpPr>
        <p:sp>
          <p:nvSpPr>
            <p:cNvPr id="1108" name="Google Shape;1108;p132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9" name="Google Shape;1109;p132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λ</a:t>
              </a:r>
              <a:endParaRPr b="1" sz="1600"/>
            </a:p>
          </p:txBody>
        </p:sp>
      </p:grpSp>
      <p:grpSp>
        <p:nvGrpSpPr>
          <p:cNvPr id="1110" name="Google Shape;1110;p132"/>
          <p:cNvGrpSpPr/>
          <p:nvPr/>
        </p:nvGrpSpPr>
        <p:grpSpPr>
          <a:xfrm>
            <a:off x="2911190" y="3703332"/>
            <a:ext cx="754888" cy="595929"/>
            <a:chOff x="1609375" y="5227275"/>
            <a:chExt cx="377727" cy="389700"/>
          </a:xfrm>
        </p:grpSpPr>
        <p:sp>
          <p:nvSpPr>
            <p:cNvPr id="1111" name="Google Shape;1111;p132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2" name="Google Shape;1112;p132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interp</a:t>
              </a:r>
              <a:endParaRPr b="1" sz="1000"/>
            </a:p>
          </p:txBody>
        </p:sp>
      </p:grpSp>
      <p:grpSp>
        <p:nvGrpSpPr>
          <p:cNvPr id="1113" name="Google Shape;1113;p132"/>
          <p:cNvGrpSpPr/>
          <p:nvPr/>
        </p:nvGrpSpPr>
        <p:grpSpPr>
          <a:xfrm>
            <a:off x="4206590" y="5074932"/>
            <a:ext cx="754888" cy="595929"/>
            <a:chOff x="1609375" y="5227275"/>
            <a:chExt cx="377727" cy="389700"/>
          </a:xfrm>
        </p:grpSpPr>
        <p:sp>
          <p:nvSpPr>
            <p:cNvPr id="1114" name="Google Shape;1114;p132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5" name="Google Shape;1115;p132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interp</a:t>
              </a:r>
              <a:endParaRPr b="1" sz="1000"/>
            </a:p>
          </p:txBody>
        </p:sp>
      </p:grpSp>
      <p:grpSp>
        <p:nvGrpSpPr>
          <p:cNvPr id="1116" name="Google Shape;1116;p132"/>
          <p:cNvGrpSpPr/>
          <p:nvPr/>
        </p:nvGrpSpPr>
        <p:grpSpPr>
          <a:xfrm>
            <a:off x="5882990" y="4084332"/>
            <a:ext cx="754888" cy="595929"/>
            <a:chOff x="1609375" y="5227275"/>
            <a:chExt cx="377727" cy="389700"/>
          </a:xfrm>
        </p:grpSpPr>
        <p:sp>
          <p:nvSpPr>
            <p:cNvPr id="1117" name="Google Shape;1117;p132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8" name="Google Shape;1118;p132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  </a:t>
              </a:r>
              <a:r>
                <a:rPr b="1" lang="en"/>
                <a:t> </a:t>
              </a:r>
              <a:r>
                <a:rPr b="1" lang="en" sz="1700"/>
                <a:t>λ</a:t>
              </a:r>
              <a:endParaRPr b="1" sz="1700"/>
            </a:p>
          </p:txBody>
        </p:sp>
      </p:grpSp>
      <p:sp>
        <p:nvSpPr>
          <p:cNvPr id="1119" name="Google Shape;1119;p132"/>
          <p:cNvSpPr txBox="1"/>
          <p:nvPr/>
        </p:nvSpPr>
        <p:spPr>
          <a:xfrm>
            <a:off x="3097600" y="2151250"/>
            <a:ext cx="2055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interp-two</a:t>
            </a:r>
            <a:endParaRPr b="1" sz="2500"/>
          </a:p>
        </p:txBody>
      </p:sp>
      <p:sp>
        <p:nvSpPr>
          <p:cNvPr id="1120" name="Google Shape;1120;p132"/>
          <p:cNvSpPr txBox="1"/>
          <p:nvPr/>
        </p:nvSpPr>
        <p:spPr>
          <a:xfrm>
            <a:off x="2911200" y="33393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</a:t>
            </a:r>
            <a:endParaRPr b="1" sz="2200"/>
          </a:p>
        </p:txBody>
      </p:sp>
      <p:sp>
        <p:nvSpPr>
          <p:cNvPr id="1121" name="Google Shape;1121;p132"/>
          <p:cNvSpPr txBox="1"/>
          <p:nvPr/>
        </p:nvSpPr>
        <p:spPr>
          <a:xfrm>
            <a:off x="4435200" y="46347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</a:t>
            </a:r>
            <a:endParaRPr b="1" sz="2200"/>
          </a:p>
        </p:txBody>
      </p:sp>
      <p:sp>
        <p:nvSpPr>
          <p:cNvPr id="1122" name="Google Shape;1122;p132"/>
          <p:cNvSpPr txBox="1"/>
          <p:nvPr/>
        </p:nvSpPr>
        <p:spPr>
          <a:xfrm>
            <a:off x="6111600" y="36441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3</a:t>
            </a:r>
            <a:endParaRPr b="1" sz="2200"/>
          </a:p>
        </p:txBody>
      </p:sp>
      <p:sp>
        <p:nvSpPr>
          <p:cNvPr id="1123" name="Google Shape;1123;p132"/>
          <p:cNvSpPr/>
          <p:nvPr/>
        </p:nvSpPr>
        <p:spPr>
          <a:xfrm>
            <a:off x="1983450" y="3671319"/>
            <a:ext cx="907675" cy="239525"/>
          </a:xfrm>
          <a:custGeom>
            <a:rect b="b" l="l" r="r" t="t"/>
            <a:pathLst>
              <a:path extrusionOk="0" h="9581" w="36307">
                <a:moveTo>
                  <a:pt x="0" y="168"/>
                </a:moveTo>
                <a:cubicBezTo>
                  <a:pt x="1718" y="168"/>
                  <a:pt x="6873" y="93"/>
                  <a:pt x="10309" y="168"/>
                </a:cubicBezTo>
                <a:cubicBezTo>
                  <a:pt x="13745" y="243"/>
                  <a:pt x="17182" y="-430"/>
                  <a:pt x="20618" y="616"/>
                </a:cubicBezTo>
                <a:cubicBezTo>
                  <a:pt x="24055" y="1662"/>
                  <a:pt x="28313" y="4949"/>
                  <a:pt x="30928" y="6443"/>
                </a:cubicBezTo>
                <a:cubicBezTo>
                  <a:pt x="33543" y="7937"/>
                  <a:pt x="35411" y="9058"/>
                  <a:pt x="36307" y="9581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24" name="Google Shape;1124;p132"/>
          <p:cNvSpPr/>
          <p:nvPr/>
        </p:nvSpPr>
        <p:spPr>
          <a:xfrm>
            <a:off x="2005850" y="4078950"/>
            <a:ext cx="851650" cy="459425"/>
          </a:xfrm>
          <a:custGeom>
            <a:rect b="b" l="l" r="r" t="t"/>
            <a:pathLst>
              <a:path extrusionOk="0" h="18377" w="34066">
                <a:moveTo>
                  <a:pt x="0" y="18377"/>
                </a:moveTo>
                <a:cubicBezTo>
                  <a:pt x="1569" y="18228"/>
                  <a:pt x="5678" y="18527"/>
                  <a:pt x="9413" y="17481"/>
                </a:cubicBezTo>
                <a:cubicBezTo>
                  <a:pt x="13148" y="16435"/>
                  <a:pt x="19872" y="14343"/>
                  <a:pt x="22412" y="12102"/>
                </a:cubicBezTo>
                <a:cubicBezTo>
                  <a:pt x="24952" y="9861"/>
                  <a:pt x="22711" y="6051"/>
                  <a:pt x="24653" y="4034"/>
                </a:cubicBezTo>
                <a:cubicBezTo>
                  <a:pt x="26595" y="2017"/>
                  <a:pt x="32497" y="672"/>
                  <a:pt x="34066" y="0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25" name="Google Shape;1125;p132"/>
          <p:cNvSpPr/>
          <p:nvPr/>
        </p:nvSpPr>
        <p:spPr>
          <a:xfrm>
            <a:off x="2005850" y="4325475"/>
            <a:ext cx="997325" cy="720600"/>
          </a:xfrm>
          <a:custGeom>
            <a:rect b="b" l="l" r="r" t="t"/>
            <a:pathLst>
              <a:path extrusionOk="0" h="28824" w="39893">
                <a:moveTo>
                  <a:pt x="0" y="25101"/>
                </a:moveTo>
                <a:cubicBezTo>
                  <a:pt x="3437" y="25475"/>
                  <a:pt x="13970" y="31526"/>
                  <a:pt x="20619" y="27342"/>
                </a:cubicBezTo>
                <a:cubicBezTo>
                  <a:pt x="27268" y="23159"/>
                  <a:pt x="36681" y="4557"/>
                  <a:pt x="39893" y="0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26" name="Google Shape;1126;p132"/>
          <p:cNvSpPr/>
          <p:nvPr/>
        </p:nvSpPr>
        <p:spPr>
          <a:xfrm>
            <a:off x="4041000" y="3763475"/>
            <a:ext cx="279300" cy="267900"/>
          </a:xfrm>
          <a:prstGeom prst="flowChartAlternateProcess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1127" name="Google Shape;1127;p132"/>
          <p:cNvSpPr/>
          <p:nvPr/>
        </p:nvSpPr>
        <p:spPr>
          <a:xfrm>
            <a:off x="4054375" y="4122350"/>
            <a:ext cx="377700" cy="2952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32"/>
          <p:cNvSpPr/>
          <p:nvPr/>
        </p:nvSpPr>
        <p:spPr>
          <a:xfrm>
            <a:off x="4182025" y="4262725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32"/>
          <p:cNvSpPr/>
          <p:nvPr/>
        </p:nvSpPr>
        <p:spPr>
          <a:xfrm>
            <a:off x="3890675" y="3608300"/>
            <a:ext cx="672300" cy="93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0" name="Google Shape;1130;p132"/>
          <p:cNvCxnSpPr>
            <a:endCxn id="1129" idx="2"/>
          </p:cNvCxnSpPr>
          <p:nvPr/>
        </p:nvCxnSpPr>
        <p:spPr>
          <a:xfrm>
            <a:off x="3518675" y="4015400"/>
            <a:ext cx="3720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132"/>
          <p:cNvSpPr/>
          <p:nvPr/>
        </p:nvSpPr>
        <p:spPr>
          <a:xfrm>
            <a:off x="1994650" y="4010253"/>
            <a:ext cx="2185150" cy="1312550"/>
          </a:xfrm>
          <a:custGeom>
            <a:rect b="b" l="l" r="r" t="t"/>
            <a:pathLst>
              <a:path extrusionOk="0" h="52502" w="87406">
                <a:moveTo>
                  <a:pt x="0" y="1851"/>
                </a:moveTo>
                <a:cubicBezTo>
                  <a:pt x="1868" y="2001"/>
                  <a:pt x="2988" y="-2705"/>
                  <a:pt x="11206" y="2748"/>
                </a:cubicBezTo>
                <a:cubicBezTo>
                  <a:pt x="19424" y="8202"/>
                  <a:pt x="36606" y="26280"/>
                  <a:pt x="49306" y="34572"/>
                </a:cubicBezTo>
                <a:cubicBezTo>
                  <a:pt x="62006" y="42864"/>
                  <a:pt x="81056" y="49514"/>
                  <a:pt x="87406" y="52502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32" name="Google Shape;1132;p132"/>
          <p:cNvSpPr/>
          <p:nvPr/>
        </p:nvSpPr>
        <p:spPr>
          <a:xfrm>
            <a:off x="2028275" y="4539667"/>
            <a:ext cx="2162725" cy="964400"/>
          </a:xfrm>
          <a:custGeom>
            <a:rect b="b" l="l" r="r" t="t"/>
            <a:pathLst>
              <a:path extrusionOk="0" h="38576" w="86509">
                <a:moveTo>
                  <a:pt x="0" y="397"/>
                </a:moveTo>
                <a:cubicBezTo>
                  <a:pt x="2241" y="621"/>
                  <a:pt x="6948" y="-1247"/>
                  <a:pt x="13447" y="1741"/>
                </a:cubicBezTo>
                <a:cubicBezTo>
                  <a:pt x="19946" y="4729"/>
                  <a:pt x="28911" y="12499"/>
                  <a:pt x="38996" y="18326"/>
                </a:cubicBezTo>
                <a:cubicBezTo>
                  <a:pt x="49081" y="24153"/>
                  <a:pt x="66039" y="33417"/>
                  <a:pt x="73958" y="36704"/>
                </a:cubicBezTo>
                <a:cubicBezTo>
                  <a:pt x="81877" y="39991"/>
                  <a:pt x="84417" y="37824"/>
                  <a:pt x="86509" y="38048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33" name="Google Shape;1133;p132"/>
          <p:cNvSpPr/>
          <p:nvPr/>
        </p:nvSpPr>
        <p:spPr>
          <a:xfrm>
            <a:off x="3794248" y="4426325"/>
            <a:ext cx="486400" cy="1415225"/>
          </a:xfrm>
          <a:custGeom>
            <a:rect b="b" l="l" r="r" t="t"/>
            <a:pathLst>
              <a:path extrusionOk="0" h="56609" w="19456">
                <a:moveTo>
                  <a:pt x="14974" y="0"/>
                </a:moveTo>
                <a:cubicBezTo>
                  <a:pt x="13106" y="2615"/>
                  <a:pt x="6233" y="7769"/>
                  <a:pt x="3768" y="15688"/>
                </a:cubicBezTo>
                <a:cubicBezTo>
                  <a:pt x="1303" y="23607"/>
                  <a:pt x="-490" y="40715"/>
                  <a:pt x="182" y="47513"/>
                </a:cubicBezTo>
                <a:cubicBezTo>
                  <a:pt x="854" y="54311"/>
                  <a:pt x="4590" y="55955"/>
                  <a:pt x="7802" y="56478"/>
                </a:cubicBezTo>
                <a:cubicBezTo>
                  <a:pt x="11014" y="57001"/>
                  <a:pt x="17514" y="51622"/>
                  <a:pt x="19456" y="50651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34" name="Google Shape;1134;p132"/>
          <p:cNvSpPr/>
          <p:nvPr/>
        </p:nvSpPr>
        <p:spPr>
          <a:xfrm>
            <a:off x="5179700" y="4827500"/>
            <a:ext cx="754800" cy="93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32"/>
          <p:cNvSpPr/>
          <p:nvPr/>
        </p:nvSpPr>
        <p:spPr>
          <a:xfrm>
            <a:off x="5412600" y="4982675"/>
            <a:ext cx="279300" cy="267900"/>
          </a:xfrm>
          <a:prstGeom prst="flowChartAlternateProcess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/>
          </a:p>
        </p:txBody>
      </p:sp>
      <p:sp>
        <p:nvSpPr>
          <p:cNvPr id="1136" name="Google Shape;1136;p132"/>
          <p:cNvSpPr/>
          <p:nvPr/>
        </p:nvSpPr>
        <p:spPr>
          <a:xfrm>
            <a:off x="5553625" y="5481925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32"/>
          <p:cNvSpPr/>
          <p:nvPr/>
        </p:nvSpPr>
        <p:spPr>
          <a:xfrm>
            <a:off x="5401225" y="5481925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132"/>
          <p:cNvCxnSpPr/>
          <p:nvPr/>
        </p:nvCxnSpPr>
        <p:spPr>
          <a:xfrm>
            <a:off x="4890275" y="5387000"/>
            <a:ext cx="3720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132"/>
          <p:cNvCxnSpPr/>
          <p:nvPr/>
        </p:nvCxnSpPr>
        <p:spPr>
          <a:xfrm>
            <a:off x="2539250" y="6364950"/>
            <a:ext cx="440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0" name="Google Shape;1140;p132"/>
          <p:cNvSpPr txBox="1"/>
          <p:nvPr/>
        </p:nvSpPr>
        <p:spPr>
          <a:xfrm>
            <a:off x="4184275" y="6335800"/>
            <a:ext cx="907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Time</a:t>
            </a:r>
            <a:endParaRPr b="1" sz="17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33"/>
          <p:cNvSpPr/>
          <p:nvPr/>
        </p:nvSpPr>
        <p:spPr>
          <a:xfrm>
            <a:off x="7908475" y="4212225"/>
            <a:ext cx="486400" cy="3713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33"/>
          <p:cNvSpPr/>
          <p:nvPr/>
        </p:nvSpPr>
        <p:spPr>
          <a:xfrm>
            <a:off x="2017050" y="4706475"/>
            <a:ext cx="4596500" cy="1324275"/>
          </a:xfrm>
          <a:custGeom>
            <a:rect b="b" l="l" r="r" t="t"/>
            <a:pathLst>
              <a:path extrusionOk="0" h="52971" w="183860">
                <a:moveTo>
                  <a:pt x="0" y="30032"/>
                </a:moveTo>
                <a:cubicBezTo>
                  <a:pt x="3063" y="30107"/>
                  <a:pt x="10833" y="28687"/>
                  <a:pt x="18378" y="30480"/>
                </a:cubicBezTo>
                <a:cubicBezTo>
                  <a:pt x="25923" y="32273"/>
                  <a:pt x="37279" y="37876"/>
                  <a:pt x="45272" y="40789"/>
                </a:cubicBezTo>
                <a:cubicBezTo>
                  <a:pt x="53266" y="43703"/>
                  <a:pt x="54461" y="46093"/>
                  <a:pt x="66339" y="47961"/>
                </a:cubicBezTo>
                <a:cubicBezTo>
                  <a:pt x="78217" y="49829"/>
                  <a:pt x="100181" y="51472"/>
                  <a:pt x="116542" y="51995"/>
                </a:cubicBezTo>
                <a:cubicBezTo>
                  <a:pt x="132903" y="52518"/>
                  <a:pt x="153372" y="54237"/>
                  <a:pt x="164503" y="51099"/>
                </a:cubicBezTo>
                <a:cubicBezTo>
                  <a:pt x="175634" y="47961"/>
                  <a:pt x="181013" y="41686"/>
                  <a:pt x="183329" y="33169"/>
                </a:cubicBezTo>
                <a:cubicBezTo>
                  <a:pt x="185645" y="24653"/>
                  <a:pt x="179220" y="5528"/>
                  <a:pt x="17839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47" name="Google Shape;1147;p133"/>
          <p:cNvSpPr/>
          <p:nvPr/>
        </p:nvSpPr>
        <p:spPr>
          <a:xfrm>
            <a:off x="5349775" y="5341550"/>
            <a:ext cx="432450" cy="2952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interp-two?</a:t>
            </a:r>
            <a:endParaRPr/>
          </a:p>
        </p:txBody>
      </p:sp>
      <p:sp>
        <p:nvSpPr>
          <p:cNvPr id="1149" name="Google Shape;1149;p13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50" name="Google Shape;1150;p133"/>
          <p:cNvSpPr/>
          <p:nvPr/>
        </p:nvSpPr>
        <p:spPr>
          <a:xfrm>
            <a:off x="2218975" y="2103075"/>
            <a:ext cx="5104425" cy="4032150"/>
          </a:xfrm>
          <a:custGeom>
            <a:rect b="b" l="l" r="r" t="t"/>
            <a:pathLst>
              <a:path extrusionOk="0" h="161286" w="204177">
                <a:moveTo>
                  <a:pt x="189880" y="0"/>
                </a:moveTo>
                <a:lnTo>
                  <a:pt x="204177" y="0"/>
                </a:lnTo>
                <a:lnTo>
                  <a:pt x="204177" y="161286"/>
                </a:lnTo>
                <a:lnTo>
                  <a:pt x="0" y="161286"/>
                </a:lnTo>
                <a:lnTo>
                  <a:pt x="0" y="30381"/>
                </a:lnTo>
                <a:lnTo>
                  <a:pt x="61209" y="54953"/>
                </a:lnTo>
                <a:lnTo>
                  <a:pt x="61209" y="31274"/>
                </a:lnTo>
                <a:lnTo>
                  <a:pt x="116162" y="53613"/>
                </a:lnTo>
                <a:lnTo>
                  <a:pt x="116162" y="31274"/>
                </a:lnTo>
                <a:lnTo>
                  <a:pt x="169775" y="54060"/>
                </a:lnTo>
                <a:lnTo>
                  <a:pt x="184965" y="54506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1" name="Google Shape;1151;p133"/>
          <p:cNvSpPr/>
          <p:nvPr/>
        </p:nvSpPr>
        <p:spPr>
          <a:xfrm>
            <a:off x="2084950" y="35439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33"/>
          <p:cNvSpPr/>
          <p:nvPr/>
        </p:nvSpPr>
        <p:spPr>
          <a:xfrm>
            <a:off x="2084950" y="39249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33"/>
          <p:cNvSpPr/>
          <p:nvPr/>
        </p:nvSpPr>
        <p:spPr>
          <a:xfrm>
            <a:off x="2084950" y="43821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33"/>
          <p:cNvSpPr/>
          <p:nvPr/>
        </p:nvSpPr>
        <p:spPr>
          <a:xfrm>
            <a:off x="2084950" y="48393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33"/>
          <p:cNvSpPr/>
          <p:nvPr/>
        </p:nvSpPr>
        <p:spPr>
          <a:xfrm>
            <a:off x="2084950" y="5296525"/>
            <a:ext cx="2793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33"/>
          <p:cNvSpPr/>
          <p:nvPr/>
        </p:nvSpPr>
        <p:spPr>
          <a:xfrm>
            <a:off x="1755000" y="1477475"/>
            <a:ext cx="279300" cy="2679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33"/>
          <p:cNvSpPr/>
          <p:nvPr/>
        </p:nvSpPr>
        <p:spPr>
          <a:xfrm>
            <a:off x="1755000" y="1858475"/>
            <a:ext cx="279300" cy="2679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33"/>
          <p:cNvSpPr txBox="1"/>
          <p:nvPr/>
        </p:nvSpPr>
        <p:spPr>
          <a:xfrm>
            <a:off x="2116225" y="1406500"/>
            <a:ext cx="3230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Uninterpreted expression</a:t>
            </a:r>
            <a:endParaRPr b="1"/>
          </a:p>
        </p:txBody>
      </p:sp>
      <p:sp>
        <p:nvSpPr>
          <p:cNvPr id="1159" name="Google Shape;1159;p133"/>
          <p:cNvSpPr txBox="1"/>
          <p:nvPr/>
        </p:nvSpPr>
        <p:spPr>
          <a:xfrm>
            <a:off x="2116225" y="1787500"/>
            <a:ext cx="2291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</a:t>
            </a:r>
            <a:endParaRPr b="1"/>
          </a:p>
        </p:txBody>
      </p:sp>
      <p:sp>
        <p:nvSpPr>
          <p:cNvPr id="1160" name="Google Shape;1160;p133"/>
          <p:cNvSpPr/>
          <p:nvPr/>
        </p:nvSpPr>
        <p:spPr>
          <a:xfrm>
            <a:off x="320575" y="1379150"/>
            <a:ext cx="279300" cy="2952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33"/>
          <p:cNvSpPr txBox="1"/>
          <p:nvPr/>
        </p:nvSpPr>
        <p:spPr>
          <a:xfrm>
            <a:off x="668425" y="1406500"/>
            <a:ext cx="1086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Store</a:t>
            </a:r>
            <a:endParaRPr b="1"/>
          </a:p>
        </p:txBody>
      </p:sp>
      <p:sp>
        <p:nvSpPr>
          <p:cNvPr id="1162" name="Google Shape;1162;p133"/>
          <p:cNvSpPr/>
          <p:nvPr/>
        </p:nvSpPr>
        <p:spPr>
          <a:xfrm>
            <a:off x="313975" y="1874475"/>
            <a:ext cx="377727" cy="371361"/>
          </a:xfrm>
          <a:custGeom>
            <a:rect b="b" l="l" r="r" t="t"/>
            <a:pathLst>
              <a:path extrusionOk="0" h="161286" w="204177">
                <a:moveTo>
                  <a:pt x="189880" y="0"/>
                </a:moveTo>
                <a:lnTo>
                  <a:pt x="204177" y="0"/>
                </a:lnTo>
                <a:lnTo>
                  <a:pt x="204177" y="161286"/>
                </a:lnTo>
                <a:lnTo>
                  <a:pt x="0" y="161286"/>
                </a:lnTo>
                <a:lnTo>
                  <a:pt x="0" y="30381"/>
                </a:lnTo>
                <a:lnTo>
                  <a:pt x="61209" y="54953"/>
                </a:lnTo>
                <a:lnTo>
                  <a:pt x="61209" y="31274"/>
                </a:lnTo>
                <a:lnTo>
                  <a:pt x="116162" y="53613"/>
                </a:lnTo>
                <a:lnTo>
                  <a:pt x="116162" y="31274"/>
                </a:lnTo>
                <a:lnTo>
                  <a:pt x="169775" y="54060"/>
                </a:lnTo>
                <a:lnTo>
                  <a:pt x="184965" y="5450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3" name="Google Shape;1163;p133"/>
          <p:cNvSpPr txBox="1"/>
          <p:nvPr/>
        </p:nvSpPr>
        <p:spPr>
          <a:xfrm>
            <a:off x="668425" y="1863700"/>
            <a:ext cx="1086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 b="1"/>
          </a:p>
        </p:txBody>
      </p:sp>
      <p:sp>
        <p:nvSpPr>
          <p:cNvPr id="1164" name="Google Shape;1164;p133"/>
          <p:cNvSpPr/>
          <p:nvPr/>
        </p:nvSpPr>
        <p:spPr>
          <a:xfrm>
            <a:off x="325800" y="2408150"/>
            <a:ext cx="377730" cy="371358"/>
          </a:xfrm>
          <a:prstGeom prst="flowChartMultidocumen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33"/>
          <p:cNvSpPr txBox="1"/>
          <p:nvPr/>
        </p:nvSpPr>
        <p:spPr>
          <a:xfrm>
            <a:off x="668425" y="2320900"/>
            <a:ext cx="2291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Deferred Substitution</a:t>
            </a:r>
            <a:endParaRPr b="1"/>
          </a:p>
        </p:txBody>
      </p:sp>
      <p:sp>
        <p:nvSpPr>
          <p:cNvPr id="1166" name="Google Shape;1166;p133"/>
          <p:cNvSpPr/>
          <p:nvPr/>
        </p:nvSpPr>
        <p:spPr>
          <a:xfrm>
            <a:off x="1678800" y="3534875"/>
            <a:ext cx="279300" cy="267900"/>
          </a:xfrm>
          <a:prstGeom prst="flowChartAlternateProcess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167" name="Google Shape;1167;p133"/>
          <p:cNvSpPr/>
          <p:nvPr/>
        </p:nvSpPr>
        <p:spPr>
          <a:xfrm>
            <a:off x="1678800" y="3915875"/>
            <a:ext cx="279300" cy="267900"/>
          </a:xfrm>
          <a:prstGeom prst="flowChartAlternateProcess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168" name="Google Shape;1168;p133"/>
          <p:cNvSpPr txBox="1"/>
          <p:nvPr/>
        </p:nvSpPr>
        <p:spPr>
          <a:xfrm>
            <a:off x="5994850" y="6408625"/>
            <a:ext cx="254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Courtesy by Patrick Browne</a:t>
            </a:r>
            <a:endParaRPr/>
          </a:p>
        </p:txBody>
      </p:sp>
      <p:sp>
        <p:nvSpPr>
          <p:cNvPr id="1169" name="Google Shape;1169;p133"/>
          <p:cNvSpPr/>
          <p:nvPr/>
        </p:nvSpPr>
        <p:spPr>
          <a:xfrm>
            <a:off x="1621200" y="4313150"/>
            <a:ext cx="377730" cy="371358"/>
          </a:xfrm>
          <a:prstGeom prst="flowChartMultidocumen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33"/>
          <p:cNvSpPr/>
          <p:nvPr/>
        </p:nvSpPr>
        <p:spPr>
          <a:xfrm>
            <a:off x="1692175" y="4808150"/>
            <a:ext cx="279300" cy="26790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133"/>
          <p:cNvGrpSpPr/>
          <p:nvPr/>
        </p:nvGrpSpPr>
        <p:grpSpPr>
          <a:xfrm>
            <a:off x="1609375" y="5227275"/>
            <a:ext cx="377727" cy="389700"/>
            <a:chOff x="1609375" y="5227275"/>
            <a:chExt cx="377727" cy="389700"/>
          </a:xfrm>
        </p:grpSpPr>
        <p:sp>
          <p:nvSpPr>
            <p:cNvPr id="1172" name="Google Shape;1172;p133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73" name="Google Shape;1173;p133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λ</a:t>
              </a:r>
              <a:endParaRPr b="1" sz="1600"/>
            </a:p>
          </p:txBody>
        </p:sp>
      </p:grpSp>
      <p:grpSp>
        <p:nvGrpSpPr>
          <p:cNvPr id="1174" name="Google Shape;1174;p133"/>
          <p:cNvGrpSpPr/>
          <p:nvPr/>
        </p:nvGrpSpPr>
        <p:grpSpPr>
          <a:xfrm>
            <a:off x="2911190" y="3703332"/>
            <a:ext cx="754888" cy="595929"/>
            <a:chOff x="1609375" y="5227275"/>
            <a:chExt cx="377727" cy="389700"/>
          </a:xfrm>
        </p:grpSpPr>
        <p:sp>
          <p:nvSpPr>
            <p:cNvPr id="1175" name="Google Shape;1175;p133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76" name="Google Shape;1176;p133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interp</a:t>
              </a:r>
              <a:endParaRPr b="1" sz="1000"/>
            </a:p>
          </p:txBody>
        </p:sp>
      </p:grpSp>
      <p:grpSp>
        <p:nvGrpSpPr>
          <p:cNvPr id="1177" name="Google Shape;1177;p133"/>
          <p:cNvGrpSpPr/>
          <p:nvPr/>
        </p:nvGrpSpPr>
        <p:grpSpPr>
          <a:xfrm>
            <a:off x="4206590" y="5074932"/>
            <a:ext cx="754888" cy="595929"/>
            <a:chOff x="1609375" y="5227275"/>
            <a:chExt cx="377727" cy="389700"/>
          </a:xfrm>
        </p:grpSpPr>
        <p:sp>
          <p:nvSpPr>
            <p:cNvPr id="1178" name="Google Shape;1178;p133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79" name="Google Shape;1179;p133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interp</a:t>
              </a:r>
              <a:endParaRPr b="1" sz="1000"/>
            </a:p>
          </p:txBody>
        </p:sp>
      </p:grpSp>
      <p:grpSp>
        <p:nvGrpSpPr>
          <p:cNvPr id="1180" name="Google Shape;1180;p133"/>
          <p:cNvGrpSpPr/>
          <p:nvPr/>
        </p:nvGrpSpPr>
        <p:grpSpPr>
          <a:xfrm>
            <a:off x="5882990" y="4084332"/>
            <a:ext cx="754888" cy="595929"/>
            <a:chOff x="1609375" y="5227275"/>
            <a:chExt cx="377727" cy="389700"/>
          </a:xfrm>
        </p:grpSpPr>
        <p:sp>
          <p:nvSpPr>
            <p:cNvPr id="1181" name="Google Shape;1181;p133"/>
            <p:cNvSpPr/>
            <p:nvPr/>
          </p:nvSpPr>
          <p:spPr>
            <a:xfrm>
              <a:off x="1609375" y="5227275"/>
              <a:ext cx="377727" cy="371361"/>
            </a:xfrm>
            <a:custGeom>
              <a:rect b="b" l="l" r="r" t="t"/>
              <a:pathLst>
                <a:path extrusionOk="0" h="161286" w="204177">
                  <a:moveTo>
                    <a:pt x="189880" y="0"/>
                  </a:moveTo>
                  <a:lnTo>
                    <a:pt x="204177" y="0"/>
                  </a:lnTo>
                  <a:lnTo>
                    <a:pt x="204177" y="161286"/>
                  </a:lnTo>
                  <a:lnTo>
                    <a:pt x="0" y="161286"/>
                  </a:lnTo>
                  <a:lnTo>
                    <a:pt x="0" y="30381"/>
                  </a:lnTo>
                  <a:lnTo>
                    <a:pt x="61209" y="54953"/>
                  </a:lnTo>
                  <a:lnTo>
                    <a:pt x="61209" y="31274"/>
                  </a:lnTo>
                  <a:lnTo>
                    <a:pt x="116162" y="53613"/>
                  </a:lnTo>
                  <a:lnTo>
                    <a:pt x="116162" y="31274"/>
                  </a:lnTo>
                  <a:lnTo>
                    <a:pt x="169775" y="54060"/>
                  </a:lnTo>
                  <a:lnTo>
                    <a:pt x="184965" y="54506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2" name="Google Shape;1182;p133"/>
            <p:cNvSpPr txBox="1"/>
            <p:nvPr/>
          </p:nvSpPr>
          <p:spPr>
            <a:xfrm>
              <a:off x="1634000" y="5245575"/>
              <a:ext cx="27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  </a:t>
              </a:r>
              <a:r>
                <a:rPr b="1" lang="en"/>
                <a:t> </a:t>
              </a:r>
              <a:r>
                <a:rPr b="1" lang="en" sz="1700"/>
                <a:t>λ</a:t>
              </a:r>
              <a:endParaRPr b="1" sz="1700"/>
            </a:p>
          </p:txBody>
        </p:sp>
      </p:grpSp>
      <p:sp>
        <p:nvSpPr>
          <p:cNvPr id="1183" name="Google Shape;1183;p133"/>
          <p:cNvSpPr txBox="1"/>
          <p:nvPr/>
        </p:nvSpPr>
        <p:spPr>
          <a:xfrm>
            <a:off x="3097600" y="2151250"/>
            <a:ext cx="2055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interp-two</a:t>
            </a:r>
            <a:endParaRPr b="1" sz="2500"/>
          </a:p>
        </p:txBody>
      </p:sp>
      <p:sp>
        <p:nvSpPr>
          <p:cNvPr id="1184" name="Google Shape;1184;p133"/>
          <p:cNvSpPr txBox="1"/>
          <p:nvPr/>
        </p:nvSpPr>
        <p:spPr>
          <a:xfrm>
            <a:off x="2911200" y="33393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</a:t>
            </a:r>
            <a:endParaRPr b="1" sz="2200"/>
          </a:p>
        </p:txBody>
      </p:sp>
      <p:sp>
        <p:nvSpPr>
          <p:cNvPr id="1185" name="Google Shape;1185;p133"/>
          <p:cNvSpPr txBox="1"/>
          <p:nvPr/>
        </p:nvSpPr>
        <p:spPr>
          <a:xfrm>
            <a:off x="4435200" y="46347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</a:t>
            </a:r>
            <a:endParaRPr b="1" sz="2200"/>
          </a:p>
        </p:txBody>
      </p:sp>
      <p:sp>
        <p:nvSpPr>
          <p:cNvPr id="1186" name="Google Shape;1186;p133"/>
          <p:cNvSpPr txBox="1"/>
          <p:nvPr/>
        </p:nvSpPr>
        <p:spPr>
          <a:xfrm>
            <a:off x="6111600" y="3644125"/>
            <a:ext cx="37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3</a:t>
            </a:r>
            <a:endParaRPr b="1" sz="2200"/>
          </a:p>
        </p:txBody>
      </p:sp>
      <p:sp>
        <p:nvSpPr>
          <p:cNvPr id="1187" name="Google Shape;1187;p133"/>
          <p:cNvSpPr/>
          <p:nvPr/>
        </p:nvSpPr>
        <p:spPr>
          <a:xfrm>
            <a:off x="1983450" y="3671319"/>
            <a:ext cx="907675" cy="239525"/>
          </a:xfrm>
          <a:custGeom>
            <a:rect b="b" l="l" r="r" t="t"/>
            <a:pathLst>
              <a:path extrusionOk="0" h="9581" w="36307">
                <a:moveTo>
                  <a:pt x="0" y="168"/>
                </a:moveTo>
                <a:cubicBezTo>
                  <a:pt x="1718" y="168"/>
                  <a:pt x="6873" y="93"/>
                  <a:pt x="10309" y="168"/>
                </a:cubicBezTo>
                <a:cubicBezTo>
                  <a:pt x="13745" y="243"/>
                  <a:pt x="17182" y="-430"/>
                  <a:pt x="20618" y="616"/>
                </a:cubicBezTo>
                <a:cubicBezTo>
                  <a:pt x="24055" y="1662"/>
                  <a:pt x="28313" y="4949"/>
                  <a:pt x="30928" y="6443"/>
                </a:cubicBezTo>
                <a:cubicBezTo>
                  <a:pt x="33543" y="7937"/>
                  <a:pt x="35411" y="9058"/>
                  <a:pt x="36307" y="9581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88" name="Google Shape;1188;p133"/>
          <p:cNvSpPr/>
          <p:nvPr/>
        </p:nvSpPr>
        <p:spPr>
          <a:xfrm>
            <a:off x="2005850" y="4078950"/>
            <a:ext cx="851650" cy="459425"/>
          </a:xfrm>
          <a:custGeom>
            <a:rect b="b" l="l" r="r" t="t"/>
            <a:pathLst>
              <a:path extrusionOk="0" h="18377" w="34066">
                <a:moveTo>
                  <a:pt x="0" y="18377"/>
                </a:moveTo>
                <a:cubicBezTo>
                  <a:pt x="1569" y="18228"/>
                  <a:pt x="5678" y="18527"/>
                  <a:pt x="9413" y="17481"/>
                </a:cubicBezTo>
                <a:cubicBezTo>
                  <a:pt x="13148" y="16435"/>
                  <a:pt x="19872" y="14343"/>
                  <a:pt x="22412" y="12102"/>
                </a:cubicBezTo>
                <a:cubicBezTo>
                  <a:pt x="24952" y="9861"/>
                  <a:pt x="22711" y="6051"/>
                  <a:pt x="24653" y="4034"/>
                </a:cubicBezTo>
                <a:cubicBezTo>
                  <a:pt x="26595" y="2017"/>
                  <a:pt x="32497" y="672"/>
                  <a:pt x="34066" y="0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89" name="Google Shape;1189;p133"/>
          <p:cNvSpPr/>
          <p:nvPr/>
        </p:nvSpPr>
        <p:spPr>
          <a:xfrm>
            <a:off x="2005850" y="4325475"/>
            <a:ext cx="997325" cy="720600"/>
          </a:xfrm>
          <a:custGeom>
            <a:rect b="b" l="l" r="r" t="t"/>
            <a:pathLst>
              <a:path extrusionOk="0" h="28824" w="39893">
                <a:moveTo>
                  <a:pt x="0" y="25101"/>
                </a:moveTo>
                <a:cubicBezTo>
                  <a:pt x="3437" y="25475"/>
                  <a:pt x="13970" y="31526"/>
                  <a:pt x="20619" y="27342"/>
                </a:cubicBezTo>
                <a:cubicBezTo>
                  <a:pt x="27268" y="23159"/>
                  <a:pt x="36681" y="4557"/>
                  <a:pt x="39893" y="0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90" name="Google Shape;1190;p133"/>
          <p:cNvSpPr/>
          <p:nvPr/>
        </p:nvSpPr>
        <p:spPr>
          <a:xfrm>
            <a:off x="4041000" y="3763475"/>
            <a:ext cx="279300" cy="267900"/>
          </a:xfrm>
          <a:prstGeom prst="flowChartAlternateProcess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1191" name="Google Shape;1191;p133"/>
          <p:cNvSpPr/>
          <p:nvPr/>
        </p:nvSpPr>
        <p:spPr>
          <a:xfrm>
            <a:off x="4054375" y="4122350"/>
            <a:ext cx="377700" cy="295250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33"/>
          <p:cNvSpPr/>
          <p:nvPr/>
        </p:nvSpPr>
        <p:spPr>
          <a:xfrm>
            <a:off x="4182025" y="4262725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33"/>
          <p:cNvSpPr/>
          <p:nvPr/>
        </p:nvSpPr>
        <p:spPr>
          <a:xfrm>
            <a:off x="3890675" y="3608300"/>
            <a:ext cx="672300" cy="93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4" name="Google Shape;1194;p133"/>
          <p:cNvCxnSpPr>
            <a:endCxn id="1193" idx="2"/>
          </p:cNvCxnSpPr>
          <p:nvPr/>
        </p:nvCxnSpPr>
        <p:spPr>
          <a:xfrm>
            <a:off x="3518675" y="4015400"/>
            <a:ext cx="3720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5" name="Google Shape;1195;p133"/>
          <p:cNvSpPr/>
          <p:nvPr/>
        </p:nvSpPr>
        <p:spPr>
          <a:xfrm>
            <a:off x="1994650" y="4010253"/>
            <a:ext cx="2185150" cy="1312550"/>
          </a:xfrm>
          <a:custGeom>
            <a:rect b="b" l="l" r="r" t="t"/>
            <a:pathLst>
              <a:path extrusionOk="0" h="52502" w="87406">
                <a:moveTo>
                  <a:pt x="0" y="1851"/>
                </a:moveTo>
                <a:cubicBezTo>
                  <a:pt x="1868" y="2001"/>
                  <a:pt x="2988" y="-2705"/>
                  <a:pt x="11206" y="2748"/>
                </a:cubicBezTo>
                <a:cubicBezTo>
                  <a:pt x="19424" y="8202"/>
                  <a:pt x="36606" y="26280"/>
                  <a:pt x="49306" y="34572"/>
                </a:cubicBezTo>
                <a:cubicBezTo>
                  <a:pt x="62006" y="42864"/>
                  <a:pt x="81056" y="49514"/>
                  <a:pt x="87406" y="52502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96" name="Google Shape;1196;p133"/>
          <p:cNvSpPr/>
          <p:nvPr/>
        </p:nvSpPr>
        <p:spPr>
          <a:xfrm>
            <a:off x="2028275" y="4539667"/>
            <a:ext cx="2162725" cy="964400"/>
          </a:xfrm>
          <a:custGeom>
            <a:rect b="b" l="l" r="r" t="t"/>
            <a:pathLst>
              <a:path extrusionOk="0" h="38576" w="86509">
                <a:moveTo>
                  <a:pt x="0" y="397"/>
                </a:moveTo>
                <a:cubicBezTo>
                  <a:pt x="2241" y="621"/>
                  <a:pt x="6948" y="-1247"/>
                  <a:pt x="13447" y="1741"/>
                </a:cubicBezTo>
                <a:cubicBezTo>
                  <a:pt x="19946" y="4729"/>
                  <a:pt x="28911" y="12499"/>
                  <a:pt x="38996" y="18326"/>
                </a:cubicBezTo>
                <a:cubicBezTo>
                  <a:pt x="49081" y="24153"/>
                  <a:pt x="66039" y="33417"/>
                  <a:pt x="73958" y="36704"/>
                </a:cubicBezTo>
                <a:cubicBezTo>
                  <a:pt x="81877" y="39991"/>
                  <a:pt x="84417" y="37824"/>
                  <a:pt x="86509" y="38048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97" name="Google Shape;1197;p133"/>
          <p:cNvSpPr/>
          <p:nvPr/>
        </p:nvSpPr>
        <p:spPr>
          <a:xfrm>
            <a:off x="3794248" y="4426325"/>
            <a:ext cx="486400" cy="1415225"/>
          </a:xfrm>
          <a:custGeom>
            <a:rect b="b" l="l" r="r" t="t"/>
            <a:pathLst>
              <a:path extrusionOk="0" h="56609" w="19456">
                <a:moveTo>
                  <a:pt x="14974" y="0"/>
                </a:moveTo>
                <a:cubicBezTo>
                  <a:pt x="13106" y="2615"/>
                  <a:pt x="6233" y="7769"/>
                  <a:pt x="3768" y="15688"/>
                </a:cubicBezTo>
                <a:cubicBezTo>
                  <a:pt x="1303" y="23607"/>
                  <a:pt x="-490" y="40715"/>
                  <a:pt x="182" y="47513"/>
                </a:cubicBezTo>
                <a:cubicBezTo>
                  <a:pt x="854" y="54311"/>
                  <a:pt x="4590" y="55955"/>
                  <a:pt x="7802" y="56478"/>
                </a:cubicBezTo>
                <a:cubicBezTo>
                  <a:pt x="11014" y="57001"/>
                  <a:pt x="17514" y="51622"/>
                  <a:pt x="19456" y="50651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98" name="Google Shape;1198;p133"/>
          <p:cNvSpPr/>
          <p:nvPr/>
        </p:nvSpPr>
        <p:spPr>
          <a:xfrm>
            <a:off x="5179700" y="4827500"/>
            <a:ext cx="754800" cy="93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33"/>
          <p:cNvSpPr/>
          <p:nvPr/>
        </p:nvSpPr>
        <p:spPr>
          <a:xfrm>
            <a:off x="5412600" y="4982675"/>
            <a:ext cx="279300" cy="267900"/>
          </a:xfrm>
          <a:prstGeom prst="flowChartAlternateProcess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/>
          </a:p>
        </p:txBody>
      </p:sp>
      <p:sp>
        <p:nvSpPr>
          <p:cNvPr id="1200" name="Google Shape;1200;p133"/>
          <p:cNvSpPr/>
          <p:nvPr/>
        </p:nvSpPr>
        <p:spPr>
          <a:xfrm>
            <a:off x="5553625" y="5481925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33"/>
          <p:cNvSpPr/>
          <p:nvPr/>
        </p:nvSpPr>
        <p:spPr>
          <a:xfrm>
            <a:off x="5401225" y="5481925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2" name="Google Shape;1202;p133"/>
          <p:cNvCxnSpPr/>
          <p:nvPr/>
        </p:nvCxnSpPr>
        <p:spPr>
          <a:xfrm>
            <a:off x="4890275" y="5387000"/>
            <a:ext cx="3720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3" name="Google Shape;1203;p133"/>
          <p:cNvCxnSpPr>
            <a:stCxn id="1193" idx="7"/>
            <a:endCxn id="1182" idx="1"/>
          </p:cNvCxnSpPr>
          <p:nvPr/>
        </p:nvCxnSpPr>
        <p:spPr>
          <a:xfrm>
            <a:off x="4464519" y="3744495"/>
            <a:ext cx="14676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4" name="Google Shape;1204;p133"/>
          <p:cNvCxnSpPr>
            <a:stCxn id="1199" idx="3"/>
          </p:cNvCxnSpPr>
          <p:nvPr/>
        </p:nvCxnSpPr>
        <p:spPr>
          <a:xfrm flipH="1" rot="10800000">
            <a:off x="5691900" y="4650425"/>
            <a:ext cx="2025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5" name="Google Shape;1205;p133"/>
          <p:cNvCxnSpPr>
            <a:endCxn id="1182" idx="2"/>
          </p:cNvCxnSpPr>
          <p:nvPr/>
        </p:nvCxnSpPr>
        <p:spPr>
          <a:xfrm flipH="1" rot="10800000">
            <a:off x="5784694" y="4680261"/>
            <a:ext cx="426600" cy="7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6" name="Google Shape;1206;p133"/>
          <p:cNvSpPr/>
          <p:nvPr/>
        </p:nvSpPr>
        <p:spPr>
          <a:xfrm>
            <a:off x="7700675" y="3379700"/>
            <a:ext cx="851700" cy="1459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33"/>
          <p:cNvSpPr/>
          <p:nvPr/>
        </p:nvSpPr>
        <p:spPr>
          <a:xfrm>
            <a:off x="7797212" y="3763475"/>
            <a:ext cx="625200" cy="295200"/>
          </a:xfrm>
          <a:prstGeom prst="flowChartAlternateProcess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Result</a:t>
            </a:r>
            <a:endParaRPr b="1" sz="1000"/>
          </a:p>
        </p:txBody>
      </p:sp>
      <p:sp>
        <p:nvSpPr>
          <p:cNvPr id="1208" name="Google Shape;1208;p133"/>
          <p:cNvSpPr/>
          <p:nvPr/>
        </p:nvSpPr>
        <p:spPr>
          <a:xfrm>
            <a:off x="8110300" y="4364168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33"/>
          <p:cNvSpPr/>
          <p:nvPr/>
        </p:nvSpPr>
        <p:spPr>
          <a:xfrm>
            <a:off x="7957900" y="4406750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33"/>
          <p:cNvSpPr/>
          <p:nvPr/>
        </p:nvSpPr>
        <p:spPr>
          <a:xfrm>
            <a:off x="8262700" y="4406750"/>
            <a:ext cx="112200" cy="13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1" name="Google Shape;1211;p133"/>
          <p:cNvCxnSpPr/>
          <p:nvPr/>
        </p:nvCxnSpPr>
        <p:spPr>
          <a:xfrm>
            <a:off x="2539250" y="6364950"/>
            <a:ext cx="440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133"/>
          <p:cNvSpPr txBox="1"/>
          <p:nvPr/>
        </p:nvSpPr>
        <p:spPr>
          <a:xfrm>
            <a:off x="4184275" y="6335800"/>
            <a:ext cx="907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Time</a:t>
            </a:r>
            <a:endParaRPr b="1"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Programs</a:t>
            </a:r>
            <a:endParaRPr sz="2000"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 far, the language that we've implemented is purely functional.</a:t>
            </a:r>
            <a:endParaRPr sz="2400"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function produces the same results every time for the same arguments.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However, "real" programming languages usually do not behave this way.</a:t>
            </a:r>
            <a:br>
              <a:rPr lang="en" sz="2400"/>
            </a:br>
            <a:r>
              <a:rPr lang="en" sz="2400"/>
              <a:t>    ⇒ </a:t>
            </a:r>
            <a:r>
              <a:rPr lang="en" sz="2400">
                <a:solidFill>
                  <a:srgbClr val="0000FF"/>
                </a:solidFill>
              </a:rPr>
              <a:t>Something can be changed!!!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Mutable!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HW6</a:t>
            </a:r>
            <a:endParaRPr/>
          </a:p>
        </p:txBody>
      </p:sp>
      <p:sp>
        <p:nvSpPr>
          <p:cNvPr id="1218" name="Google Shape;1218;p13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BFAE by using the 'interp-two'.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(Apply 'interp-two'</a:t>
            </a:r>
            <a:r>
              <a:rPr lang="en" sz="2000">
                <a:solidFill>
                  <a:srgbClr val="0000FF"/>
                </a:solidFill>
              </a:rPr>
              <a:t> for </a:t>
            </a:r>
            <a:r>
              <a:rPr lang="en" sz="2000">
                <a:solidFill>
                  <a:srgbClr val="0000FF"/>
                </a:solidFill>
              </a:rPr>
              <a:t>seqn</a:t>
            </a:r>
            <a:r>
              <a:rPr lang="en" sz="2000"/>
              <a:t>, </a:t>
            </a:r>
            <a:r>
              <a:rPr lang="en" sz="2000">
                <a:solidFill>
                  <a:srgbClr val="0000FF"/>
                </a:solidFill>
              </a:rPr>
              <a:t>add</a:t>
            </a:r>
            <a:r>
              <a:rPr lang="en" sz="2000"/>
              <a:t>, </a:t>
            </a:r>
            <a:r>
              <a:rPr lang="en" sz="2000">
                <a:solidFill>
                  <a:srgbClr val="0000FF"/>
                </a:solidFill>
              </a:rPr>
              <a:t>sub</a:t>
            </a:r>
            <a:r>
              <a:rPr lang="en" sz="2000"/>
              <a:t>, and </a:t>
            </a:r>
            <a:r>
              <a:rPr lang="en" sz="2000">
                <a:solidFill>
                  <a:srgbClr val="0000FF"/>
                </a:solidFill>
              </a:rPr>
              <a:t>app</a:t>
            </a:r>
            <a:r>
              <a:rPr lang="en" sz="2000"/>
              <a:t> branches.)</a:t>
            </a:r>
            <a:endParaRPr/>
          </a:p>
        </p:txBody>
      </p:sp>
      <p:sp>
        <p:nvSpPr>
          <p:cNvPr id="1219" name="Google Shape;1219;p1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1225" name="Google Shape;1225;p1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6" name="Google Shape;1226;p13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Substitution </a:t>
            </a:r>
            <a:r>
              <a:rPr lang="en" sz="1800"/>
              <a:t>(L6,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Function</a:t>
            </a:r>
            <a:r>
              <a:rPr lang="en" sz="2000"/>
              <a:t> </a:t>
            </a:r>
            <a:r>
              <a:rPr lang="en" sz="1800"/>
              <a:t>(L7)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Deferring Substitution</a:t>
            </a:r>
            <a:r>
              <a:rPr lang="en" sz="2000"/>
              <a:t> </a:t>
            </a:r>
            <a:r>
              <a:rPr lang="en" sz="1800"/>
              <a:t>(L8,L9)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First-class Functions</a:t>
            </a:r>
            <a:r>
              <a:rPr b="1" lang="en" sz="2000"/>
              <a:t> </a:t>
            </a:r>
            <a:r>
              <a:rPr lang="en" sz="1800"/>
              <a:t>(L10-12)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Laziness </a:t>
            </a:r>
            <a:r>
              <a:rPr lang="en" sz="1800"/>
              <a:t>(L13, L14)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Recursion </a:t>
            </a:r>
            <a:r>
              <a:rPr lang="en" sz="1800"/>
              <a:t>(L15, L16)</a:t>
            </a:r>
            <a:endParaRPr sz="1600"/>
          </a:p>
        </p:txBody>
      </p:sp>
      <p:sp>
        <p:nvSpPr>
          <p:cNvPr id="1227" name="Google Shape;1227;p135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>
                <a:highlight>
                  <a:srgbClr val="FFFF00"/>
                </a:highlight>
              </a:rPr>
              <a:t>Mutable data structures</a:t>
            </a:r>
            <a:r>
              <a:rPr lang="en" sz="2000"/>
              <a:t> </a:t>
            </a:r>
            <a:r>
              <a:rPr lang="en" sz="1800"/>
              <a:t>(L17,18,19,20)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Variables </a:t>
            </a:r>
            <a:r>
              <a:rPr lang="en" sz="1700"/>
              <a:t>(L21,...)</a:t>
            </a:r>
            <a:endParaRPr sz="15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Continuations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Garbage collection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Semantics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Type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</a:t>
            </a:r>
            <a:endParaRPr sz="1800"/>
          </a:p>
        </p:txBody>
      </p:sp>
      <p:sp>
        <p:nvSpPr>
          <p:cNvPr id="1228" name="Google Shape;1228;p135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36"/>
          <p:cNvSpPr txBox="1"/>
          <p:nvPr>
            <p:ph idx="1" type="body"/>
          </p:nvPr>
        </p:nvSpPr>
        <p:spPr>
          <a:xfrm>
            <a:off x="311700" y="3607750"/>
            <a:ext cx="88323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34" name="Google Shape;1234;p13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5" name="Google Shape;1235;p136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14. Variables</a:t>
            </a:r>
            <a:endParaRPr sz="2000"/>
          </a:p>
        </p:txBody>
      </p:sp>
      <p:sp>
        <p:nvSpPr>
          <p:cNvPr id="1236" name="Google Shape;1236;p13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36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data structure that can hold any type of a single </a:t>
            </a:r>
            <a:r>
              <a:rPr lang="en"/>
              <a:t>value.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It is also mutable!!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 DrRacket, we could use the 'set-box!' operator to change a value in the box!</a:t>
            </a:r>
            <a:endParaRPr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632325" y="3886200"/>
            <a:ext cx="8376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Let's improve our language to support mutable data structure!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490250" y="701800"/>
            <a:ext cx="8588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But…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 we start from mutable data structure?</a:t>
            </a:r>
            <a:br>
              <a:rPr lang="en" sz="3000"/>
            </a:br>
            <a:r>
              <a:rPr lang="en" sz="3000"/>
              <a:t>What about variables which seem mutable too…</a:t>
            </a:r>
            <a:br>
              <a:rPr lang="en" sz="3000"/>
            </a:br>
            <a:br>
              <a:rPr lang="en" sz="3000"/>
            </a:br>
            <a:br>
              <a:rPr lang="en" sz="3000"/>
            </a:br>
            <a:br>
              <a:rPr lang="en" sz="3000"/>
            </a:b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90250" y="701800"/>
            <a:ext cx="8588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But…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 we start from mutable data structure?</a:t>
            </a:r>
            <a:br>
              <a:rPr lang="en" sz="3000"/>
            </a:br>
            <a:r>
              <a:rPr lang="en" sz="3000"/>
              <a:t>What about variables which seem mutable too…</a:t>
            </a:r>
            <a:br>
              <a:rPr lang="en" sz="3000"/>
            </a:br>
            <a:br>
              <a:rPr lang="en" sz="3000"/>
            </a:br>
            <a:r>
              <a:rPr lang="en" sz="3000"/>
              <a:t>(Variable is the next topic. To support variables in our language, we need to provide 'mutation' in our language. Mutable data structure is </a:t>
            </a:r>
            <a:r>
              <a:rPr i="1" lang="en" sz="3000" u="sng"/>
              <a:t>a preliminary step toward supporting variables</a:t>
            </a:r>
            <a:r>
              <a:rPr lang="en" sz="3000"/>
              <a:t> in our language. We implement a simple mutable data structure, box in this lecture!)</a:t>
            </a:r>
            <a:endParaRPr sz="3000"/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Data Structure</a:t>
            </a:r>
            <a:endParaRPr sz="3500"/>
          </a:p>
        </p:txBody>
      </p:sp>
      <p:sp>
        <p:nvSpPr>
          <p:cNvPr id="276" name="Google Shape;276;p39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Lecture18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BFAE = FAE + Boxes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&lt;BFAE&gt; ::= &lt;num&gt;</a:t>
            </a:r>
            <a:br>
              <a:rPr lang="en" sz="1900"/>
            </a:br>
            <a:r>
              <a:rPr lang="en" sz="1900"/>
              <a:t>                    | {+ &lt;BFAE&gt; &lt;BFAE&gt;}</a:t>
            </a:r>
            <a:br>
              <a:rPr lang="en" sz="1900"/>
            </a:br>
            <a:r>
              <a:rPr lang="en" sz="1900"/>
              <a:t>                    | {- &lt;BFAE&gt; &lt;BFAE&gt;}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{&lt;id} &lt;BFAE&gt;}</a:t>
            </a:r>
            <a:br>
              <a:rPr lang="en" sz="1900"/>
            </a:br>
            <a:r>
              <a:rPr lang="en" sz="1900"/>
              <a:t>                    | {&lt;BFAE&gt; &lt;BFAE&gt;}</a:t>
            </a:r>
            <a:br>
              <a:rPr lang="en" sz="1900"/>
            </a:br>
            <a:r>
              <a:rPr lang="en" sz="1900"/>
              <a:t>                   </a:t>
            </a:r>
            <a:r>
              <a:rPr lang="en" sz="1900">
                <a:solidFill>
                  <a:srgbClr val="FF0000"/>
                </a:solidFill>
              </a:rPr>
              <a:t> | {newbox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{setbox &lt;BFAE&gt;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{openbox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{seqn &lt;BFAE&gt; &lt;BFAE&gt;}</a:t>
            </a: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BFAE = FAE + Boxes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&lt;BFAE&gt; ::= &lt;num&gt;</a:t>
            </a:r>
            <a:br>
              <a:rPr lang="en" sz="1900"/>
            </a:br>
            <a:r>
              <a:rPr lang="en" sz="1900"/>
              <a:t>                    | {+ &lt;BFAE&gt; &lt;BFAE&gt;}</a:t>
            </a:r>
            <a:br>
              <a:rPr lang="en" sz="1900"/>
            </a:br>
            <a:r>
              <a:rPr lang="en" sz="1900"/>
              <a:t>                    | {- &lt;BFAE&gt; &lt;BFAE&gt;}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{&lt;id} &lt;BFAE&gt;}</a:t>
            </a:r>
            <a:br>
              <a:rPr lang="en" sz="1900"/>
            </a:br>
            <a:r>
              <a:rPr lang="en" sz="1900"/>
              <a:t>                    | {&lt;BFAE&gt; &lt;BFAE&gt;}</a:t>
            </a:r>
            <a:br>
              <a:rPr lang="en" sz="1900"/>
            </a:br>
            <a:r>
              <a:rPr lang="en" sz="1900"/>
              <a:t>                   </a:t>
            </a:r>
            <a:r>
              <a:rPr lang="en" sz="1900">
                <a:solidFill>
                  <a:srgbClr val="FF0000"/>
                </a:solidFill>
              </a:rPr>
              <a:t> | {newbox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{setbox &lt;BFAE&gt;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{openbox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{seqn &lt;BFAE&gt; &lt;BFAE&gt;}</a:t>
            </a:r>
            <a:br>
              <a:rPr lang="en" sz="1900">
                <a:solidFill>
                  <a:srgbClr val="FF0000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4570675" y="3136225"/>
            <a:ext cx="46281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Define/initialize a box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Update a box 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(Do  </a:t>
            </a:r>
            <a:r>
              <a:rPr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mutation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Extract a value from a box</a:t>
            </a:r>
            <a:endParaRPr sz="1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BFAE = FAE + Boxes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&lt;BFAE&gt; ::= &lt;num&gt;</a:t>
            </a:r>
            <a:br>
              <a:rPr lang="en" sz="1900"/>
            </a:br>
            <a:r>
              <a:rPr lang="en" sz="1900"/>
              <a:t>                    | {+ &lt;BFAE&gt; &lt;BFAE&gt;}</a:t>
            </a:r>
            <a:br>
              <a:rPr lang="en" sz="1900"/>
            </a:br>
            <a:r>
              <a:rPr lang="en" sz="1900"/>
              <a:t>                    | {- &lt;BFAE&gt; &lt;BFAE&gt;}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{&lt;id} &lt;BFAE&gt;}</a:t>
            </a:r>
            <a:br>
              <a:rPr lang="en" sz="1900"/>
            </a:br>
            <a:r>
              <a:rPr lang="en" sz="1900"/>
              <a:t>                    | {&lt;BFAE&gt; &lt;BFAE&gt;}</a:t>
            </a:r>
            <a:br>
              <a:rPr lang="en" sz="1900"/>
            </a:br>
            <a:r>
              <a:rPr lang="en" sz="1900"/>
              <a:t>                   </a:t>
            </a:r>
            <a:r>
              <a:rPr lang="en" sz="1900">
                <a:solidFill>
                  <a:srgbClr val="FF0000"/>
                </a:solidFill>
              </a:rPr>
              <a:t> | {newbox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{setbox &lt;BFAE&gt;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{openbox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{seqn &lt;BFAE&gt; &lt;BFAE&gt;}</a:t>
            </a:r>
            <a:br>
              <a:rPr lang="en" sz="1900">
                <a:solidFill>
                  <a:srgbClr val="FF0000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2"/>
          <p:cNvSpPr txBox="1"/>
          <p:nvPr/>
        </p:nvSpPr>
        <p:spPr>
          <a:xfrm>
            <a:off x="4265875" y="1931550"/>
            <a:ext cx="46281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&lt;id&gt; is bound with values including number, function, or </a:t>
            </a:r>
            <a:r>
              <a:rPr lang="en" sz="1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box</a:t>
            </a: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 Boxes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(define-type BFAE-Value</a:t>
            </a:r>
            <a:br>
              <a:rPr lang="en" sz="1900"/>
            </a:br>
            <a:r>
              <a:rPr lang="en" sz="1900"/>
              <a:t>   [numV        (n number?)]</a:t>
            </a:r>
            <a:br>
              <a:rPr lang="en" sz="1900"/>
            </a:br>
            <a:r>
              <a:rPr lang="en" sz="1900"/>
              <a:t>   [closureV   (param symbol?)</a:t>
            </a:r>
            <a:br>
              <a:rPr lang="en" sz="1900"/>
            </a:br>
            <a:r>
              <a:rPr lang="en" sz="1900"/>
              <a:t>                       (body BFAE?)</a:t>
            </a:r>
            <a:br>
              <a:rPr lang="en" sz="1900"/>
            </a:br>
            <a:r>
              <a:rPr lang="en" sz="1900"/>
              <a:t>                       (ds DefrdSub?)]</a:t>
            </a:r>
            <a:br>
              <a:rPr lang="en" sz="1900"/>
            </a:br>
            <a:r>
              <a:rPr lang="en" sz="1900"/>
              <a:t>   </a:t>
            </a:r>
            <a:r>
              <a:rPr lang="en" sz="1900">
                <a:solidFill>
                  <a:srgbClr val="FF0000"/>
                </a:solidFill>
              </a:rPr>
              <a:t>[boxV (container (box/c BFAE-Value?))]</a:t>
            </a:r>
            <a:r>
              <a:rPr lang="en" sz="1900"/>
              <a:t>)</a:t>
            </a: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172" name="Google Shape;172;p26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173" name="Google Shape;173;p26"/>
          <p:cNvCxnSpPr>
            <a:endCxn id="171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6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175" name="Google Shape;175;p26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176" name="Google Shape;176;p26"/>
          <p:cNvCxnSpPr>
            <a:endCxn id="175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endCxn id="174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RC</a:t>
            </a:r>
            <a:r>
              <a:rPr b="1" lang="en" sz="1600" u="sng"/>
              <a:t>FAE</a:t>
            </a:r>
            <a:endParaRPr b="1" sz="1600" u="sng"/>
          </a:p>
        </p:txBody>
      </p:sp>
      <p:sp>
        <p:nvSpPr>
          <p:cNvPr id="179" name="Google Shape;179;p26"/>
          <p:cNvSpPr txBox="1"/>
          <p:nvPr/>
        </p:nvSpPr>
        <p:spPr>
          <a:xfrm>
            <a:off x="3925650" y="1319500"/>
            <a:ext cx="26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RC</a:t>
            </a:r>
            <a:r>
              <a:rPr b="1" lang="en" sz="1600" u="sng"/>
              <a:t>FAE</a:t>
            </a:r>
            <a:r>
              <a:rPr lang="en" sz="1600" u="sng"/>
              <a:t> -&gt; RCFAE-value</a:t>
            </a:r>
            <a:endParaRPr sz="1600" u="sng"/>
          </a:p>
        </p:txBody>
      </p:sp>
      <p:sp>
        <p:nvSpPr>
          <p:cNvPr id="180" name="Google Shape;180;p26"/>
          <p:cNvSpPr txBox="1"/>
          <p:nvPr/>
        </p:nvSpPr>
        <p:spPr>
          <a:xfrm>
            <a:off x="2357400" y="2754375"/>
            <a:ext cx="59619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Function</a:t>
            </a:r>
            <a:br>
              <a:rPr b="1" lang="en" sz="1800"/>
            </a:br>
            <a:r>
              <a:rPr lang="en" sz="1800"/>
              <a:t>(3) Deferring Substitution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(4) First-class Functions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(5) Laziness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(6) Recursion and its Implementation</a:t>
            </a:r>
            <a:endParaRPr b="1" sz="1800"/>
          </a:p>
        </p:txBody>
      </p:sp>
      <p:cxnSp>
        <p:nvCxnSpPr>
          <p:cNvPr id="181" name="Google Shape;181;p26"/>
          <p:cNvCxnSpPr>
            <a:stCxn id="171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 Boxes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106425"/>
            <a:ext cx="8832300" cy="538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; interp : BFAE DefrdSub -&gt; BFAE-Value</a:t>
            </a:r>
            <a:br>
              <a:rPr lang="en" sz="2000"/>
            </a:br>
            <a:r>
              <a:rPr lang="en" sz="2000"/>
              <a:t>(define (interp bfae ds)</a:t>
            </a:r>
            <a:br>
              <a:rPr lang="en" sz="2000"/>
            </a:br>
            <a:r>
              <a:rPr lang="en" sz="2000"/>
              <a:t>    (type-case BFAE bfae</a:t>
            </a:r>
            <a:br>
              <a:rPr lang="en" sz="2000"/>
            </a:br>
            <a:r>
              <a:rPr lang="en" sz="2000"/>
              <a:t>    ...</a:t>
            </a:r>
            <a:br>
              <a:rPr lang="en" sz="2000"/>
            </a:br>
            <a:r>
              <a:rPr lang="en" sz="2000"/>
              <a:t>    [newbox (val-expr)</a:t>
            </a:r>
            <a:br>
              <a:rPr lang="en" sz="2000"/>
            </a:br>
            <a:r>
              <a:rPr lang="en" sz="2000"/>
              <a:t>                    (boxV (box (interp val-expr ds)))]</a:t>
            </a:r>
            <a:br>
              <a:rPr lang="en" sz="2000"/>
            </a:br>
            <a:r>
              <a:rPr lang="en" sz="2000"/>
              <a:t>    [setbox   (box-expr val-expr)</a:t>
            </a:r>
            <a:br>
              <a:rPr lang="en" sz="2000"/>
            </a:br>
            <a:r>
              <a:rPr lang="en" sz="2000"/>
              <a:t>                    (set-box! (boxV-container (interp box-expr ds))</a:t>
            </a:r>
            <a:br>
              <a:rPr lang="en" sz="2000"/>
            </a:br>
            <a:r>
              <a:rPr lang="en" sz="2000"/>
              <a:t>                                     (interp val-expr ds))]</a:t>
            </a:r>
            <a:br>
              <a:rPr lang="en" sz="2000"/>
            </a:br>
            <a:r>
              <a:rPr lang="en" sz="2000"/>
              <a:t>    [openbox (box-expr)</a:t>
            </a:r>
            <a:br>
              <a:rPr lang="en" sz="2000"/>
            </a:br>
            <a:r>
              <a:rPr lang="en" sz="2000"/>
              <a:t>                      (unbox (boxV-container (interp box-expr ds)))]))</a:t>
            </a:r>
            <a:br>
              <a:rPr lang="en" sz="2000"/>
            </a:b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But this doesn't explain anything about boxes!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We want to implement box operations from scratch!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BFAE = FAE + Boxes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&lt;BFAE&gt; ::= &lt;num&gt;</a:t>
            </a:r>
            <a:br>
              <a:rPr lang="en" sz="1900"/>
            </a:br>
            <a:r>
              <a:rPr lang="en" sz="1900"/>
              <a:t>                    | {+ &lt;BFAE&gt; &lt;BFAE&gt;}</a:t>
            </a:r>
            <a:br>
              <a:rPr lang="en" sz="1900"/>
            </a:br>
            <a:r>
              <a:rPr lang="en" sz="1900"/>
              <a:t>                    | {- &lt;BFAE&gt; &lt;BFAE&gt;}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{&lt;id} &lt;BFAE&gt;}</a:t>
            </a:r>
            <a:br>
              <a:rPr lang="en" sz="1900"/>
            </a:br>
            <a:r>
              <a:rPr lang="en" sz="1900"/>
              <a:t>                    | {&lt;BFAE&gt; &lt;BFAE&gt;}</a:t>
            </a:r>
            <a:br>
              <a:rPr lang="en" sz="1900"/>
            </a:br>
            <a:r>
              <a:rPr lang="en" sz="1900"/>
              <a:t>                   </a:t>
            </a:r>
            <a:r>
              <a:rPr lang="en" sz="1900">
                <a:solidFill>
                  <a:srgbClr val="FF0000"/>
                </a:solidFill>
              </a:rPr>
              <a:t> | {newbox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{setbox &lt;BFAE&gt;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{openbox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{seqn &lt;BFAE&gt; &lt;BFAE&gt;}</a:t>
            </a:r>
            <a:br>
              <a:rPr lang="en" sz="1900">
                <a:solidFill>
                  <a:srgbClr val="FF0000"/>
                </a:solidFill>
              </a:rPr>
            </a:b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320" name="Google Shape;320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5"/>
          <p:cNvSpPr txBox="1"/>
          <p:nvPr/>
        </p:nvSpPr>
        <p:spPr>
          <a:xfrm>
            <a:off x="4570675" y="3136225"/>
            <a:ext cx="46281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</a:t>
            </a: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Define/</a:t>
            </a: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initialize</a:t>
            </a: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 box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Update a box 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(Make something </a:t>
            </a:r>
            <a:r>
              <a:rPr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mutable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Extract a value from a box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⇒ Run two </a:t>
            </a: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expressions sequentially</a:t>
            </a:r>
            <a:endParaRPr sz="19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BFAE = FAE + Boxes</a:t>
            </a:r>
            <a:endParaRPr/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&lt;BFAE&gt; ::= &lt;num&gt;</a:t>
            </a:r>
            <a:br>
              <a:rPr lang="en" sz="1900"/>
            </a:br>
            <a:r>
              <a:rPr lang="en" sz="1900"/>
              <a:t>                    | {+ &lt;BFAE&gt; &lt;BFAE&gt;}</a:t>
            </a:r>
            <a:br>
              <a:rPr lang="en" sz="1900"/>
            </a:br>
            <a:r>
              <a:rPr lang="en" sz="1900"/>
              <a:t>                    | {- &lt;BFAE&gt; &lt;BFAE&gt;}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{&lt;id} &lt;BFAE&gt;}</a:t>
            </a:r>
            <a:br>
              <a:rPr lang="en" sz="1900"/>
            </a:br>
            <a:r>
              <a:rPr lang="en" sz="1900"/>
              <a:t>                    | {&lt;BFAE&gt; &lt;BFAE&gt;}</a:t>
            </a:r>
            <a:br>
              <a:rPr lang="en" sz="1900"/>
            </a:br>
            <a:r>
              <a:rPr lang="en" sz="1900"/>
              <a:t>                   </a:t>
            </a:r>
            <a:r>
              <a:rPr lang="en" sz="1900">
                <a:solidFill>
                  <a:srgbClr val="FF0000"/>
                </a:solidFill>
              </a:rPr>
              <a:t> | {newbox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{setbox &lt;BFAE&gt;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{openbox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{seqn &lt;BFAE&gt; &lt;BFAE&gt;}</a:t>
            </a:r>
            <a:br>
              <a:rPr lang="en" sz="1900">
                <a:solidFill>
                  <a:srgbClr val="FF0000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{with {b {newbox 7}}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   {seqn {setbox b 10}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              {openbox b}}}</a:t>
            </a: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328" name="Google Shape;328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6"/>
          <p:cNvSpPr txBox="1"/>
          <p:nvPr/>
        </p:nvSpPr>
        <p:spPr>
          <a:xfrm>
            <a:off x="4570675" y="3136225"/>
            <a:ext cx="46281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Define/initialize a box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Update a box 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(Make something </a:t>
            </a:r>
            <a:r>
              <a:rPr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mutable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Extract a value from a box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⇒ Run two expressions sequentially</a:t>
            </a:r>
            <a:endParaRPr sz="19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BFAE = FAE + Boxes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&lt;BFAE&gt; ::= &lt;num&gt;</a:t>
            </a:r>
            <a:br>
              <a:rPr lang="en" sz="1900"/>
            </a:br>
            <a:r>
              <a:rPr lang="en" sz="1900"/>
              <a:t>                    | {+ &lt;BFAE&gt; &lt;BFAE&gt;}</a:t>
            </a:r>
            <a:br>
              <a:rPr lang="en" sz="1900"/>
            </a:br>
            <a:r>
              <a:rPr lang="en" sz="1900"/>
              <a:t>                    | {- &lt;BFAE&gt; &lt;BFAE&gt;}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{&lt;id} &lt;BFAE&gt;}</a:t>
            </a:r>
            <a:br>
              <a:rPr lang="en" sz="1900"/>
            </a:br>
            <a:r>
              <a:rPr lang="en" sz="1900"/>
              <a:t>                    | {&lt;BFAE&gt; &lt;BFAE&gt;}</a:t>
            </a:r>
            <a:br>
              <a:rPr lang="en" sz="1900"/>
            </a:br>
            <a:r>
              <a:rPr lang="en" sz="1900"/>
              <a:t>                   </a:t>
            </a:r>
            <a:r>
              <a:rPr lang="en" sz="1900">
                <a:solidFill>
                  <a:srgbClr val="FF0000"/>
                </a:solidFill>
              </a:rPr>
              <a:t> | {newbox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{setbox &lt;BFAE&gt;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{openbox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{seqn &lt;BFAE&gt; &lt;BFAE&gt;}</a:t>
            </a:r>
            <a:br>
              <a:rPr lang="en" sz="1900">
                <a:solidFill>
                  <a:srgbClr val="FF0000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{with {b {newbox 7}}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   {seqn {setbox b 10}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              {openbox b}}}  ⇒ 10</a:t>
            </a: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336" name="Google Shape;336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Syntax for BFAE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1106425"/>
            <a:ext cx="8832300" cy="5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(define-type BFAE</a:t>
            </a:r>
            <a:br>
              <a:rPr lang="en" sz="2400"/>
            </a:br>
            <a:r>
              <a:rPr lang="en" sz="2400"/>
              <a:t>    [num    (n number?)]</a:t>
            </a:r>
            <a:br>
              <a:rPr lang="en" sz="2400"/>
            </a:br>
            <a:r>
              <a:rPr lang="en" sz="2400"/>
              <a:t>    [add     (lhs BFAE?) (rhs BFAE?)]</a:t>
            </a:r>
            <a:br>
              <a:rPr lang="en" sz="2400"/>
            </a:br>
            <a:r>
              <a:rPr lang="en" sz="2400"/>
              <a:t>    [sub     (lhs BFAE?) (rhs BFAE?)]</a:t>
            </a:r>
            <a:br>
              <a:rPr lang="en" sz="2400"/>
            </a:br>
            <a:r>
              <a:rPr lang="en" sz="2400"/>
              <a:t>    [id      (name symbol?)]</a:t>
            </a:r>
            <a:br>
              <a:rPr lang="en" sz="2400"/>
            </a:br>
            <a:r>
              <a:rPr lang="en" sz="2400"/>
              <a:t>    [fun      (param symbol?) (body BFAE?)]</a:t>
            </a:r>
            <a:br>
              <a:rPr lang="en" sz="2400"/>
            </a:br>
            <a:r>
              <a:rPr lang="en" sz="2400"/>
              <a:t>    </a:t>
            </a:r>
            <a:r>
              <a:rPr lang="en" sz="2400">
                <a:solidFill>
                  <a:srgbClr val="4A86E8"/>
                </a:solidFill>
              </a:rPr>
              <a:t>[newbox  (v BFAE?)]</a:t>
            </a:r>
            <a:br>
              <a:rPr lang="en" sz="2400">
                <a:solidFill>
                  <a:srgbClr val="4A86E8"/>
                </a:solidFill>
              </a:rPr>
            </a:br>
            <a:r>
              <a:rPr lang="en" sz="2400">
                <a:solidFill>
                  <a:srgbClr val="4A86E8"/>
                </a:solidFill>
              </a:rPr>
              <a:t>    [setbox  (bn BFAE?) (v BFAE?)]</a:t>
            </a:r>
            <a:br>
              <a:rPr lang="en" sz="2400">
                <a:solidFill>
                  <a:srgbClr val="4A86E8"/>
                </a:solidFill>
              </a:rPr>
            </a:br>
            <a:r>
              <a:rPr lang="en" sz="2400">
                <a:solidFill>
                  <a:srgbClr val="4A86E8"/>
                </a:solidFill>
              </a:rPr>
              <a:t>    [openbox  (v BFAE?)]</a:t>
            </a:r>
            <a:br>
              <a:rPr lang="en" sz="2400">
                <a:solidFill>
                  <a:srgbClr val="4A86E8"/>
                </a:solidFill>
              </a:rPr>
            </a:br>
            <a:r>
              <a:rPr lang="en" sz="2400">
                <a:solidFill>
                  <a:srgbClr val="4A86E8"/>
                </a:solidFill>
              </a:rPr>
              <a:t>    [seqn  (ex1 BFAE?) (ex2 BFAE?)]</a:t>
            </a:r>
            <a:br>
              <a:rPr lang="en" sz="2400">
                <a:solidFill>
                  <a:srgbClr val="4A86E8"/>
                </a:solidFill>
              </a:rPr>
            </a:br>
            <a:r>
              <a:rPr lang="en" sz="2400"/>
              <a:t>    [app     (ftn BFAE?) (arg BFAE?)]</a:t>
            </a:r>
            <a:br>
              <a:rPr lang="en" sz="2400"/>
            </a:br>
            <a:r>
              <a:rPr lang="en" sz="2400"/>
              <a:t>  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3" name="Google Shape;343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{with {b {newbox 0}}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{seqn {setbox b {+ 1 {openbox b}}}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{openbox b}}}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⇒ ??</a:t>
            </a:r>
            <a:br>
              <a:rPr lang="en" sz="2400">
                <a:solidFill>
                  <a:srgbClr val="0000FF"/>
                </a:solidFill>
              </a:rPr>
            </a:br>
            <a:endParaRPr sz="2400">
              <a:solidFill>
                <a:srgbClr val="0000FF"/>
              </a:solidFill>
            </a:endParaRPr>
          </a:p>
        </p:txBody>
      </p:sp>
      <p:sp>
        <p:nvSpPr>
          <p:cNvPr id="350" name="Google Shape;350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{with {b {newbox 0}}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{seqn {setbox b {+ 1 {openbox b}}} </a:t>
            </a:r>
            <a:r>
              <a:rPr lang="en" sz="2400">
                <a:solidFill>
                  <a:schemeClr val="lt2"/>
                </a:solidFill>
              </a:rPr>
              <a:t>; mutation on b by setbox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{openbox b}}}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⇒ 1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200"/>
              <a:t>(Mutation in the first operation in the sequence has </a:t>
            </a:r>
            <a:r>
              <a:rPr i="1" lang="en" sz="2200" u="sng"/>
              <a:t>an effect</a:t>
            </a:r>
            <a:r>
              <a:rPr lang="en" sz="2200"/>
              <a:t> in the output of the second)</a:t>
            </a:r>
            <a:br>
              <a:rPr lang="en" sz="2400">
                <a:solidFill>
                  <a:srgbClr val="0000FF"/>
                </a:solidFill>
              </a:rPr>
            </a:br>
            <a:endParaRPr sz="2400">
              <a:solidFill>
                <a:srgbClr val="0000FF"/>
              </a:solidFill>
            </a:endParaRPr>
          </a:p>
        </p:txBody>
      </p:sp>
      <p:sp>
        <p:nvSpPr>
          <p:cNvPr id="357" name="Google Shape;357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Syntax for BFAE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106425"/>
            <a:ext cx="8832300" cy="5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(define-type BFAE</a:t>
            </a:r>
            <a:br>
              <a:rPr lang="en" sz="2400"/>
            </a:br>
            <a:r>
              <a:rPr lang="en" sz="2400"/>
              <a:t>    [num    (n number?)]</a:t>
            </a:r>
            <a:br>
              <a:rPr lang="en" sz="2400"/>
            </a:br>
            <a:r>
              <a:rPr lang="en" sz="2400"/>
              <a:t>    [add     (lhs BFAE?) (rhs BFAE?)]</a:t>
            </a:r>
            <a:br>
              <a:rPr lang="en" sz="2400"/>
            </a:br>
            <a:r>
              <a:rPr lang="en" sz="2400"/>
              <a:t>    [sub     (lhs BFAE?) (rhs BFAE?)]</a:t>
            </a:r>
            <a:br>
              <a:rPr lang="en" sz="2400"/>
            </a:br>
            <a:r>
              <a:rPr lang="en" sz="2400"/>
              <a:t>    [id      (name symbol?)]</a:t>
            </a:r>
            <a:br>
              <a:rPr lang="en" sz="2400"/>
            </a:br>
            <a:r>
              <a:rPr lang="en" sz="2400"/>
              <a:t>    [fun      (param symbol?) (body BFAE?)]</a:t>
            </a:r>
            <a:br>
              <a:rPr lang="en" sz="2400"/>
            </a:br>
            <a:r>
              <a:rPr lang="en" sz="2400"/>
              <a:t>    </a:t>
            </a:r>
            <a:r>
              <a:rPr lang="en" sz="2400">
                <a:solidFill>
                  <a:srgbClr val="4A86E8"/>
                </a:solidFill>
              </a:rPr>
              <a:t>[newbox  (v BFAE?)]</a:t>
            </a:r>
            <a:br>
              <a:rPr lang="en" sz="2400">
                <a:solidFill>
                  <a:srgbClr val="4A86E8"/>
                </a:solidFill>
              </a:rPr>
            </a:br>
            <a:r>
              <a:rPr lang="en" sz="2400">
                <a:solidFill>
                  <a:srgbClr val="4A86E8"/>
                </a:solidFill>
              </a:rPr>
              <a:t>    [setbox  (bn BFAE?) (v BFAE?)]</a:t>
            </a:r>
            <a:br>
              <a:rPr lang="en" sz="2400">
                <a:solidFill>
                  <a:srgbClr val="4A86E8"/>
                </a:solidFill>
              </a:rPr>
            </a:br>
            <a:r>
              <a:rPr lang="en" sz="2400">
                <a:solidFill>
                  <a:srgbClr val="4A86E8"/>
                </a:solidFill>
              </a:rPr>
              <a:t>    [openbox  (v BFAE?)]</a:t>
            </a:r>
            <a:br>
              <a:rPr lang="en" sz="2400">
                <a:solidFill>
                  <a:srgbClr val="4A86E8"/>
                </a:solidFill>
              </a:rPr>
            </a:br>
            <a:r>
              <a:rPr lang="en" sz="2400">
                <a:solidFill>
                  <a:srgbClr val="4A86E8"/>
                </a:solidFill>
              </a:rPr>
              <a:t>    [seqn  (ex1 BFAE?) (ex2 BFAE?)]</a:t>
            </a:r>
            <a:br>
              <a:rPr lang="en" sz="2400">
                <a:solidFill>
                  <a:srgbClr val="4A86E8"/>
                </a:solidFill>
              </a:rPr>
            </a:br>
            <a:r>
              <a:rPr lang="en" sz="2400"/>
              <a:t>    [app     (ftn BFAE?) (arg BFAE?)]</a:t>
            </a:r>
            <a:br>
              <a:rPr lang="en" sz="2400"/>
            </a:br>
            <a:r>
              <a:rPr lang="en" sz="2400"/>
              <a:t>  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{with {b {newbox 0}}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{seqn {setbox b {+ 1 {openbox b}}} </a:t>
            </a:r>
            <a:r>
              <a:rPr lang="en" sz="2400">
                <a:solidFill>
                  <a:schemeClr val="lt2"/>
                </a:solidFill>
              </a:rPr>
              <a:t>; mutation on b by setbox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{openbox b}}}</a:t>
            </a:r>
            <a:br>
              <a:rPr lang="en" sz="2400">
                <a:solidFill>
                  <a:srgbClr val="0000FF"/>
                </a:solidFill>
              </a:rPr>
            </a:b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; interp : BFAE DefrdSub -&gt; BFAE-Value</a:t>
            </a:r>
            <a:br>
              <a:rPr lang="en" sz="2000"/>
            </a:br>
            <a:r>
              <a:rPr lang="en" sz="2000"/>
              <a:t>(define (interp bfae ds)</a:t>
            </a:r>
            <a:br>
              <a:rPr lang="en" sz="2000"/>
            </a:br>
            <a:r>
              <a:rPr lang="en" sz="2000"/>
              <a:t>    (type-case BFAE bfae</a:t>
            </a:r>
            <a:br>
              <a:rPr lang="en" sz="2000"/>
            </a:br>
            <a:r>
              <a:rPr lang="en" sz="2000"/>
              <a:t>        …</a:t>
            </a:r>
            <a:br>
              <a:rPr lang="en" sz="2000"/>
            </a:br>
            <a:r>
              <a:rPr lang="en" sz="2000"/>
              <a:t>        [seqn (e1 e2)</a:t>
            </a:r>
            <a:br>
              <a:rPr lang="en" sz="2000"/>
            </a:br>
            <a:r>
              <a:rPr lang="en" sz="2000"/>
              <a:t>            (interp e1 ds)</a:t>
            </a:r>
            <a:br>
              <a:rPr lang="en" sz="2000"/>
            </a:br>
            <a:r>
              <a:rPr lang="en" sz="2000"/>
              <a:t>            (interp e2 ds)</a:t>
            </a:r>
            <a:br>
              <a:rPr lang="en" sz="2000"/>
            </a:br>
            <a:r>
              <a:rPr lang="en" sz="2000"/>
              <a:t>        … </a:t>
            </a:r>
            <a:br>
              <a:rPr lang="en" sz="2400"/>
            </a:br>
            <a:r>
              <a:rPr lang="en" sz="2400"/>
              <a:t>    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71" name="Google Shape;371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2"/>
          <p:cNvSpPr txBox="1"/>
          <p:nvPr/>
        </p:nvSpPr>
        <p:spPr>
          <a:xfrm>
            <a:off x="4598725" y="4002525"/>
            <a:ext cx="43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A</a:t>
            </a:r>
            <a:r>
              <a:rPr lang="en" sz="2200">
                <a:solidFill>
                  <a:srgbClr val="FF0000"/>
                </a:solidFill>
              </a:rPr>
              <a:t>ny effect on e2 from e1????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331525" y="263092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What if we implement our interpreter like this for seqn?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{with {b {newbox 0}}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{seqn {setbox b {+ 1 {openbox b}}} </a:t>
            </a:r>
            <a:r>
              <a:rPr lang="en" sz="2400">
                <a:solidFill>
                  <a:schemeClr val="lt2"/>
                </a:solidFill>
              </a:rPr>
              <a:t>; mutation on b by setbox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{openbox b}}}</a:t>
            </a:r>
            <a:br>
              <a:rPr lang="en" sz="2400">
                <a:solidFill>
                  <a:srgbClr val="0000FF"/>
                </a:solidFill>
              </a:rPr>
            </a:b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; interp : BFAE DefrdSub -&gt; BFAE-Value</a:t>
            </a:r>
            <a:br>
              <a:rPr lang="en" sz="2000"/>
            </a:br>
            <a:r>
              <a:rPr lang="en" sz="2000"/>
              <a:t>(define (interp bfae ds)</a:t>
            </a:r>
            <a:br>
              <a:rPr lang="en" sz="2000"/>
            </a:br>
            <a:r>
              <a:rPr lang="en" sz="2000"/>
              <a:t>    (type-case BFAE bfae</a:t>
            </a:r>
            <a:br>
              <a:rPr lang="en" sz="2000"/>
            </a:br>
            <a:r>
              <a:rPr lang="en" sz="2000"/>
              <a:t>        …</a:t>
            </a:r>
            <a:br>
              <a:rPr lang="en" sz="2000"/>
            </a:br>
            <a:r>
              <a:rPr lang="en" sz="2000"/>
              <a:t>        [seqn (e1 e2)</a:t>
            </a:r>
            <a:br>
              <a:rPr lang="en" sz="2000"/>
            </a:br>
            <a:r>
              <a:rPr lang="en" sz="2000"/>
              <a:t>            (interp e1 ds)</a:t>
            </a:r>
            <a:br>
              <a:rPr lang="en" sz="2000"/>
            </a:br>
            <a:r>
              <a:rPr lang="en" sz="2000"/>
              <a:t>            (interp e2 ds)</a:t>
            </a:r>
            <a:br>
              <a:rPr lang="en" sz="2000"/>
            </a:br>
            <a:r>
              <a:rPr lang="en" sz="2000"/>
              <a:t>        … </a:t>
            </a:r>
            <a:br>
              <a:rPr lang="en" sz="2400"/>
            </a:br>
            <a:r>
              <a:rPr lang="en" sz="2400"/>
              <a:t>    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3"/>
          <p:cNvSpPr txBox="1"/>
          <p:nvPr/>
        </p:nvSpPr>
        <p:spPr>
          <a:xfrm>
            <a:off x="4598725" y="4002525"/>
            <a:ext cx="43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Any effect on e2 from e1????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NO!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331525" y="263092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What if we implement our interpreter like this for seqn?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189" name="Google Shape;189;p27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190" name="Google Shape;190;p27"/>
          <p:cNvCxnSpPr>
            <a:endCxn id="188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192" name="Google Shape;192;p27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193" name="Google Shape;193;p27"/>
          <p:cNvCxnSpPr>
            <a:endCxn id="192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endCxn id="191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7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BFAE</a:t>
            </a:r>
            <a:endParaRPr b="1" sz="1600" u="sng"/>
          </a:p>
        </p:txBody>
      </p:sp>
      <p:sp>
        <p:nvSpPr>
          <p:cNvPr id="196" name="Google Shape;196;p27"/>
          <p:cNvSpPr txBox="1"/>
          <p:nvPr/>
        </p:nvSpPr>
        <p:spPr>
          <a:xfrm>
            <a:off x="3925650" y="1319500"/>
            <a:ext cx="26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B</a:t>
            </a:r>
            <a:r>
              <a:rPr b="1" lang="en" sz="1600" u="sng"/>
              <a:t>FAE</a:t>
            </a:r>
            <a:r>
              <a:rPr lang="en" sz="1600" u="sng"/>
              <a:t> -&gt; BFAE-value</a:t>
            </a:r>
            <a:endParaRPr sz="1600" u="sng"/>
          </a:p>
        </p:txBody>
      </p:sp>
      <p:sp>
        <p:nvSpPr>
          <p:cNvPr id="197" name="Google Shape;197;p27"/>
          <p:cNvSpPr txBox="1"/>
          <p:nvPr/>
        </p:nvSpPr>
        <p:spPr>
          <a:xfrm>
            <a:off x="2357400" y="2754375"/>
            <a:ext cx="59619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Function</a:t>
            </a:r>
            <a:br>
              <a:rPr b="1" lang="en" sz="1800"/>
            </a:br>
            <a:r>
              <a:rPr lang="en" sz="1800"/>
              <a:t>(3) Deferring Substitution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(4) First-class Functions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(5) Laziness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(6) Recursion and its Implementation</a:t>
            </a:r>
            <a:br>
              <a:rPr b="1" lang="en" sz="1800"/>
            </a:br>
            <a:r>
              <a:rPr b="1" lang="en" sz="1800"/>
              <a:t>(7) Mutable Data Structure</a:t>
            </a:r>
            <a:endParaRPr b="1" sz="1800"/>
          </a:p>
        </p:txBody>
      </p:sp>
      <p:cxnSp>
        <p:nvCxnSpPr>
          <p:cNvPr id="198" name="Google Shape;198;p27"/>
          <p:cNvCxnSpPr>
            <a:stCxn id="188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88" name="Google Shape;388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{with {b {newbox 0}}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{seqn {setbox b {+ 1 {openbox b}}} </a:t>
            </a:r>
            <a:r>
              <a:rPr lang="en" sz="2400">
                <a:solidFill>
                  <a:schemeClr val="lt2"/>
                </a:solidFill>
              </a:rPr>
              <a:t>; mutation on b by setbox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{openbox b}}}</a:t>
            </a:r>
            <a:br>
              <a:rPr lang="en" sz="2400">
                <a:solidFill>
                  <a:srgbClr val="0000FF"/>
                </a:solidFill>
              </a:rPr>
            </a:b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; interp : BFAE DefrdSub -&gt; BFAE-Value</a:t>
            </a:r>
            <a:br>
              <a:rPr lang="en" sz="2000"/>
            </a:br>
            <a:r>
              <a:rPr lang="en" sz="2000"/>
              <a:t>(define (interp bfae ds)</a:t>
            </a:r>
            <a:br>
              <a:rPr lang="en" sz="2000"/>
            </a:br>
            <a:r>
              <a:rPr lang="en" sz="2000"/>
              <a:t>    (type-case BFAE bfae</a:t>
            </a:r>
            <a:br>
              <a:rPr lang="en" sz="2000"/>
            </a:br>
            <a:r>
              <a:rPr lang="en" sz="2000"/>
              <a:t>        …</a:t>
            </a:r>
            <a:br>
              <a:rPr lang="en" sz="2000"/>
            </a:br>
            <a:r>
              <a:rPr lang="en" sz="2000"/>
              <a:t>        [seqn (e1 e2)</a:t>
            </a:r>
            <a:br>
              <a:rPr lang="en" sz="2000"/>
            </a:br>
            <a:r>
              <a:rPr lang="en" sz="2000"/>
              <a:t>            (interp e1 ds)</a:t>
            </a:r>
            <a:br>
              <a:rPr lang="en" sz="2000"/>
            </a:br>
            <a:r>
              <a:rPr lang="en" sz="2000"/>
              <a:t>            (interp e2 ds)</a:t>
            </a:r>
            <a:br>
              <a:rPr lang="en" sz="2000"/>
            </a:br>
            <a:r>
              <a:rPr lang="en" sz="2000"/>
              <a:t>        … </a:t>
            </a:r>
            <a:br>
              <a:rPr lang="en" sz="2400"/>
            </a:br>
            <a:r>
              <a:rPr lang="en" sz="2400"/>
              <a:t>    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89" name="Google Shape;389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54"/>
          <p:cNvSpPr txBox="1"/>
          <p:nvPr/>
        </p:nvSpPr>
        <p:spPr>
          <a:xfrm>
            <a:off x="4598725" y="4002525"/>
            <a:ext cx="4545300" cy="18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Any effect on e2 from e1????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NO!</a:t>
            </a:r>
            <a:br>
              <a:rPr lang="en" sz="2200">
                <a:solidFill>
                  <a:srgbClr val="0000FF"/>
                </a:solidFill>
              </a:rPr>
            </a:b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We need more complex logic to support this sequence.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391" name="Google Shape;391;p54"/>
          <p:cNvSpPr txBox="1"/>
          <p:nvPr/>
        </p:nvSpPr>
        <p:spPr>
          <a:xfrm>
            <a:off x="331525" y="263092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What if we implement our interpreter like this for seqn?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490250" y="701800"/>
            <a:ext cx="8588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How can we make e1 affect e2?????</a:t>
            </a:r>
            <a:endParaRPr sz="3400"/>
          </a:p>
        </p:txBody>
      </p:sp>
      <p:sp>
        <p:nvSpPr>
          <p:cNvPr id="397" name="Google Shape;397;p5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03" name="Google Shape;403;p5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{with {b {newbox </a:t>
            </a:r>
            <a:r>
              <a:rPr lang="en" sz="2400">
                <a:solidFill>
                  <a:srgbClr val="0000FF"/>
                </a:solidFill>
              </a:rPr>
              <a:t>0</a:t>
            </a:r>
            <a:r>
              <a:rPr lang="en" sz="2400">
                <a:solidFill>
                  <a:srgbClr val="0000FF"/>
                </a:solidFill>
              </a:rPr>
              <a:t>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{seqn {setbox b {+ 1 {openbox b}}} </a:t>
            </a:r>
            <a:r>
              <a:rPr lang="en" sz="2400">
                <a:solidFill>
                  <a:schemeClr val="lt2"/>
                </a:solidFill>
              </a:rPr>
              <a:t>; mutation on b by setbox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{openbox b}}}</a:t>
            </a:r>
            <a:br>
              <a:rPr lang="en" sz="2400">
                <a:solidFill>
                  <a:srgbClr val="0000FF"/>
                </a:solidFill>
              </a:rPr>
            </a:b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; interp : BFAE DefrdSub -&gt; BFAE-Value</a:t>
            </a:r>
            <a:br>
              <a:rPr lang="en" sz="2000"/>
            </a:br>
            <a:r>
              <a:rPr lang="en" sz="2000"/>
              <a:t>(define (interp bfae ds)</a:t>
            </a:r>
            <a:br>
              <a:rPr lang="en" sz="2000"/>
            </a:br>
            <a:r>
              <a:rPr lang="en" sz="2000"/>
              <a:t>    (type-case BFAE bfae</a:t>
            </a:r>
            <a:br>
              <a:rPr lang="en" sz="2000"/>
            </a:br>
            <a:r>
              <a:rPr lang="en" sz="2000"/>
              <a:t>        …</a:t>
            </a:r>
            <a:br>
              <a:rPr lang="en" sz="2000"/>
            </a:br>
            <a:r>
              <a:rPr lang="en" sz="2000"/>
              <a:t>        [seqn (e1 e2)</a:t>
            </a:r>
            <a:br>
              <a:rPr lang="en" sz="2000"/>
            </a:br>
            <a:r>
              <a:rPr lang="en" sz="2000"/>
              <a:t>            (interp e1 ds)</a:t>
            </a:r>
            <a:br>
              <a:rPr lang="en" sz="2000"/>
            </a:br>
            <a:r>
              <a:rPr lang="en" sz="2000"/>
              <a:t>            (interp e2 ds)</a:t>
            </a:r>
            <a:br>
              <a:rPr lang="en" sz="2000"/>
            </a:br>
            <a:r>
              <a:rPr lang="en" sz="2000"/>
              <a:t>        … </a:t>
            </a:r>
            <a:br>
              <a:rPr lang="en" sz="2400"/>
            </a:br>
            <a:r>
              <a:rPr lang="en" sz="2400"/>
              <a:t>    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404" name="Google Shape;404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6"/>
          <p:cNvSpPr txBox="1"/>
          <p:nvPr/>
        </p:nvSpPr>
        <p:spPr>
          <a:xfrm>
            <a:off x="3493325" y="4275250"/>
            <a:ext cx="5515800" cy="9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???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406" name="Google Shape;406;p56"/>
          <p:cNvSpPr txBox="1"/>
          <p:nvPr/>
        </p:nvSpPr>
        <p:spPr>
          <a:xfrm>
            <a:off x="331525" y="263092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What if we implement our interpreter like this for seqn?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12" name="Google Shape;412;p5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{with {b {newbox </a:t>
            </a:r>
            <a:r>
              <a:rPr lang="en" sz="2400">
                <a:solidFill>
                  <a:srgbClr val="0000FF"/>
                </a:solidFill>
              </a:rPr>
              <a:t>0</a:t>
            </a:r>
            <a:r>
              <a:rPr lang="en" sz="2400">
                <a:solidFill>
                  <a:srgbClr val="0000FF"/>
                </a:solidFill>
              </a:rPr>
              <a:t>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{seqn {setbox b {+ 1 {openbox b}}} </a:t>
            </a:r>
            <a:r>
              <a:rPr lang="en" sz="2400">
                <a:solidFill>
                  <a:schemeClr val="lt2"/>
                </a:solidFill>
              </a:rPr>
              <a:t>; mutation on b by setbox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{openbox b}}}</a:t>
            </a:r>
            <a:br>
              <a:rPr lang="en" sz="2400">
                <a:solidFill>
                  <a:srgbClr val="0000FF"/>
                </a:solidFill>
              </a:rPr>
            </a:b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; interp : BFAE DefrdSub -&gt; BFAE-Value</a:t>
            </a:r>
            <a:br>
              <a:rPr lang="en" sz="2000"/>
            </a:br>
            <a:r>
              <a:rPr lang="en" sz="2000"/>
              <a:t>(define (interp bfae ds)</a:t>
            </a:r>
            <a:br>
              <a:rPr lang="en" sz="2000"/>
            </a:br>
            <a:r>
              <a:rPr lang="en" sz="2000"/>
              <a:t>    (type-case BFAE bfae</a:t>
            </a:r>
            <a:br>
              <a:rPr lang="en" sz="2000"/>
            </a:br>
            <a:r>
              <a:rPr lang="en" sz="2000"/>
              <a:t>        …</a:t>
            </a:r>
            <a:br>
              <a:rPr lang="en" sz="2000"/>
            </a:br>
            <a:r>
              <a:rPr lang="en" sz="2000"/>
              <a:t>        [seqn (e1 e2)</a:t>
            </a:r>
            <a:br>
              <a:rPr lang="en" sz="2000"/>
            </a:br>
            <a:r>
              <a:rPr lang="en" sz="2000"/>
              <a:t>            (interp e1 </a:t>
            </a:r>
            <a:r>
              <a:rPr b="1" lang="en" sz="2000">
                <a:solidFill>
                  <a:srgbClr val="0000FF"/>
                </a:solidFill>
              </a:rPr>
              <a:t>ds</a:t>
            </a:r>
            <a:r>
              <a:rPr lang="en" sz="2000"/>
              <a:t>)</a:t>
            </a:r>
            <a:br>
              <a:rPr lang="en" sz="2000"/>
            </a:br>
            <a:r>
              <a:rPr lang="en" sz="2000"/>
              <a:t>            (interp e2 ds)</a:t>
            </a:r>
            <a:br>
              <a:rPr lang="en" sz="2000"/>
            </a:br>
            <a:r>
              <a:rPr lang="en" sz="2000"/>
              <a:t>        … </a:t>
            </a:r>
            <a:br>
              <a:rPr lang="en" sz="2400"/>
            </a:br>
            <a:r>
              <a:rPr lang="en" sz="2400"/>
              <a:t>    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413" name="Google Shape;413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7"/>
          <p:cNvSpPr txBox="1"/>
          <p:nvPr/>
        </p:nvSpPr>
        <p:spPr>
          <a:xfrm>
            <a:off x="3493325" y="4275250"/>
            <a:ext cx="5515800" cy="9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Our i</a:t>
            </a:r>
            <a:r>
              <a:rPr b="1" lang="en" sz="2200">
                <a:solidFill>
                  <a:srgbClr val="0000FF"/>
                </a:solidFill>
              </a:rPr>
              <a:t>nterpreter needs to return both</a:t>
            </a:r>
            <a:br>
              <a:rPr b="1" lang="en" sz="2200">
                <a:solidFill>
                  <a:srgbClr val="0000FF"/>
                </a:solidFill>
              </a:rPr>
            </a:br>
            <a:r>
              <a:rPr b="1" lang="en" sz="2200">
                <a:solidFill>
                  <a:srgbClr val="0000FF"/>
                </a:solidFill>
              </a:rPr>
              <a:t>the value of e1 and </a:t>
            </a:r>
            <a:r>
              <a:rPr b="1" lang="en" sz="2200" u="sng">
                <a:solidFill>
                  <a:srgbClr val="0000FF"/>
                </a:solidFill>
              </a:rPr>
              <a:t>the updated ds</a:t>
            </a:r>
            <a:r>
              <a:rPr b="1" lang="en" sz="2200">
                <a:solidFill>
                  <a:srgbClr val="0000FF"/>
                </a:solidFill>
              </a:rPr>
              <a:t>??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415" name="Google Shape;415;p57"/>
          <p:cNvSpPr txBox="1"/>
          <p:nvPr/>
        </p:nvSpPr>
        <p:spPr>
          <a:xfrm>
            <a:off x="331525" y="263092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What if we implement our interpreter like this for seqn?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416" name="Google Shape;416;p57"/>
          <p:cNvSpPr/>
          <p:nvPr/>
        </p:nvSpPr>
        <p:spPr>
          <a:xfrm>
            <a:off x="2725825" y="5017175"/>
            <a:ext cx="4343400" cy="532575"/>
          </a:xfrm>
          <a:custGeom>
            <a:rect b="b" l="l" r="r" t="t"/>
            <a:pathLst>
              <a:path extrusionOk="0" h="21303" w="173736">
                <a:moveTo>
                  <a:pt x="173736" y="1444"/>
                </a:moveTo>
                <a:cubicBezTo>
                  <a:pt x="170768" y="4091"/>
                  <a:pt x="166758" y="14197"/>
                  <a:pt x="155929" y="17325"/>
                </a:cubicBezTo>
                <a:cubicBezTo>
                  <a:pt x="145101" y="20453"/>
                  <a:pt x="131625" y="22619"/>
                  <a:pt x="108765" y="20213"/>
                </a:cubicBezTo>
                <a:cubicBezTo>
                  <a:pt x="85905" y="17807"/>
                  <a:pt x="36897" y="6256"/>
                  <a:pt x="18769" y="2887"/>
                </a:cubicBezTo>
                <a:cubicBezTo>
                  <a:pt x="642" y="-482"/>
                  <a:pt x="3128" y="48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this example!</a:t>
            </a:r>
            <a:endParaRPr/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{with {a {newbox 1}}</a:t>
            </a:r>
            <a:br>
              <a:rPr lang="en" sz="2000"/>
            </a:br>
            <a:r>
              <a:rPr lang="en" sz="2000"/>
              <a:t>    {with {f {fun {x} {+ x {openbox a}}}}</a:t>
            </a:r>
            <a:br>
              <a:rPr lang="en" sz="2000"/>
            </a:br>
            <a:r>
              <a:rPr lang="en" sz="2000"/>
              <a:t>        {seqn</a:t>
            </a:r>
            <a:br>
              <a:rPr lang="en" sz="2000"/>
            </a:br>
            <a:r>
              <a:rPr lang="en" sz="2000"/>
              <a:t>            {setbox a 2} </a:t>
            </a:r>
            <a:r>
              <a:rPr lang="en" sz="1700">
                <a:solidFill>
                  <a:srgbClr val="999999"/>
                </a:solidFill>
              </a:rPr>
              <a:t>; update 'a' like an assumption that 'ds' could be updated.</a:t>
            </a:r>
            <a:br>
              <a:rPr lang="en" sz="2000"/>
            </a:br>
            <a:r>
              <a:rPr lang="en" sz="2000"/>
              <a:t>            {f 5}}}}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'a' is bound to 1 (static scope)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Contradiction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Even though 'a' becomes '2' by setbox, {f 5} will be 6 as our language is based on static scope!</a:t>
            </a:r>
            <a:r>
              <a:rPr lang="en" sz="2000"/>
              <a:t> But it must be 7 as we mutated 'a' in 'seqn'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So the box value has been changed, but this looks like dynamic scope. Compare the code below...</a:t>
            </a:r>
            <a:br>
              <a:rPr lang="en" sz="2000"/>
            </a:br>
            <a:r>
              <a:rPr lang="en" sz="2000"/>
              <a:t>c.f. </a:t>
            </a:r>
            <a:r>
              <a:rPr lang="en" sz="1600"/>
              <a:t>{with {x 3}</a:t>
            </a:r>
            <a:br>
              <a:rPr lang="en" sz="1600"/>
            </a:br>
            <a:r>
              <a:rPr lang="en" sz="1600"/>
              <a:t>            {with {f {fun {y} {+ x y}}}</a:t>
            </a:r>
            <a:br>
              <a:rPr lang="en" sz="1600"/>
            </a:br>
            <a:r>
              <a:rPr lang="en" sz="1600"/>
              <a:t>                </a:t>
            </a:r>
            <a:r>
              <a:rPr lang="en" sz="1600">
                <a:solidFill>
                  <a:srgbClr val="FF0000"/>
                </a:solidFill>
              </a:rPr>
              <a:t>{with {x 5}</a:t>
            </a:r>
            <a:br>
              <a:rPr lang="en" sz="1600"/>
            </a:br>
            <a:r>
              <a:rPr lang="en" sz="1600"/>
              <a:t>                    {f 10</a:t>
            </a:r>
            <a:r>
              <a:rPr lang="en" sz="1600"/>
              <a:t>}}}}</a:t>
            </a:r>
            <a:br>
              <a:rPr lang="en" sz="2000"/>
            </a:br>
            <a:r>
              <a:rPr lang="en" sz="2000"/>
              <a:t>     </a:t>
            </a:r>
            <a:endParaRPr sz="2000"/>
          </a:p>
        </p:txBody>
      </p:sp>
      <p:sp>
        <p:nvSpPr>
          <p:cNvPr id="423" name="Google Shape;423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29" name="Google Shape;429;p5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{with {b {newbox 0}}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{seqn {setbox b {+ 1 {openbox b}}} </a:t>
            </a:r>
            <a:r>
              <a:rPr lang="en" sz="2400">
                <a:solidFill>
                  <a:schemeClr val="lt2"/>
                </a:solidFill>
              </a:rPr>
              <a:t>; mutation on b by setbox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{openbox b}}}</a:t>
            </a:r>
            <a:br>
              <a:rPr lang="en" sz="2400">
                <a:solidFill>
                  <a:srgbClr val="0000FF"/>
                </a:solidFill>
              </a:rPr>
            </a:b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; interp : BFAE DefrdSub -&gt; BFAE-Value</a:t>
            </a:r>
            <a:br>
              <a:rPr lang="en" sz="2000"/>
            </a:br>
            <a:r>
              <a:rPr lang="en" sz="2000"/>
              <a:t>(define (interp bfae ds)</a:t>
            </a:r>
            <a:br>
              <a:rPr lang="en" sz="2000"/>
            </a:br>
            <a:r>
              <a:rPr lang="en" sz="2000"/>
              <a:t>    (type-case BFAE bfae</a:t>
            </a:r>
            <a:br>
              <a:rPr lang="en" sz="2000"/>
            </a:br>
            <a:r>
              <a:rPr lang="en" sz="2000"/>
              <a:t>        …</a:t>
            </a:r>
            <a:br>
              <a:rPr lang="en" sz="2000"/>
            </a:br>
            <a:r>
              <a:rPr lang="en" sz="2000"/>
              <a:t>        [seqn (e1 e2)</a:t>
            </a:r>
            <a:br>
              <a:rPr lang="en" sz="2000"/>
            </a:br>
            <a:r>
              <a:rPr lang="en" sz="2000"/>
              <a:t>            (interp e1 </a:t>
            </a:r>
            <a:r>
              <a:rPr b="1" lang="en" sz="2000">
                <a:solidFill>
                  <a:srgbClr val="0000FF"/>
                </a:solidFill>
              </a:rPr>
              <a:t>ds</a:t>
            </a:r>
            <a:r>
              <a:rPr lang="en" sz="2000"/>
              <a:t>)</a:t>
            </a:r>
            <a:br>
              <a:rPr lang="en" sz="2000"/>
            </a:br>
            <a:r>
              <a:rPr lang="en" sz="2000"/>
              <a:t>            (interp e2 ds)</a:t>
            </a:r>
            <a:br>
              <a:rPr lang="en" sz="2000"/>
            </a:br>
            <a:r>
              <a:rPr lang="en" sz="2000"/>
              <a:t>        … </a:t>
            </a:r>
            <a:br>
              <a:rPr lang="en" sz="2400"/>
            </a:br>
            <a:r>
              <a:rPr lang="en" sz="2400"/>
              <a:t>    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430" name="Google Shape;430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9"/>
          <p:cNvSpPr txBox="1"/>
          <p:nvPr/>
        </p:nvSpPr>
        <p:spPr>
          <a:xfrm>
            <a:off x="3493325" y="4275250"/>
            <a:ext cx="5515800" cy="9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Our interpreter needs to return both</a:t>
            </a:r>
            <a:br>
              <a:rPr b="1" lang="en" sz="2200">
                <a:solidFill>
                  <a:srgbClr val="0000FF"/>
                </a:solidFill>
              </a:rPr>
            </a:br>
            <a:r>
              <a:rPr b="1" lang="en" sz="2200">
                <a:solidFill>
                  <a:srgbClr val="0000FF"/>
                </a:solidFill>
              </a:rPr>
              <a:t>the value of e1 and </a:t>
            </a:r>
            <a:r>
              <a:rPr b="1" lang="en" sz="2200" u="sng">
                <a:solidFill>
                  <a:srgbClr val="0000FF"/>
                </a:solidFill>
              </a:rPr>
              <a:t>the updated ds</a:t>
            </a:r>
            <a:r>
              <a:rPr b="1" lang="en" sz="2200">
                <a:solidFill>
                  <a:srgbClr val="0000FF"/>
                </a:solidFill>
              </a:rPr>
              <a:t>??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432" name="Google Shape;432;p59"/>
          <p:cNvSpPr txBox="1"/>
          <p:nvPr/>
        </p:nvSpPr>
        <p:spPr>
          <a:xfrm>
            <a:off x="331525" y="263092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What if we implement our interpreter like this for seqn?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433" name="Google Shape;433;p59"/>
          <p:cNvSpPr/>
          <p:nvPr/>
        </p:nvSpPr>
        <p:spPr>
          <a:xfrm>
            <a:off x="2725825" y="5017175"/>
            <a:ext cx="4343400" cy="532575"/>
          </a:xfrm>
          <a:custGeom>
            <a:rect b="b" l="l" r="r" t="t"/>
            <a:pathLst>
              <a:path extrusionOk="0" h="21303" w="173736">
                <a:moveTo>
                  <a:pt x="173736" y="1444"/>
                </a:moveTo>
                <a:cubicBezTo>
                  <a:pt x="170768" y="4091"/>
                  <a:pt x="166758" y="14197"/>
                  <a:pt x="155929" y="17325"/>
                </a:cubicBezTo>
                <a:cubicBezTo>
                  <a:pt x="145101" y="20453"/>
                  <a:pt x="131625" y="22619"/>
                  <a:pt x="108765" y="20213"/>
                </a:cubicBezTo>
                <a:cubicBezTo>
                  <a:pt x="85905" y="17807"/>
                  <a:pt x="36897" y="6256"/>
                  <a:pt x="18769" y="2887"/>
                </a:cubicBezTo>
                <a:cubicBezTo>
                  <a:pt x="642" y="-482"/>
                  <a:pt x="3128" y="48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34" name="Google Shape;434;p59"/>
          <p:cNvSpPr txBox="1"/>
          <p:nvPr/>
        </p:nvSpPr>
        <p:spPr>
          <a:xfrm>
            <a:off x="2192425" y="5630775"/>
            <a:ext cx="6930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This idea is not enough.</a:t>
            </a:r>
            <a:br>
              <a:rPr b="1" lang="en" sz="2500">
                <a:solidFill>
                  <a:srgbClr val="FF0000"/>
                </a:solidFill>
              </a:rPr>
            </a:br>
            <a:r>
              <a:rPr b="1" lang="en" sz="2500">
                <a:solidFill>
                  <a:srgbClr val="FF0000"/>
                </a:solidFill>
              </a:rPr>
              <a:t>How can we return both??</a:t>
            </a:r>
            <a:endParaRPr b="1"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490250" y="701800"/>
            <a:ext cx="8588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How can we make our language to support mutation for seqn?????</a:t>
            </a:r>
            <a:br>
              <a:rPr lang="en" sz="3400"/>
            </a:br>
            <a:br>
              <a:rPr lang="en" sz="3400"/>
            </a:br>
            <a:r>
              <a:rPr lang="en" sz="2300"/>
              <a:t>{with {b {newbox 7}}</a:t>
            </a:r>
            <a:br>
              <a:rPr lang="en" sz="2300"/>
            </a:br>
            <a:r>
              <a:rPr lang="en" sz="2300"/>
              <a:t>          {seqn {setbox b 10}</a:t>
            </a:r>
            <a:br>
              <a:rPr lang="en" sz="2300"/>
            </a:br>
            <a:r>
              <a:rPr lang="en" sz="2300"/>
              <a:t>                     {openbox b}}}  ⇒ 10</a:t>
            </a:r>
            <a:endParaRPr sz="2300"/>
          </a:p>
        </p:txBody>
      </p:sp>
      <p:sp>
        <p:nvSpPr>
          <p:cNvPr id="440" name="Google Shape;440;p6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</a:t>
            </a:r>
            <a:r>
              <a:rPr lang="en"/>
              <a:t>repositories</a:t>
            </a:r>
            <a:r>
              <a:rPr lang="en"/>
              <a:t>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</a:t>
            </a:r>
            <a:r>
              <a:rPr lang="en" u="sng"/>
              <a:t>a memory address</a:t>
            </a:r>
            <a:r>
              <a:rPr lang="en"/>
              <a:t> value of a box for </a:t>
            </a:r>
            <a:r>
              <a:rPr lang="en" u="sng"/>
              <a:t>static scope</a:t>
            </a:r>
            <a:endParaRPr u="sng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tracking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endParaRPr/>
          </a:p>
        </p:txBody>
      </p:sp>
      <p:sp>
        <p:nvSpPr>
          <p:cNvPr id="447" name="Google Shape;447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and Memory</a:t>
            </a:r>
            <a:endParaRPr/>
          </a:p>
        </p:txBody>
      </p:sp>
      <p:sp>
        <p:nvSpPr>
          <p:cNvPr id="453" name="Google Shape;453;p62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{with {b {newbox 7}}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… }</a:t>
            </a:r>
            <a:br>
              <a:rPr lang="en" sz="2000"/>
            </a:br>
            <a:r>
              <a:rPr lang="en" sz="2000"/>
              <a:t>Memory:</a:t>
            </a:r>
            <a:br>
              <a:rPr lang="en" sz="2000"/>
            </a:br>
            <a:endParaRPr b="1" sz="2000"/>
          </a:p>
        </p:txBody>
      </p:sp>
      <p:sp>
        <p:nvSpPr>
          <p:cNvPr id="454" name="Google Shape;454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5" name="Google Shape;455;p62"/>
          <p:cNvGraphicFramePr/>
          <p:nvPr/>
        </p:nvGraphicFramePr>
        <p:xfrm>
          <a:off x="4191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{88A71E36-B350-4EF0-B6AA-B9A0E7DAC65F}</a:tableStyleId>
              </a:tblPr>
              <a:tblGrid>
                <a:gridCol w="508625"/>
                <a:gridCol w="508625"/>
                <a:gridCol w="508625"/>
                <a:gridCol w="508625"/>
                <a:gridCol w="5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and Memory</a:t>
            </a:r>
            <a:endParaRPr/>
          </a:p>
        </p:txBody>
      </p:sp>
      <p:sp>
        <p:nvSpPr>
          <p:cNvPr id="461" name="Google Shape;461;p63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{with {b {newbox 7}}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… }</a:t>
            </a:r>
            <a:br>
              <a:rPr lang="en" sz="2000"/>
            </a:br>
            <a:r>
              <a:rPr lang="en" sz="2000"/>
              <a:t>Memory:                                                       </a:t>
            </a:r>
            <a:r>
              <a:rPr lang="en" sz="2000"/>
              <a:t>Memory</a:t>
            </a:r>
            <a:r>
              <a:rPr lang="en" sz="2000"/>
              <a:t>:                                                </a:t>
            </a:r>
            <a:br>
              <a:rPr lang="en" sz="2000"/>
            </a:br>
            <a:endParaRPr b="1" sz="2000"/>
          </a:p>
        </p:txBody>
      </p:sp>
      <p:sp>
        <p:nvSpPr>
          <p:cNvPr id="462" name="Google Shape;462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3" name="Google Shape;463;p63"/>
          <p:cNvGraphicFramePr/>
          <p:nvPr/>
        </p:nvGraphicFramePr>
        <p:xfrm>
          <a:off x="4191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{88A71E36-B350-4EF0-B6AA-B9A0E7DAC65F}</a:tableStyleId>
              </a:tblPr>
              <a:tblGrid>
                <a:gridCol w="508625"/>
                <a:gridCol w="508625"/>
                <a:gridCol w="508625"/>
                <a:gridCol w="508625"/>
                <a:gridCol w="5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4" name="Google Shape;464;p63"/>
          <p:cNvGraphicFramePr/>
          <p:nvPr/>
        </p:nvGraphicFramePr>
        <p:xfrm>
          <a:off x="48387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{88A71E36-B350-4EF0-B6AA-B9A0E7DAC65F}</a:tableStyleId>
              </a:tblPr>
              <a:tblGrid>
                <a:gridCol w="508625"/>
                <a:gridCol w="508625"/>
                <a:gridCol w="508625"/>
                <a:gridCol w="508625"/>
                <a:gridCol w="5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5" name="Google Shape;465;p63"/>
          <p:cNvSpPr txBox="1"/>
          <p:nvPr/>
        </p:nvSpPr>
        <p:spPr>
          <a:xfrm>
            <a:off x="3712400" y="1094875"/>
            <a:ext cx="3753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⇒           ... 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490250" y="701800"/>
            <a:ext cx="8588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Why is the concept of 'mutation' important in PL??</a:t>
            </a:r>
            <a:endParaRPr sz="4500"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and Memory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    … {setbox b 10</a:t>
            </a:r>
            <a:r>
              <a:rPr lang="en" sz="2000">
                <a:solidFill>
                  <a:srgbClr val="0000FF"/>
                </a:solidFill>
              </a:rPr>
              <a:t>}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… </a:t>
            </a:r>
            <a:br>
              <a:rPr lang="en" sz="2000"/>
            </a:br>
            <a:r>
              <a:rPr lang="en" sz="2000"/>
              <a:t>Memory:</a:t>
            </a:r>
            <a:br>
              <a:rPr lang="en" sz="2000"/>
            </a:br>
            <a:endParaRPr b="1" sz="2000"/>
          </a:p>
        </p:txBody>
      </p:sp>
      <p:sp>
        <p:nvSpPr>
          <p:cNvPr id="472" name="Google Shape;472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3" name="Google Shape;473;p64"/>
          <p:cNvGraphicFramePr/>
          <p:nvPr/>
        </p:nvGraphicFramePr>
        <p:xfrm>
          <a:off x="4191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{88A71E36-B350-4EF0-B6AA-B9A0E7DAC65F}</a:tableStyleId>
              </a:tblPr>
              <a:tblGrid>
                <a:gridCol w="508625"/>
                <a:gridCol w="508625"/>
                <a:gridCol w="508625"/>
                <a:gridCol w="508625"/>
                <a:gridCol w="5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and Memory</a:t>
            </a:r>
            <a:endParaRPr/>
          </a:p>
        </p:txBody>
      </p:sp>
      <p:sp>
        <p:nvSpPr>
          <p:cNvPr id="479" name="Google Shape;479;p65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    … </a:t>
            </a:r>
            <a:r>
              <a:rPr lang="en" sz="2000">
                <a:solidFill>
                  <a:srgbClr val="0000FF"/>
                </a:solidFill>
              </a:rPr>
              <a:t>{setbox b 10}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… </a:t>
            </a:r>
            <a:br>
              <a:rPr lang="en" sz="2000"/>
            </a:br>
            <a:r>
              <a:rPr lang="en" sz="2000"/>
              <a:t>Memory:                                                       Memory:                                                </a:t>
            </a:r>
            <a:br>
              <a:rPr lang="en" sz="2000"/>
            </a:br>
            <a:endParaRPr b="1" sz="2000"/>
          </a:p>
        </p:txBody>
      </p:sp>
      <p:sp>
        <p:nvSpPr>
          <p:cNvPr id="480" name="Google Shape;480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1" name="Google Shape;481;p65"/>
          <p:cNvGraphicFramePr/>
          <p:nvPr/>
        </p:nvGraphicFramePr>
        <p:xfrm>
          <a:off x="4191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{88A71E36-B350-4EF0-B6AA-B9A0E7DAC65F}</a:tableStyleId>
              </a:tblPr>
              <a:tblGrid>
                <a:gridCol w="508625"/>
                <a:gridCol w="508625"/>
                <a:gridCol w="508625"/>
                <a:gridCol w="508625"/>
                <a:gridCol w="5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2" name="Google Shape;482;p65"/>
          <p:cNvGraphicFramePr/>
          <p:nvPr/>
        </p:nvGraphicFramePr>
        <p:xfrm>
          <a:off x="48387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{88A71E36-B350-4EF0-B6AA-B9A0E7DAC65F}</a:tableStyleId>
              </a:tblPr>
              <a:tblGrid>
                <a:gridCol w="508625"/>
                <a:gridCol w="508625"/>
                <a:gridCol w="508625"/>
                <a:gridCol w="508625"/>
                <a:gridCol w="5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3" name="Google Shape;483;p65"/>
          <p:cNvSpPr txBox="1"/>
          <p:nvPr/>
        </p:nvSpPr>
        <p:spPr>
          <a:xfrm>
            <a:off x="3712400" y="1094875"/>
            <a:ext cx="3753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⇒           ... </a:t>
            </a:r>
            <a:endParaRPr sz="2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and Memory</a:t>
            </a:r>
            <a:endParaRPr/>
          </a:p>
        </p:txBody>
      </p:sp>
      <p:sp>
        <p:nvSpPr>
          <p:cNvPr id="489" name="Google Shape;489;p66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We present </a:t>
            </a:r>
            <a:r>
              <a:rPr lang="en" sz="2000"/>
              <a:t>memory</a:t>
            </a:r>
            <a:r>
              <a:rPr lang="en" sz="2000"/>
              <a:t> with a </a:t>
            </a:r>
            <a:r>
              <a:rPr lang="en" sz="2000">
                <a:solidFill>
                  <a:srgbClr val="FF0000"/>
                </a:solidFill>
              </a:rPr>
              <a:t>store</a:t>
            </a:r>
            <a:r>
              <a:rPr lang="en" sz="2000"/>
              <a:t>:</a:t>
            </a:r>
            <a:br>
              <a:rPr lang="en" sz="2000"/>
            </a:br>
            <a:r>
              <a:rPr lang="en" sz="2000"/>
              <a:t>       </a:t>
            </a:r>
            <a:r>
              <a:rPr lang="en" sz="2000">
                <a:solidFill>
                  <a:srgbClr val="0000FF"/>
                </a:solidFill>
              </a:rPr>
              <a:t> (define-type Store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[mtSto]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[aSto  (address integer?) (value BFAE-Value?)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(rest Store?)]) 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</a:t>
            </a:r>
            <a:br>
              <a:rPr lang="en" sz="2000"/>
            </a:br>
            <a:r>
              <a:rPr lang="en" sz="2000"/>
              <a:t>Memory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         </a:t>
            </a:r>
            <a:r>
              <a:rPr lang="en" sz="2000">
                <a:solidFill>
                  <a:srgbClr val="0000FF"/>
                </a:solidFill>
              </a:rPr>
              <a:t> (aSto 13 (numV 10)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                                 (mtSto))</a:t>
            </a:r>
            <a:br>
              <a:rPr lang="en" sz="2000"/>
            </a:br>
            <a:endParaRPr b="1" sz="2000"/>
          </a:p>
        </p:txBody>
      </p:sp>
      <p:sp>
        <p:nvSpPr>
          <p:cNvPr id="490" name="Google Shape;490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1" name="Google Shape;491;p66"/>
          <p:cNvGraphicFramePr/>
          <p:nvPr/>
        </p:nvGraphicFramePr>
        <p:xfrm>
          <a:off x="419100" y="369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{88A71E36-B350-4EF0-B6AA-B9A0E7DAC65F}</a:tableStyleId>
              </a:tblPr>
              <a:tblGrid>
                <a:gridCol w="508625"/>
                <a:gridCol w="508625"/>
                <a:gridCol w="508625"/>
                <a:gridCol w="508625"/>
                <a:gridCol w="5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497" name="Google Shape;497;p6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repositories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a memory address </a:t>
            </a:r>
            <a:r>
              <a:rPr lang="en"/>
              <a:t>value</a:t>
            </a:r>
            <a:r>
              <a:rPr lang="en"/>
              <a:t> of a box for static scop</a:t>
            </a:r>
            <a:r>
              <a:rPr lang="en"/>
              <a:t>e</a:t>
            </a:r>
            <a:br>
              <a:rPr lang="en"/>
            </a:br>
            <a:r>
              <a:rPr lang="en" sz="2100"/>
              <a:t>(define-type DefrdSub</a:t>
            </a:r>
            <a:br>
              <a:rPr lang="en" sz="2100"/>
            </a:br>
            <a:r>
              <a:rPr lang="en" sz="2100"/>
              <a:t>  [mtSub]</a:t>
            </a:r>
            <a:br>
              <a:rPr lang="en" sz="2100"/>
            </a:br>
            <a:r>
              <a:rPr lang="en" sz="2100"/>
              <a:t>  [aSub (name symbol?) (</a:t>
            </a:r>
            <a:r>
              <a:rPr lang="en" sz="2100">
                <a:solidFill>
                  <a:srgbClr val="0000FF"/>
                </a:solidFill>
              </a:rPr>
              <a:t>address integer?</a:t>
            </a:r>
            <a:r>
              <a:rPr lang="en" sz="2100"/>
              <a:t>) (ds DefrdSub?)])</a:t>
            </a:r>
            <a:br>
              <a:rPr lang="en"/>
            </a:b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maintaining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br>
              <a:rPr lang="en"/>
            </a:br>
            <a:r>
              <a:rPr lang="en" sz="2000">
                <a:solidFill>
                  <a:srgbClr val="0000FF"/>
                </a:solidFill>
              </a:rPr>
              <a:t>(define-type Store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[mtSto]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[aSto  (address integer?) (value BFAE-Value?)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(rest Store?)]) </a:t>
            </a:r>
            <a:endParaRPr sz="2300"/>
          </a:p>
        </p:txBody>
      </p:sp>
      <p:sp>
        <p:nvSpPr>
          <p:cNvPr id="498" name="Google Shape;498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repositories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a memory address value of a box for static scope</a:t>
            </a:r>
            <a:br>
              <a:rPr lang="en"/>
            </a:br>
            <a:r>
              <a:rPr lang="en" sz="2100"/>
              <a:t>(</a:t>
            </a:r>
            <a:r>
              <a:rPr lang="en" sz="2100"/>
              <a:t>define-type DefrdSub</a:t>
            </a:r>
            <a:br>
              <a:rPr lang="en" sz="2100"/>
            </a:br>
            <a:r>
              <a:rPr lang="en" sz="2100"/>
              <a:t>  [mtSub]</a:t>
            </a:r>
            <a:br>
              <a:rPr lang="en" sz="2100"/>
            </a:br>
            <a:r>
              <a:rPr lang="en" sz="2100"/>
              <a:t>  [aSub (name symbol?) (</a:t>
            </a:r>
            <a:r>
              <a:rPr lang="en" sz="2100">
                <a:solidFill>
                  <a:srgbClr val="0000FF"/>
                </a:solidFill>
              </a:rPr>
              <a:t>address integer?</a:t>
            </a:r>
            <a:r>
              <a:rPr lang="en" sz="2100"/>
              <a:t>) (ds DefrdSub?)])</a:t>
            </a:r>
            <a:br>
              <a:rPr lang="en"/>
            </a:b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maintaining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br>
              <a:rPr lang="en"/>
            </a:br>
            <a:r>
              <a:rPr lang="en" sz="2000">
                <a:solidFill>
                  <a:srgbClr val="0000FF"/>
                </a:solidFill>
              </a:rPr>
              <a:t>(define-type Store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[mtSto]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[aSto  (address integer?) (value BFAE-Value?)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(rest Store?)]) </a:t>
            </a:r>
            <a:endParaRPr sz="2300"/>
          </a:p>
        </p:txBody>
      </p:sp>
      <p:sp>
        <p:nvSpPr>
          <p:cNvPr id="505" name="Google Shape;505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68"/>
          <p:cNvSpPr txBox="1"/>
          <p:nvPr/>
        </p:nvSpPr>
        <p:spPr>
          <a:xfrm>
            <a:off x="4443550" y="-31625"/>
            <a:ext cx="4692600" cy="12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{with {b {newbox 7}}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{openbox b}}}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⇒ 10</a:t>
            </a:r>
            <a:endParaRPr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512" name="Google Shape;512;p6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repositories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a memory address value of a box for static scope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maintaining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Return both</a:t>
            </a:r>
            <a:endParaRPr/>
          </a:p>
        </p:txBody>
      </p:sp>
      <p:sp>
        <p:nvSpPr>
          <p:cNvPr id="513" name="Google Shape;513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69"/>
          <p:cNvSpPr txBox="1"/>
          <p:nvPr/>
        </p:nvSpPr>
        <p:spPr>
          <a:xfrm>
            <a:off x="299975" y="3949450"/>
            <a:ext cx="8082000" cy="12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{with {b {newbox 7}}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{openbox b}}}</a:t>
            </a: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(v*s (boxV 13) (aSto 13 (numV 10) … (mtSto)))</a:t>
            </a: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(v*s (numV 10) (aSto 13 (numV 10) … (mtSto)))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520" name="Google Shape;520;p7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repositories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a memory address as a value of a box for static scope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maintaining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Return both</a:t>
            </a:r>
            <a:endParaRPr/>
          </a:p>
        </p:txBody>
      </p:sp>
      <p:sp>
        <p:nvSpPr>
          <p:cNvPr id="521" name="Google Shape;521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70"/>
          <p:cNvSpPr txBox="1"/>
          <p:nvPr/>
        </p:nvSpPr>
        <p:spPr>
          <a:xfrm>
            <a:off x="299975" y="3949450"/>
            <a:ext cx="7416600" cy="12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{with {b {newbox 7}}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{openbox b}}}</a:t>
            </a: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(v*s (boxV 13) (aSto 13 (numV 10) … (mtSto)))</a:t>
            </a: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(v*s (numV 10) (aSto 13 (numV 10) … (mtSto)))  </a:t>
            </a:r>
            <a:endParaRPr sz="1200"/>
          </a:p>
        </p:txBody>
      </p:sp>
      <p:sp>
        <p:nvSpPr>
          <p:cNvPr id="523" name="Google Shape;523;p70"/>
          <p:cNvSpPr txBox="1"/>
          <p:nvPr/>
        </p:nvSpPr>
        <p:spPr>
          <a:xfrm>
            <a:off x="5557775" y="3949450"/>
            <a:ext cx="3606600" cy="160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{fun {b}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 {openbox b} }}                 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{newbox 7}}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</a:t>
            </a:r>
            <a:r>
              <a:rPr lang="en"/>
              <a:t> Boxes</a:t>
            </a:r>
            <a:endParaRPr/>
          </a:p>
        </p:txBody>
      </p:sp>
      <p:sp>
        <p:nvSpPr>
          <p:cNvPr id="529" name="Google Shape;529;p7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BFAE DefrdSub </a:t>
            </a:r>
            <a:r>
              <a:rPr lang="en" sz="2100">
                <a:solidFill>
                  <a:srgbClr val="FF0000"/>
                </a:solidFill>
              </a:rPr>
              <a:t>Store </a:t>
            </a:r>
            <a:r>
              <a:rPr lang="en" sz="2100"/>
              <a:t>-&gt; </a:t>
            </a:r>
            <a:r>
              <a:rPr lang="en" sz="2100">
                <a:solidFill>
                  <a:srgbClr val="FF0000"/>
                </a:solidFill>
              </a:rPr>
              <a:t>Value*Store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FF0000"/>
                </a:solidFill>
              </a:rPr>
              <a:t>[boxV (address integer?)]</a:t>
            </a:r>
            <a:r>
              <a:rPr lang="en" sz="2100"/>
              <a:t>)</a:t>
            </a:r>
            <a:br>
              <a:rPr lang="en" sz="2100"/>
            </a:br>
            <a:br>
              <a:rPr lang="en" sz="2100"/>
            </a:br>
            <a:r>
              <a:rPr lang="en" sz="2100">
                <a:solidFill>
                  <a:srgbClr val="FF0000"/>
                </a:solidFill>
              </a:rPr>
              <a:t>(define-type Value*Store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[v*s (value BFAE-Value?) (store Store?)])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530" name="Google Shape;530;p7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Data Structure</a:t>
            </a:r>
            <a:endParaRPr sz="3500"/>
          </a:p>
        </p:txBody>
      </p:sp>
      <p:sp>
        <p:nvSpPr>
          <p:cNvPr id="536" name="Google Shape;536;p72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Lecture19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BFAE = FAE + Boxes</a:t>
            </a:r>
            <a:endParaRPr/>
          </a:p>
        </p:txBody>
      </p:sp>
      <p:sp>
        <p:nvSpPr>
          <p:cNvPr id="542" name="Google Shape;542;p7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&lt;BFAE&gt; ::= &lt;num&gt;</a:t>
            </a:r>
            <a:br>
              <a:rPr lang="en" sz="1900"/>
            </a:br>
            <a:r>
              <a:rPr lang="en" sz="1900"/>
              <a:t>                    | {+ &lt;BFAE&gt; &lt;BFAE&gt;}</a:t>
            </a:r>
            <a:br>
              <a:rPr lang="en" sz="1900"/>
            </a:br>
            <a:r>
              <a:rPr lang="en" sz="1900"/>
              <a:t>                    | {- &lt;BFAE&gt; &lt;BFAE&gt;}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{&lt;id} &lt;BFAE&gt;}</a:t>
            </a:r>
            <a:br>
              <a:rPr lang="en" sz="1900"/>
            </a:br>
            <a:r>
              <a:rPr lang="en" sz="1900"/>
              <a:t>                    | {&lt;BFAE&gt; &lt;BFAE&gt;}</a:t>
            </a:r>
            <a:br>
              <a:rPr lang="en" sz="1900"/>
            </a:br>
            <a:r>
              <a:rPr lang="en" sz="1900"/>
              <a:t>                   </a:t>
            </a:r>
            <a:r>
              <a:rPr lang="en" sz="1900">
                <a:solidFill>
                  <a:srgbClr val="FF0000"/>
                </a:solidFill>
              </a:rPr>
              <a:t> | {newbox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{setbox &lt;BFAE&gt;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{openbox &lt;BFAE&gt;}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                    | {seqn &lt;BFAE&gt; &lt;BFAE&gt;}</a:t>
            </a:r>
            <a:br>
              <a:rPr lang="en" sz="1900">
                <a:solidFill>
                  <a:srgbClr val="FF0000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{with {b {newbox 7}}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   {seqn {setbox b 10}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              {openbox b}}}</a:t>
            </a: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543" name="Google Shape;543;p7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73"/>
          <p:cNvSpPr txBox="1"/>
          <p:nvPr/>
        </p:nvSpPr>
        <p:spPr>
          <a:xfrm>
            <a:off x="4570675" y="3136225"/>
            <a:ext cx="46281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Define/initialize a box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Update a box 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(Make something </a:t>
            </a:r>
            <a:r>
              <a:rPr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mutable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⇒ Extract a value from a box</a:t>
            </a:r>
            <a:b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⇒ Run two expressions sequentially</a:t>
            </a:r>
            <a:endParaRPr sz="19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16021" l="9305" r="4532" t="13116"/>
          <a:stretch/>
        </p:blipFill>
        <p:spPr>
          <a:xfrm>
            <a:off x="0" y="1097275"/>
            <a:ext cx="9144000" cy="40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/>
          <p:nvPr>
            <p:ph type="title"/>
          </p:nvPr>
        </p:nvSpPr>
        <p:spPr>
          <a:xfrm>
            <a:off x="490250" y="701800"/>
            <a:ext cx="8588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How can we make our language to support mutation for seqn?????</a:t>
            </a:r>
            <a:br>
              <a:rPr lang="en" sz="3400"/>
            </a:br>
            <a:br>
              <a:rPr lang="en" sz="3400"/>
            </a:br>
            <a:r>
              <a:rPr lang="en" sz="2300"/>
              <a:t>{with {b {newbox 7}}</a:t>
            </a:r>
            <a:br>
              <a:rPr lang="en" sz="2300"/>
            </a:br>
            <a:r>
              <a:rPr lang="en" sz="2300"/>
              <a:t>          {seqn {setbox b 10}</a:t>
            </a:r>
            <a:br>
              <a:rPr lang="en" sz="2300"/>
            </a:br>
            <a:r>
              <a:rPr lang="en" sz="2300"/>
              <a:t>                     {openbox b}}}  ⇒ 10</a:t>
            </a:r>
            <a:endParaRPr sz="2300"/>
          </a:p>
        </p:txBody>
      </p:sp>
      <p:sp>
        <p:nvSpPr>
          <p:cNvPr id="550" name="Google Shape;550;p7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repositories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a memory address as a value of a box for static scope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maintaining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Return both</a:t>
            </a:r>
            <a:endParaRPr/>
          </a:p>
        </p:txBody>
      </p:sp>
      <p:sp>
        <p:nvSpPr>
          <p:cNvPr id="557" name="Google Shape;557;p7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75"/>
          <p:cNvSpPr txBox="1"/>
          <p:nvPr/>
        </p:nvSpPr>
        <p:spPr>
          <a:xfrm>
            <a:off x="299975" y="3949450"/>
            <a:ext cx="8082000" cy="12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{with {b {newbox 7}}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{openbox b}}}</a:t>
            </a: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(v*s (boxV 13) (aSto 13 (numV 10) …  (mtSto)))</a:t>
            </a: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(v*s (numV10) (aSto 13 (numV 10) …  (mtSto)))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/>
          </a:p>
        </p:txBody>
      </p:sp>
      <p:sp>
        <p:nvSpPr>
          <p:cNvPr id="559" name="Google Shape;559;p75"/>
          <p:cNvSpPr txBox="1"/>
          <p:nvPr/>
        </p:nvSpPr>
        <p:spPr>
          <a:xfrm>
            <a:off x="5557775" y="3949450"/>
            <a:ext cx="3606600" cy="160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{{fun {b}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 {openbox b} }}                 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{newbox 7}}</a:t>
            </a:r>
            <a:endParaRPr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repositories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a memory address as a value of a box for static scope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maintaining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Return both</a:t>
            </a:r>
            <a:endParaRPr/>
          </a:p>
        </p:txBody>
      </p:sp>
      <p:sp>
        <p:nvSpPr>
          <p:cNvPr id="566" name="Google Shape;566;p7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76"/>
          <p:cNvSpPr txBox="1"/>
          <p:nvPr/>
        </p:nvSpPr>
        <p:spPr>
          <a:xfrm>
            <a:off x="299975" y="3949450"/>
            <a:ext cx="8082000" cy="12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{with {b {newbox 7}}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{openbox b}}}</a:t>
            </a: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(v*s (boxV 13) (aSto 13 (numV 10) …  (mtSto)))</a:t>
            </a:r>
            <a:b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(v*s (numV10) (aSto 13 (numV 10) …  (mtSto)))  </a:t>
            </a:r>
            <a:endParaRPr sz="1200"/>
          </a:p>
        </p:txBody>
      </p:sp>
      <p:sp>
        <p:nvSpPr>
          <p:cNvPr id="568" name="Google Shape;568;p76"/>
          <p:cNvSpPr txBox="1"/>
          <p:nvPr/>
        </p:nvSpPr>
        <p:spPr>
          <a:xfrm>
            <a:off x="5557775" y="3949450"/>
            <a:ext cx="3606600" cy="160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{{fun {b}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 {openbox b} }}                 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{newbox 7}}</a:t>
            </a:r>
            <a:endParaRPr sz="1200"/>
          </a:p>
        </p:txBody>
      </p:sp>
      <p:sp>
        <p:nvSpPr>
          <p:cNvPr id="569" name="Google Shape;569;p76"/>
          <p:cNvSpPr txBox="1"/>
          <p:nvPr/>
        </p:nvSpPr>
        <p:spPr>
          <a:xfrm>
            <a:off x="936150" y="2024500"/>
            <a:ext cx="7342200" cy="263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>
                <a:latin typeface="Roboto"/>
                <a:ea typeface="Roboto"/>
                <a:cs typeface="Roboto"/>
                <a:sym typeface="Roboto"/>
              </a:rPr>
            </a:br>
            <a:r>
              <a:rPr lang="en" sz="2500">
                <a:latin typeface="Roboto"/>
                <a:ea typeface="Roboto"/>
                <a:cs typeface="Roboto"/>
                <a:sym typeface="Roboto"/>
              </a:rPr>
              <a:t>We must force the interpreter to return not only the value of each expression but also an updated store that reflects mutations made in the process of computing that value.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7"/>
          <p:cNvSpPr txBox="1"/>
          <p:nvPr>
            <p:ph type="title"/>
          </p:nvPr>
        </p:nvSpPr>
        <p:spPr>
          <a:xfrm>
            <a:off x="490250" y="701800"/>
            <a:ext cx="865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for our BFAE language </a:t>
            </a:r>
            <a:r>
              <a:rPr lang="en">
                <a:solidFill>
                  <a:srgbClr val="FFE599"/>
                </a:solidFill>
              </a:rPr>
              <a:t>without State</a:t>
            </a:r>
            <a:r>
              <a:rPr lang="en"/>
              <a:t>.</a:t>
            </a:r>
            <a:br>
              <a:rPr lang="en"/>
            </a:br>
            <a:r>
              <a:rPr lang="en" sz="3600"/>
              <a:t>(What does this mean?)</a:t>
            </a:r>
            <a:endParaRPr sz="3600"/>
          </a:p>
        </p:txBody>
      </p:sp>
      <p:sp>
        <p:nvSpPr>
          <p:cNvPr id="575" name="Google Shape;575;p7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C.f) </a:t>
            </a:r>
            <a:r>
              <a:rPr lang="en" sz="3400"/>
              <a:t>Implementing Boxes with Boxes (State)</a:t>
            </a:r>
            <a:endParaRPr sz="3400"/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06425"/>
            <a:ext cx="8832300" cy="538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; interp : BFAE DefrdSub -&gt; BFAE-Value</a:t>
            </a:r>
            <a:br>
              <a:rPr lang="en" sz="2000"/>
            </a:br>
            <a:r>
              <a:rPr lang="en" sz="2000"/>
              <a:t>(define (interp bfae ds)</a:t>
            </a:r>
            <a:br>
              <a:rPr lang="en" sz="2000"/>
            </a:br>
            <a:r>
              <a:rPr lang="en" sz="2000"/>
              <a:t>    (type-case BFAE bfae</a:t>
            </a:r>
            <a:br>
              <a:rPr lang="en" sz="2000"/>
            </a:br>
            <a:r>
              <a:rPr lang="en" sz="2000"/>
              <a:t>    ...</a:t>
            </a:r>
            <a:br>
              <a:rPr lang="en" sz="2000"/>
            </a:br>
            <a:r>
              <a:rPr lang="en" sz="2000"/>
              <a:t>    [newbox (val-expr)</a:t>
            </a:r>
            <a:br>
              <a:rPr lang="en" sz="2000"/>
            </a:br>
            <a:r>
              <a:rPr lang="en" sz="2000"/>
              <a:t>                    (boxV (box (interp val-expr ds)))]</a:t>
            </a:r>
            <a:br>
              <a:rPr lang="en" sz="2000"/>
            </a:br>
            <a:r>
              <a:rPr lang="en" sz="2000"/>
              <a:t>    [setbox   (box-expr val-expr)</a:t>
            </a:r>
            <a:br>
              <a:rPr lang="en" sz="2000"/>
            </a:br>
            <a:r>
              <a:rPr lang="en" sz="2000"/>
              <a:t>                    (set-box! (boxV-container (interp box-expr ds))</a:t>
            </a:r>
            <a:br>
              <a:rPr lang="en" sz="2000"/>
            </a:br>
            <a:r>
              <a:rPr lang="en" sz="2000"/>
              <a:t>                                     (interp val-expr ds))]</a:t>
            </a:r>
            <a:br>
              <a:rPr lang="en" sz="2000"/>
            </a:br>
            <a:r>
              <a:rPr lang="en" sz="2000"/>
              <a:t>    [openbox (box-expr)</a:t>
            </a:r>
            <a:br>
              <a:rPr lang="en" sz="2000"/>
            </a:br>
            <a:r>
              <a:rPr lang="en" sz="2000"/>
              <a:t>                      (unbox (boxV-container (interp box-expr ds)))]))</a:t>
            </a:r>
            <a:br>
              <a:rPr lang="en" sz="2000"/>
            </a:b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But this doesn't explain anything about boxes!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We want to implement box operations from scratch!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582" name="Google Shape;582;p7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588" name="Google Shape;588;p7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BFAE DefrdSub </a:t>
            </a:r>
            <a:r>
              <a:rPr lang="en" sz="2100">
                <a:solidFill>
                  <a:srgbClr val="FF0000"/>
                </a:solidFill>
              </a:rPr>
              <a:t>Store </a:t>
            </a:r>
            <a:r>
              <a:rPr lang="en" sz="2100"/>
              <a:t>-&gt; </a:t>
            </a:r>
            <a:r>
              <a:rPr lang="en" sz="2100">
                <a:solidFill>
                  <a:srgbClr val="FF0000"/>
                </a:solidFill>
              </a:rPr>
              <a:t>Value*Store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FF0000"/>
                </a:solidFill>
              </a:rPr>
              <a:t>[boxV (address integer?)]</a:t>
            </a:r>
            <a:r>
              <a:rPr lang="en" sz="2100"/>
              <a:t>)</a:t>
            </a:r>
            <a:br>
              <a:rPr lang="en" sz="2100"/>
            </a:br>
            <a:br>
              <a:rPr lang="en" sz="1400"/>
            </a:br>
            <a:r>
              <a:rPr lang="en" sz="2100">
                <a:solidFill>
                  <a:srgbClr val="FF0000"/>
                </a:solidFill>
              </a:rPr>
              <a:t>(define-type Value*Store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[v*s (value BFAE-Value?) (store Store?)])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589" name="Google Shape;589;p7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595" name="Google Shape;595;p8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BFAE DefrdSub </a:t>
            </a:r>
            <a:r>
              <a:rPr lang="en" sz="2100">
                <a:solidFill>
                  <a:srgbClr val="FF0000"/>
                </a:solidFill>
              </a:rPr>
              <a:t>Store </a:t>
            </a:r>
            <a:r>
              <a:rPr lang="en" sz="2100"/>
              <a:t>-&gt; </a:t>
            </a:r>
            <a:r>
              <a:rPr lang="en" sz="2100">
                <a:solidFill>
                  <a:srgbClr val="FF0000"/>
                </a:solidFill>
              </a:rPr>
              <a:t>Value*Store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FF0000"/>
                </a:solidFill>
              </a:rPr>
              <a:t>[boxV (address integer?)]</a:t>
            </a:r>
            <a:r>
              <a:rPr lang="en" sz="2100"/>
              <a:t>)</a:t>
            </a:r>
            <a:br>
              <a:rPr lang="en" sz="2100"/>
            </a:br>
            <a:br>
              <a:rPr lang="en" sz="1400"/>
            </a:br>
            <a:r>
              <a:rPr lang="en" sz="2100">
                <a:solidFill>
                  <a:srgbClr val="FF0000"/>
                </a:solidFill>
              </a:rPr>
              <a:t>(define-type Value*Store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[v*s (value BFAE-Value?) (store Store?)])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596" name="Google Shape;596;p8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80"/>
          <p:cNvSpPr txBox="1"/>
          <p:nvPr/>
        </p:nvSpPr>
        <p:spPr>
          <a:xfrm>
            <a:off x="498625" y="5415550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{newbox {+ 2 3}}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⇒ </a:t>
            </a:r>
            <a:r>
              <a:rPr lang="en" sz="2100">
                <a:solidFill>
                  <a:srgbClr val="0000FF"/>
                </a:solidFill>
              </a:rPr>
              <a:t>(v*s (boxV 1) (aSto 1 (numV 5) (mtSto)))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03" name="Google Shape;603;p8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BFAE DefrdSub </a:t>
            </a:r>
            <a:r>
              <a:rPr lang="en" sz="2100">
                <a:solidFill>
                  <a:srgbClr val="FF0000"/>
                </a:solidFill>
              </a:rPr>
              <a:t>Store </a:t>
            </a:r>
            <a:r>
              <a:rPr lang="en" sz="2100"/>
              <a:t>-&gt; </a:t>
            </a:r>
            <a:r>
              <a:rPr lang="en" sz="2100">
                <a:solidFill>
                  <a:srgbClr val="FF0000"/>
                </a:solidFill>
              </a:rPr>
              <a:t>Value*Store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FF0000"/>
                </a:solidFill>
              </a:rPr>
              <a:t>[boxV (address integer?)]</a:t>
            </a:r>
            <a:r>
              <a:rPr lang="en" sz="2100"/>
              <a:t>)</a:t>
            </a:r>
            <a:br>
              <a:rPr lang="en" sz="2100"/>
            </a:br>
            <a:br>
              <a:rPr lang="en" sz="1400"/>
            </a:br>
            <a:r>
              <a:rPr lang="en" sz="2100">
                <a:solidFill>
                  <a:srgbClr val="FF0000"/>
                </a:solidFill>
              </a:rPr>
              <a:t>(define-type Value*Store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[v*s (value BFAE-Value?) (store Store?)])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604" name="Google Shape;604;p8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81"/>
          <p:cNvSpPr txBox="1"/>
          <p:nvPr/>
        </p:nvSpPr>
        <p:spPr>
          <a:xfrm>
            <a:off x="533900" y="4512425"/>
            <a:ext cx="8610000" cy="19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7</a:t>
            </a:r>
            <a:r>
              <a:rPr lang="en" sz="1800"/>
              <a:t>           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11" name="Google Shape;611;p8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BFAE DefrdSub </a:t>
            </a:r>
            <a:r>
              <a:rPr lang="en" sz="2100">
                <a:solidFill>
                  <a:srgbClr val="FF0000"/>
                </a:solidFill>
              </a:rPr>
              <a:t>Store </a:t>
            </a:r>
            <a:r>
              <a:rPr lang="en" sz="2100"/>
              <a:t>-&gt; </a:t>
            </a:r>
            <a:r>
              <a:rPr lang="en" sz="2100">
                <a:solidFill>
                  <a:srgbClr val="FF0000"/>
                </a:solidFill>
              </a:rPr>
              <a:t>Value*Store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FF0000"/>
                </a:solidFill>
              </a:rPr>
              <a:t>[boxV (address integer?)]</a:t>
            </a:r>
            <a:r>
              <a:rPr lang="en" sz="2100"/>
              <a:t>)</a:t>
            </a:r>
            <a:br>
              <a:rPr lang="en" sz="2100"/>
            </a:br>
            <a:br>
              <a:rPr lang="en" sz="1400"/>
            </a:br>
            <a:r>
              <a:rPr lang="en" sz="2100">
                <a:solidFill>
                  <a:srgbClr val="FF0000"/>
                </a:solidFill>
              </a:rPr>
              <a:t>(define-type Value*Store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[v*s (value BFAE-Value?) (store Store?)])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612" name="Google Shape;612;p8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82"/>
          <p:cNvSpPr txBox="1"/>
          <p:nvPr/>
        </p:nvSpPr>
        <p:spPr>
          <a:xfrm>
            <a:off x="533900" y="4512425"/>
            <a:ext cx="8610000" cy="19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7</a:t>
            </a:r>
            <a:r>
              <a:rPr lang="en" sz="1800"/>
              <a:t>                     ⇒ (v*s (numV 7) (mtSto))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19" name="Google Shape;619;p8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BFAE DefrdSub </a:t>
            </a:r>
            <a:r>
              <a:rPr lang="en" sz="2100">
                <a:solidFill>
                  <a:srgbClr val="FF0000"/>
                </a:solidFill>
              </a:rPr>
              <a:t>Store </a:t>
            </a:r>
            <a:r>
              <a:rPr lang="en" sz="2100"/>
              <a:t>-&gt; </a:t>
            </a:r>
            <a:r>
              <a:rPr lang="en" sz="2100">
                <a:solidFill>
                  <a:srgbClr val="FF0000"/>
                </a:solidFill>
              </a:rPr>
              <a:t>Value*Store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FF0000"/>
                </a:solidFill>
              </a:rPr>
              <a:t>[boxV (address integer?)]</a:t>
            </a:r>
            <a:r>
              <a:rPr lang="en" sz="2100"/>
              <a:t>)</a:t>
            </a:r>
            <a:br>
              <a:rPr lang="en" sz="2100"/>
            </a:br>
            <a:br>
              <a:rPr lang="en" sz="1400"/>
            </a:br>
            <a:r>
              <a:rPr lang="en" sz="2100">
                <a:solidFill>
                  <a:srgbClr val="FF0000"/>
                </a:solidFill>
              </a:rPr>
              <a:t>(define-type Value*Store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[v*s (value BFAE-Value?) (store Store?)])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620" name="Google Shape;620;p8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83"/>
          <p:cNvSpPr txBox="1"/>
          <p:nvPr/>
        </p:nvSpPr>
        <p:spPr>
          <a:xfrm>
            <a:off x="533900" y="4512425"/>
            <a:ext cx="8610000" cy="19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7</a:t>
            </a:r>
            <a:r>
              <a:rPr lang="en" sz="1800"/>
              <a:t>                     ⇒ (v*s (numV 7) (mtSto))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(v*s (numV 10) (aSto 1 (numV 10) (aSto 2 (boxV 1) (aSto 1 (numV 7) (mtSto)))))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490250" y="701800"/>
            <a:ext cx="865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mutable nature of data!</a:t>
            </a:r>
            <a:br>
              <a:rPr lang="en"/>
            </a:br>
            <a:br>
              <a:rPr lang="en"/>
            </a:br>
            <a:r>
              <a:rPr lang="en" sz="3600"/>
              <a:t>Any examples?</a:t>
            </a:r>
            <a:endParaRPr sz="3600"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627" name="Google Shape;627;p8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repositories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a memory address value of a box for static scope</a:t>
            </a:r>
            <a:br>
              <a:rPr lang="en"/>
            </a:br>
            <a:r>
              <a:rPr lang="en" sz="2100"/>
              <a:t>(define-type DefrdSub</a:t>
            </a:r>
            <a:br>
              <a:rPr lang="en" sz="2100"/>
            </a:br>
            <a:r>
              <a:rPr lang="en" sz="2100"/>
              <a:t>  [mtSub]</a:t>
            </a:r>
            <a:br>
              <a:rPr lang="en" sz="2100"/>
            </a:br>
            <a:r>
              <a:rPr lang="en" sz="2100"/>
              <a:t>  </a:t>
            </a:r>
            <a:r>
              <a:rPr lang="en" sz="2100">
                <a:highlight>
                  <a:srgbClr val="FFFF00"/>
                </a:highlight>
              </a:rPr>
              <a:t>[aSub (name symbol?) (</a:t>
            </a:r>
            <a:r>
              <a:rPr lang="en" sz="2100">
                <a:solidFill>
                  <a:srgbClr val="0000FF"/>
                </a:solidFill>
                <a:highlight>
                  <a:srgbClr val="FFFF00"/>
                </a:highlight>
              </a:rPr>
              <a:t>address integer?</a:t>
            </a:r>
            <a:r>
              <a:rPr lang="en" sz="2100">
                <a:highlight>
                  <a:srgbClr val="FFFF00"/>
                </a:highlight>
              </a:rPr>
              <a:t>) (ds DefrdSub?)])</a:t>
            </a:r>
            <a:br>
              <a:rPr lang="en"/>
            </a:b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maintaining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br>
              <a:rPr lang="en"/>
            </a:br>
            <a:r>
              <a:rPr lang="en" sz="2000">
                <a:solidFill>
                  <a:srgbClr val="0000FF"/>
                </a:solidFill>
              </a:rPr>
              <a:t>(define-type Store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[mtSto]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</a:t>
            </a:r>
            <a:r>
              <a:rPr lang="en" sz="2000">
                <a:solidFill>
                  <a:srgbClr val="0000FF"/>
                </a:solidFill>
                <a:highlight>
                  <a:srgbClr val="FFFF00"/>
                </a:highlight>
              </a:rPr>
              <a:t>[aSto  (address integer?) (value BFAE-Value?)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(rest Store?)]) </a:t>
            </a:r>
            <a:endParaRPr sz="2300"/>
          </a:p>
        </p:txBody>
      </p:sp>
      <p:sp>
        <p:nvSpPr>
          <p:cNvPr id="628" name="Google Shape;628;p8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84"/>
          <p:cNvSpPr txBox="1"/>
          <p:nvPr/>
        </p:nvSpPr>
        <p:spPr>
          <a:xfrm>
            <a:off x="4093200" y="4637750"/>
            <a:ext cx="48564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Binding id → address to value → value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Binding id → address to box → address to value → value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0" name="Google Shape;630;p84"/>
          <p:cNvCxnSpPr/>
          <p:nvPr/>
        </p:nvCxnSpPr>
        <p:spPr>
          <a:xfrm flipH="1">
            <a:off x="3504625" y="3586050"/>
            <a:ext cx="1571100" cy="16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31" name="Google Shape;631;p84"/>
          <p:cNvSpPr/>
          <p:nvPr/>
        </p:nvSpPr>
        <p:spPr>
          <a:xfrm>
            <a:off x="5236850" y="4700520"/>
            <a:ext cx="1342800" cy="50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p84"/>
          <p:cNvCxnSpPr>
            <a:endCxn id="631" idx="2"/>
          </p:cNvCxnSpPr>
          <p:nvPr/>
        </p:nvCxnSpPr>
        <p:spPr>
          <a:xfrm rot="10800000">
            <a:off x="5908250" y="5201520"/>
            <a:ext cx="2955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33" name="Google Shape;633;p84"/>
          <p:cNvSpPr/>
          <p:nvPr/>
        </p:nvSpPr>
        <p:spPr>
          <a:xfrm>
            <a:off x="6673575" y="4946900"/>
            <a:ext cx="1410000" cy="21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84"/>
          <p:cNvCxnSpPr>
            <a:endCxn id="633" idx="2"/>
          </p:cNvCxnSpPr>
          <p:nvPr/>
        </p:nvCxnSpPr>
        <p:spPr>
          <a:xfrm flipH="1" rot="10800000">
            <a:off x="6216975" y="5157500"/>
            <a:ext cx="11616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40" name="Google Shape;640;p8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BFAE DefrdSub </a:t>
            </a:r>
            <a:r>
              <a:rPr lang="en" sz="2100">
                <a:solidFill>
                  <a:srgbClr val="FF0000"/>
                </a:solidFill>
              </a:rPr>
              <a:t>Store </a:t>
            </a:r>
            <a:r>
              <a:rPr lang="en" sz="2100"/>
              <a:t>-&gt; </a:t>
            </a:r>
            <a:r>
              <a:rPr lang="en" sz="2100">
                <a:solidFill>
                  <a:srgbClr val="FF0000"/>
                </a:solidFill>
              </a:rPr>
              <a:t>Value*Store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FF0000"/>
                </a:solidFill>
              </a:rPr>
              <a:t>[boxV (address integer?)]</a:t>
            </a:r>
            <a:r>
              <a:rPr lang="en" sz="2100"/>
              <a:t>)</a:t>
            </a:r>
            <a:br>
              <a:rPr lang="en" sz="2100"/>
            </a:br>
            <a:br>
              <a:rPr lang="en" sz="1400"/>
            </a:br>
            <a:r>
              <a:rPr lang="en" sz="2100">
                <a:solidFill>
                  <a:srgbClr val="FF0000"/>
                </a:solidFill>
              </a:rPr>
              <a:t>(define-type Value*Store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[v*s (value BFAE-Value?) (store Store?)])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641" name="Google Shape;641;p8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85"/>
          <p:cNvSpPr txBox="1"/>
          <p:nvPr/>
        </p:nvSpPr>
        <p:spPr>
          <a:xfrm>
            <a:off x="533900" y="4512425"/>
            <a:ext cx="8610000" cy="19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7</a:t>
            </a:r>
            <a:r>
              <a:rPr lang="en" sz="1800"/>
              <a:t>                     ⇒ (v*s (numV 7) (mtSto))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(v*s (numV 10) (aSto 1 (numV 10) (aSto 2 (boxV 1) (aSto 1 (numV 7) (mtSto)))))</a:t>
            </a:r>
            <a:endParaRPr sz="1800"/>
          </a:p>
        </p:txBody>
      </p:sp>
      <p:sp>
        <p:nvSpPr>
          <p:cNvPr id="643" name="Google Shape;643;p85"/>
          <p:cNvSpPr/>
          <p:nvPr/>
        </p:nvSpPr>
        <p:spPr>
          <a:xfrm rot="-5400000">
            <a:off x="6523000" y="3863775"/>
            <a:ext cx="299100" cy="450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85"/>
          <p:cNvSpPr/>
          <p:nvPr/>
        </p:nvSpPr>
        <p:spPr>
          <a:xfrm>
            <a:off x="2600125" y="5292755"/>
            <a:ext cx="4097550" cy="675075"/>
          </a:xfrm>
          <a:custGeom>
            <a:rect b="b" l="l" r="r" t="t"/>
            <a:pathLst>
              <a:path extrusionOk="0" h="27003" w="163902">
                <a:moveTo>
                  <a:pt x="0" y="226"/>
                </a:moveTo>
                <a:cubicBezTo>
                  <a:pt x="11015" y="416"/>
                  <a:pt x="40451" y="-914"/>
                  <a:pt x="66088" y="1365"/>
                </a:cubicBezTo>
                <a:cubicBezTo>
                  <a:pt x="91726" y="3644"/>
                  <a:pt x="137683" y="9626"/>
                  <a:pt x="153825" y="13899"/>
                </a:cubicBezTo>
                <a:cubicBezTo>
                  <a:pt x="169967" y="18172"/>
                  <a:pt x="161421" y="24819"/>
                  <a:pt x="162940" y="270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5" name="Google Shape;645;p85"/>
          <p:cNvSpPr txBox="1"/>
          <p:nvPr/>
        </p:nvSpPr>
        <p:spPr>
          <a:xfrm>
            <a:off x="6359250" y="4254250"/>
            <a:ext cx="28050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{{fun {b}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 {openbox b} }}                 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{newbox 7}}</a:t>
            </a:r>
            <a:endParaRPr sz="700"/>
          </a:p>
        </p:txBody>
      </p:sp>
      <p:sp>
        <p:nvSpPr>
          <p:cNvPr id="646" name="Google Shape;646;p85"/>
          <p:cNvSpPr txBox="1"/>
          <p:nvPr/>
        </p:nvSpPr>
        <p:spPr>
          <a:xfrm>
            <a:off x="4389575" y="5674025"/>
            <a:ext cx="2161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assigned to 'b'</a:t>
            </a:r>
            <a:endParaRPr/>
          </a:p>
        </p:txBody>
      </p:sp>
      <p:cxnSp>
        <p:nvCxnSpPr>
          <p:cNvPr id="647" name="Google Shape;647;p85"/>
          <p:cNvCxnSpPr/>
          <p:nvPr/>
        </p:nvCxnSpPr>
        <p:spPr>
          <a:xfrm>
            <a:off x="4859450" y="5993550"/>
            <a:ext cx="1665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85"/>
          <p:cNvSpPr txBox="1"/>
          <p:nvPr/>
        </p:nvSpPr>
        <p:spPr>
          <a:xfrm>
            <a:off x="5287475" y="5049950"/>
            <a:ext cx="54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54" name="Google Shape;654;p8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 ...</a:t>
            </a:r>
            <a:br>
              <a:rPr lang="en" sz="2000"/>
            </a:br>
            <a:r>
              <a:rPr lang="en" sz="2000"/>
              <a:t>    [num (n)     </a:t>
            </a:r>
            <a:r>
              <a:rPr lang="en" sz="2000">
                <a:solidFill>
                  <a:srgbClr val="0000FF"/>
                </a:solidFill>
              </a:rPr>
              <a:t>(v*s </a:t>
            </a:r>
            <a:r>
              <a:rPr lang="en" sz="2000"/>
              <a:t>(numV n)</a:t>
            </a:r>
            <a:r>
              <a:rPr lang="en" sz="2000">
                <a:solidFill>
                  <a:srgbClr val="0000FF"/>
                </a:solidFill>
              </a:rPr>
              <a:t> st)</a:t>
            </a:r>
            <a:r>
              <a:rPr lang="en" sz="2000"/>
              <a:t>]</a:t>
            </a:r>
            <a:br>
              <a:rPr lang="en" sz="2000"/>
            </a:br>
            <a:r>
              <a:rPr lang="en" sz="2000"/>
              <a:t>    … 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655" name="Google Shape;655;p8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86"/>
          <p:cNvSpPr txBox="1"/>
          <p:nvPr/>
        </p:nvSpPr>
        <p:spPr>
          <a:xfrm>
            <a:off x="533900" y="4512425"/>
            <a:ext cx="8610000" cy="198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7</a:t>
            </a:r>
            <a:r>
              <a:rPr lang="en" sz="1800"/>
              <a:t>                     ⇒ (v*s (numV 7) (mtSto))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</a:t>
            </a:r>
            <a:r>
              <a:rPr lang="en" sz="1800"/>
              <a:t>(v*s (numV 10) (aSto 1 (numV 10) (aSto 2 (boxV 1) (aSto 1 (numV 7) (mtSto)))))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 ...</a:t>
            </a:r>
            <a:br>
              <a:rPr lang="en" sz="2000"/>
            </a:br>
            <a:r>
              <a:rPr lang="en" sz="2000"/>
              <a:t>    [num (n)     (v*s (numV n) st)]</a:t>
            </a:r>
            <a:br>
              <a:rPr lang="en" sz="2000"/>
            </a:br>
            <a:r>
              <a:rPr lang="en" sz="2000"/>
              <a:t>    [add  (l r)    … (num+ (interp l ds st) (interp r ds st)...)]   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663" name="Google Shape;663;p8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87"/>
          <p:cNvSpPr txBox="1"/>
          <p:nvPr/>
        </p:nvSpPr>
        <p:spPr>
          <a:xfrm>
            <a:off x="533900" y="45124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70" name="Google Shape;670;p8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 ...</a:t>
            </a:r>
            <a:br>
              <a:rPr lang="en" sz="2000"/>
            </a:br>
            <a:r>
              <a:rPr lang="en" sz="2000"/>
              <a:t>    [num (n)     </a:t>
            </a:r>
            <a:r>
              <a:rPr lang="en" sz="2000">
                <a:solidFill>
                  <a:srgbClr val="0000FF"/>
                </a:solidFill>
              </a:rPr>
              <a:t>(v*s </a:t>
            </a:r>
            <a:r>
              <a:rPr lang="en" sz="2000"/>
              <a:t>(numV n)</a:t>
            </a:r>
            <a:r>
              <a:rPr lang="en" sz="2000">
                <a:solidFill>
                  <a:srgbClr val="0000FF"/>
                </a:solidFill>
              </a:rPr>
              <a:t> st)</a:t>
            </a:r>
            <a:r>
              <a:rPr lang="en" sz="2000"/>
              <a:t>]</a:t>
            </a:r>
            <a:br>
              <a:rPr lang="en" sz="2000"/>
            </a:br>
            <a:r>
              <a:rPr lang="en" sz="2000"/>
              <a:t>    [add  (l r)    (v*s (num+ (interp l ds st) (interp r ds st)))]   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671" name="Google Shape;671;p8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88"/>
          <p:cNvSpPr txBox="1"/>
          <p:nvPr/>
        </p:nvSpPr>
        <p:spPr>
          <a:xfrm>
            <a:off x="533900" y="45124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endParaRPr sz="1800"/>
          </a:p>
        </p:txBody>
      </p:sp>
      <p:sp>
        <p:nvSpPr>
          <p:cNvPr id="673" name="Google Shape;673;p88"/>
          <p:cNvSpPr/>
          <p:nvPr/>
        </p:nvSpPr>
        <p:spPr>
          <a:xfrm rot="5400000">
            <a:off x="3901700" y="2006950"/>
            <a:ext cx="259200" cy="1427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88"/>
          <p:cNvSpPr txBox="1"/>
          <p:nvPr/>
        </p:nvSpPr>
        <p:spPr>
          <a:xfrm>
            <a:off x="2678525" y="2857225"/>
            <a:ext cx="2523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(v*s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(numV 7)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(mtSto))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75" name="Google Shape;675;p88"/>
          <p:cNvSpPr/>
          <p:nvPr/>
        </p:nvSpPr>
        <p:spPr>
          <a:xfrm rot="5400000">
            <a:off x="5501900" y="2006950"/>
            <a:ext cx="259200" cy="1427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88"/>
          <p:cNvSpPr txBox="1"/>
          <p:nvPr/>
        </p:nvSpPr>
        <p:spPr>
          <a:xfrm>
            <a:off x="4888325" y="2857225"/>
            <a:ext cx="2523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(v*s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(numV 6)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(mtSto))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82" name="Google Shape;682;p8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 ...</a:t>
            </a:r>
            <a:br>
              <a:rPr lang="en" sz="2000"/>
            </a:br>
            <a:r>
              <a:rPr lang="en" sz="2000"/>
              <a:t>    [num (n)     </a:t>
            </a:r>
            <a:r>
              <a:rPr lang="en" sz="2000">
                <a:solidFill>
                  <a:srgbClr val="0000FF"/>
                </a:solidFill>
              </a:rPr>
              <a:t>(v*s </a:t>
            </a:r>
            <a:r>
              <a:rPr lang="en" sz="2000"/>
              <a:t>(numV n)</a:t>
            </a:r>
            <a:r>
              <a:rPr lang="en" sz="2000">
                <a:solidFill>
                  <a:srgbClr val="0000FF"/>
                </a:solidFill>
              </a:rPr>
              <a:t> st)</a:t>
            </a:r>
            <a:r>
              <a:rPr lang="en" sz="2000"/>
              <a:t>]</a:t>
            </a:r>
            <a:br>
              <a:rPr lang="en" sz="2000"/>
            </a:br>
            <a:r>
              <a:rPr lang="en" sz="2000"/>
              <a:t>    [add  (l r)    </a:t>
            </a:r>
            <a:r>
              <a:rPr lang="en" sz="2000">
                <a:solidFill>
                  <a:srgbClr val="0000FF"/>
                </a:solidFill>
              </a:rPr>
              <a:t>(type-case Value*Store (interp l ds st)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    [v*s </a:t>
            </a:r>
            <a:r>
              <a:rPr lang="en" sz="2000"/>
              <a:t>(</a:t>
            </a:r>
            <a:r>
              <a:rPr lang="en" sz="2000">
                <a:solidFill>
                  <a:srgbClr val="FF0000"/>
                </a:solidFill>
              </a:rPr>
              <a:t>l-value</a:t>
            </a:r>
            <a:r>
              <a:rPr lang="en" sz="2000"/>
              <a:t> l-store)</a:t>
            </a:r>
            <a:br>
              <a:rPr lang="en" sz="2000"/>
            </a:br>
            <a:r>
              <a:rPr lang="en" sz="2000"/>
              <a:t>                                   </a:t>
            </a:r>
            <a:r>
              <a:rPr lang="en" sz="2000">
                <a:solidFill>
                  <a:srgbClr val="0000FF"/>
                </a:solidFill>
              </a:rPr>
              <a:t>(type-case Value*Store (interp r ds l-store)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                 [v*s</a:t>
            </a:r>
            <a:r>
              <a:rPr lang="en" sz="2000"/>
              <a:t> (</a:t>
            </a:r>
            <a:r>
              <a:rPr lang="en" sz="2000">
                <a:solidFill>
                  <a:srgbClr val="FF0000"/>
                </a:solidFill>
              </a:rPr>
              <a:t>r-value</a:t>
            </a:r>
            <a:r>
              <a:rPr lang="en" sz="2000"/>
              <a:t> r-store) (num+ l-value r-value)</a:t>
            </a:r>
            <a:br>
              <a:rPr lang="en" sz="2000"/>
            </a:br>
            <a:r>
              <a:rPr lang="en" sz="2000"/>
              <a:t>                                        …</a:t>
            </a:r>
            <a:r>
              <a:rPr lang="en" sz="2000"/>
              <a:t> </a:t>
            </a:r>
            <a:r>
              <a:rPr lang="en" sz="2000"/>
              <a:t>])])]  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683" name="Google Shape;683;p8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89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endParaRPr sz="1800"/>
          </a:p>
        </p:txBody>
      </p:sp>
      <p:sp>
        <p:nvSpPr>
          <p:cNvPr id="685" name="Google Shape;685;p89"/>
          <p:cNvSpPr txBox="1"/>
          <p:nvPr/>
        </p:nvSpPr>
        <p:spPr>
          <a:xfrm>
            <a:off x="6181750" y="3812200"/>
            <a:ext cx="2523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(numV 7)  (numV 6)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86" name="Google Shape;686;p89"/>
          <p:cNvCxnSpPr/>
          <p:nvPr/>
        </p:nvCxnSpPr>
        <p:spPr>
          <a:xfrm>
            <a:off x="6302500" y="3610100"/>
            <a:ext cx="2493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89"/>
          <p:cNvCxnSpPr>
            <a:endCxn id="685" idx="0"/>
          </p:cNvCxnSpPr>
          <p:nvPr/>
        </p:nvCxnSpPr>
        <p:spPr>
          <a:xfrm>
            <a:off x="7109950" y="3610000"/>
            <a:ext cx="3336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693" name="Google Shape;693;p9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 ...</a:t>
            </a:r>
            <a:br>
              <a:rPr lang="en" sz="2000"/>
            </a:br>
            <a:r>
              <a:rPr lang="en" sz="2000"/>
              <a:t>    [num (n)     (v*s (numV n) st)]</a:t>
            </a:r>
            <a:br>
              <a:rPr lang="en" sz="2000"/>
            </a:br>
            <a:r>
              <a:rPr lang="en" sz="2000"/>
              <a:t>    [add  (l r)    (type-case Value*Store (interp l ds st)</a:t>
            </a:r>
            <a:br>
              <a:rPr lang="en" sz="2000"/>
            </a:br>
            <a:r>
              <a:rPr lang="en" sz="2000"/>
              <a:t>                           [v*s (l-value l-store)</a:t>
            </a:r>
            <a:br>
              <a:rPr lang="en" sz="2000"/>
            </a:br>
            <a:r>
              <a:rPr lang="en" sz="2000"/>
              <a:t>                                   (type-case Value*Store (interp r ds l-store)</a:t>
            </a:r>
            <a:br>
              <a:rPr lang="en" sz="2000"/>
            </a:br>
            <a:r>
              <a:rPr lang="en" sz="2000"/>
              <a:t>                                        [v*s (</a:t>
            </a:r>
            <a:r>
              <a:rPr lang="en" sz="2000">
                <a:solidFill>
                  <a:srgbClr val="FF0000"/>
                </a:solidFill>
              </a:rPr>
              <a:t>r-value</a:t>
            </a:r>
            <a:r>
              <a:rPr lang="en" sz="2000"/>
              <a:t> r-store)</a:t>
            </a:r>
            <a:r>
              <a:rPr lang="en" sz="2000"/>
              <a:t> (num+ l-value r-value)</a:t>
            </a:r>
            <a:br>
              <a:rPr lang="en" sz="2000"/>
            </a:br>
            <a:r>
              <a:rPr lang="en" sz="2000"/>
              <a:t>                                        … )])])]  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694" name="Google Shape;694;p9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90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endParaRPr sz="1800"/>
          </a:p>
        </p:txBody>
      </p:sp>
      <p:sp>
        <p:nvSpPr>
          <p:cNvPr id="696" name="Google Shape;696;p90"/>
          <p:cNvSpPr txBox="1"/>
          <p:nvPr/>
        </p:nvSpPr>
        <p:spPr>
          <a:xfrm>
            <a:off x="6257950" y="3812200"/>
            <a:ext cx="2523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(numV 7)  (numV 6)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97" name="Google Shape;697;p90"/>
          <p:cNvCxnSpPr/>
          <p:nvPr/>
        </p:nvCxnSpPr>
        <p:spPr>
          <a:xfrm>
            <a:off x="6378700" y="3610100"/>
            <a:ext cx="2493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90"/>
          <p:cNvCxnSpPr>
            <a:endCxn id="696" idx="0"/>
          </p:cNvCxnSpPr>
          <p:nvPr/>
        </p:nvCxnSpPr>
        <p:spPr>
          <a:xfrm>
            <a:off x="7186150" y="3610000"/>
            <a:ext cx="3336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90"/>
          <p:cNvSpPr txBox="1"/>
          <p:nvPr/>
        </p:nvSpPr>
        <p:spPr>
          <a:xfrm>
            <a:off x="422225" y="6053450"/>
            <a:ext cx="68403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 </a:t>
            </a:r>
            <a:r>
              <a:rPr lang="en" sz="1600"/>
              <a:t>The </a:t>
            </a:r>
            <a:r>
              <a:rPr lang="en" sz="1600">
                <a:solidFill>
                  <a:srgbClr val="0000FF"/>
                </a:solidFill>
              </a:rPr>
              <a:t>sub </a:t>
            </a:r>
            <a:r>
              <a:rPr lang="en" sz="1600"/>
              <a:t>branch can be updated in a similar way.</a:t>
            </a:r>
            <a:endParaRPr sz="1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705" name="Google Shape;705;p9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 ...</a:t>
            </a:r>
            <a:br>
              <a:rPr lang="en" sz="2000"/>
            </a:br>
            <a:r>
              <a:rPr lang="en" sz="2000"/>
              <a:t>    [num (n)     (v*s (numV n) st)]</a:t>
            </a:r>
            <a:br>
              <a:rPr lang="en" sz="2000"/>
            </a:br>
            <a:r>
              <a:rPr lang="en" sz="2000"/>
              <a:t>    [add  (l r)    (type-case Value*Store (interp l ds st)</a:t>
            </a:r>
            <a:br>
              <a:rPr lang="en" sz="2000"/>
            </a:br>
            <a:r>
              <a:rPr lang="en" sz="2000"/>
              <a:t>                           [v*s (l-value l-store)</a:t>
            </a:r>
            <a:br>
              <a:rPr lang="en" sz="2000"/>
            </a:br>
            <a:r>
              <a:rPr lang="en" sz="2000"/>
              <a:t>                                   (type-case Value*Store (interp r ds l-store)</a:t>
            </a:r>
            <a:br>
              <a:rPr lang="en" sz="2000"/>
            </a:br>
            <a:r>
              <a:rPr lang="en" sz="2000"/>
              <a:t>                                        [v*s (</a:t>
            </a:r>
            <a:r>
              <a:rPr lang="en" sz="2000">
                <a:solidFill>
                  <a:srgbClr val="FF0000"/>
                </a:solidFill>
              </a:rPr>
              <a:t>r-value</a:t>
            </a:r>
            <a:r>
              <a:rPr lang="en" sz="2000"/>
              <a:t> r-store) </a:t>
            </a:r>
            <a:br>
              <a:rPr lang="en" sz="2000"/>
            </a:br>
            <a:r>
              <a:rPr lang="en" sz="2000"/>
              <a:t>                                                (v*s         (num+ l-value r-value)</a:t>
            </a:r>
            <a:br>
              <a:rPr lang="en" sz="2000"/>
            </a:br>
            <a:r>
              <a:rPr lang="en" sz="2000"/>
              <a:t>                                                                 r-store)])])]  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706" name="Google Shape;706;p9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91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endParaRPr sz="1800"/>
          </a:p>
        </p:txBody>
      </p:sp>
      <p:sp>
        <p:nvSpPr>
          <p:cNvPr id="708" name="Google Shape;708;p91"/>
          <p:cNvSpPr txBox="1"/>
          <p:nvPr/>
        </p:nvSpPr>
        <p:spPr>
          <a:xfrm>
            <a:off x="5724550" y="4193200"/>
            <a:ext cx="2523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(numV 7)  (numV 6)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09" name="Google Shape;709;p91"/>
          <p:cNvCxnSpPr/>
          <p:nvPr/>
        </p:nvCxnSpPr>
        <p:spPr>
          <a:xfrm>
            <a:off x="5845300" y="3991100"/>
            <a:ext cx="2493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91"/>
          <p:cNvCxnSpPr>
            <a:endCxn id="708" idx="0"/>
          </p:cNvCxnSpPr>
          <p:nvPr/>
        </p:nvCxnSpPr>
        <p:spPr>
          <a:xfrm>
            <a:off x="6652750" y="3991000"/>
            <a:ext cx="3336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91"/>
          <p:cNvSpPr txBox="1"/>
          <p:nvPr/>
        </p:nvSpPr>
        <p:spPr>
          <a:xfrm>
            <a:off x="422225" y="6053450"/>
            <a:ext cx="68403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 The </a:t>
            </a:r>
            <a:r>
              <a:rPr lang="en" sz="1600">
                <a:solidFill>
                  <a:srgbClr val="0000FF"/>
                </a:solidFill>
              </a:rPr>
              <a:t>sub </a:t>
            </a:r>
            <a:r>
              <a:rPr lang="en" sz="1600"/>
              <a:t>branch can be updated in a similar way.</a:t>
            </a:r>
            <a:endParaRPr sz="16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717" name="Google Shape;717;p9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How could the memory address be decided? Randomly???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Why do we need to keep (aSto 1 (numV 7) in the store?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Can we use l-store </a:t>
            </a:r>
            <a:r>
              <a:rPr lang="en"/>
              <a:t>rather</a:t>
            </a:r>
            <a:r>
              <a:rPr lang="en"/>
              <a:t> than r-store for the store in the 'add' branch??</a:t>
            </a:r>
            <a:endParaRPr/>
          </a:p>
        </p:txBody>
      </p:sp>
      <p:sp>
        <p:nvSpPr>
          <p:cNvPr id="718" name="Google Shape;718;p9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92"/>
          <p:cNvSpPr txBox="1"/>
          <p:nvPr/>
        </p:nvSpPr>
        <p:spPr>
          <a:xfrm>
            <a:off x="533900" y="2988425"/>
            <a:ext cx="8610000" cy="16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(v*s (numV 10) (aSto 1 (numV 10) (aSto 2 (boxV 1) </a:t>
            </a:r>
            <a:r>
              <a:rPr lang="en" sz="1800" u="sng"/>
              <a:t>(aSto 1 (numV 7)</a:t>
            </a:r>
            <a:r>
              <a:rPr lang="en" sz="1800"/>
              <a:t> (mtSto)))))</a:t>
            </a:r>
            <a:endParaRPr sz="1800"/>
          </a:p>
        </p:txBody>
      </p:sp>
      <p:sp>
        <p:nvSpPr>
          <p:cNvPr id="720" name="Google Shape;720;p92"/>
          <p:cNvSpPr txBox="1"/>
          <p:nvPr/>
        </p:nvSpPr>
        <p:spPr>
          <a:xfrm>
            <a:off x="6359250" y="2806450"/>
            <a:ext cx="28050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{{fun {b}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 {openbox b} }}                 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{newbox 7}}</a:t>
            </a:r>
            <a:endParaRPr sz="7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726" name="Google Shape;726;p9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Can we use l-store rather than r-store for the store in the 'add' branch?? </a:t>
            </a:r>
            <a:r>
              <a:rPr lang="en">
                <a:solidFill>
                  <a:srgbClr val="FF0000"/>
                </a:solidFill>
              </a:rPr>
              <a:t>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27" name="Google Shape;727;p9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8" name="Google Shape;728;p93"/>
          <p:cNvSpPr txBox="1"/>
          <p:nvPr>
            <p:ph idx="1" type="body"/>
          </p:nvPr>
        </p:nvSpPr>
        <p:spPr>
          <a:xfrm>
            <a:off x="311700" y="20970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;interp: BFAE DefrdSub </a:t>
            </a:r>
            <a:r>
              <a:rPr lang="en" sz="1700">
                <a:solidFill>
                  <a:srgbClr val="FF0000"/>
                </a:solidFill>
              </a:rPr>
              <a:t>Store </a:t>
            </a:r>
            <a:r>
              <a:rPr lang="en" sz="1700"/>
              <a:t>-&gt; </a:t>
            </a:r>
            <a:r>
              <a:rPr lang="en" sz="1700">
                <a:solidFill>
                  <a:srgbClr val="FF0000"/>
                </a:solidFill>
              </a:rPr>
              <a:t>Value*Store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/>
              <a:t>(define (interp expr ds st)</a:t>
            </a:r>
            <a:br>
              <a:rPr lang="en" sz="1700"/>
            </a:br>
            <a:r>
              <a:rPr lang="en" sz="1700"/>
              <a:t>    [num (n)     (v*s (numV n) st)]</a:t>
            </a:r>
            <a:br>
              <a:rPr lang="en" sz="1700"/>
            </a:br>
            <a:r>
              <a:rPr lang="en" sz="1700"/>
              <a:t>    [add  (l r)    (type-case Value*Store (interp l ds st)</a:t>
            </a:r>
            <a:br>
              <a:rPr lang="en" sz="1700"/>
            </a:br>
            <a:r>
              <a:rPr lang="en" sz="1700"/>
              <a:t>                           [v*s (l-value </a:t>
            </a:r>
            <a:r>
              <a:rPr lang="en" sz="1700" u="sng"/>
              <a:t>l-store</a:t>
            </a:r>
            <a:r>
              <a:rPr lang="en" sz="1700"/>
              <a:t>)</a:t>
            </a:r>
            <a:br>
              <a:rPr lang="en" sz="1700"/>
            </a:br>
            <a:r>
              <a:rPr lang="en" sz="1700"/>
              <a:t>                                   (type-case Value*Store (interp r ds </a:t>
            </a:r>
            <a:r>
              <a:rPr lang="en" sz="1700" u="sng"/>
              <a:t>l-store</a:t>
            </a:r>
            <a:r>
              <a:rPr lang="en" sz="1700"/>
              <a:t>)</a:t>
            </a:r>
            <a:br>
              <a:rPr lang="en" sz="1700"/>
            </a:br>
            <a:r>
              <a:rPr lang="en" sz="1700"/>
              <a:t>                                        [v*s (r-value r-store) </a:t>
            </a:r>
            <a:br>
              <a:rPr lang="en" sz="1700"/>
            </a:br>
            <a:r>
              <a:rPr lang="en" sz="1700"/>
              <a:t>                                                (v*s         (num+ l-value r-value)</a:t>
            </a:r>
            <a:br>
              <a:rPr lang="en" sz="1700"/>
            </a:br>
            <a:r>
              <a:rPr lang="en" sz="1700"/>
              <a:t>                                                                 </a:t>
            </a:r>
            <a:r>
              <a:rPr b="1" lang="en" sz="1700"/>
              <a:t>r-store</a:t>
            </a:r>
            <a:r>
              <a:rPr lang="en" sz="1700"/>
              <a:t>)])])]  </a:t>
            </a:r>
            <a:br>
              <a:rPr lang="en" sz="1700"/>
            </a:br>
            <a:r>
              <a:rPr lang="en" sz="1700"/>
              <a:t>    … )</a:t>
            </a:r>
            <a:endParaRPr sz="1700"/>
          </a:p>
        </p:txBody>
      </p:sp>
      <p:sp>
        <p:nvSpPr>
          <p:cNvPr id="729" name="Google Shape;729;p93"/>
          <p:cNvSpPr txBox="1"/>
          <p:nvPr/>
        </p:nvSpPr>
        <p:spPr>
          <a:xfrm>
            <a:off x="456675" y="4768275"/>
            <a:ext cx="8687400" cy="17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(run '{+ {with {b {newbox 10}}</a:t>
            </a:r>
            <a:br>
              <a:rPr lang="en" sz="1300">
                <a:solidFill>
                  <a:srgbClr val="0000FF"/>
                </a:solidFill>
              </a:rPr>
            </a:br>
            <a:r>
              <a:rPr lang="en" sz="1300">
                <a:solidFill>
                  <a:srgbClr val="0000FF"/>
                </a:solidFill>
              </a:rPr>
              <a:t>                     {seqn {setbox b 7}</a:t>
            </a:r>
            <a:br>
              <a:rPr lang="en" sz="1300">
                <a:solidFill>
                  <a:srgbClr val="0000FF"/>
                </a:solidFill>
              </a:rPr>
            </a:br>
            <a:r>
              <a:rPr lang="en" sz="1300">
                <a:solidFill>
                  <a:srgbClr val="0000FF"/>
                </a:solidFill>
              </a:rPr>
              <a:t>                               {openbox b}}}     {with {b {newbox 10}}</a:t>
            </a:r>
            <a:br>
              <a:rPr lang="en" sz="1300">
                <a:solidFill>
                  <a:srgbClr val="0000FF"/>
                </a:solidFill>
              </a:rPr>
            </a:br>
            <a:r>
              <a:rPr lang="en" sz="1300">
                <a:solidFill>
                  <a:srgbClr val="0000FF"/>
                </a:solidFill>
              </a:rPr>
              <a:t>                                                                  {seqn {setbox b 5}</a:t>
            </a:r>
            <a:br>
              <a:rPr lang="en" sz="1300">
                <a:solidFill>
                  <a:srgbClr val="0000FF"/>
                </a:solidFill>
              </a:rPr>
            </a:br>
            <a:r>
              <a:rPr lang="en" sz="1300">
                <a:solidFill>
                  <a:srgbClr val="0000FF"/>
                </a:solidFill>
              </a:rPr>
              <a:t>                                                                  {openbox b}}}} (mtSub) (mtSto))</a:t>
            </a:r>
            <a:br>
              <a:rPr lang="en" sz="1300">
                <a:solidFill>
                  <a:srgbClr val="0000FF"/>
                </a:solidFill>
              </a:rPr>
            </a:br>
            <a:r>
              <a:rPr lang="en" sz="1300">
                <a:solidFill>
                  <a:srgbClr val="FF0000"/>
                </a:solidFill>
              </a:rPr>
              <a:t>(v*s (numV 12) (aSto 1 (numV 7) (aSto 2 (boxV 1) (aSto 1 (numV 10) (mtSto))))) ;</a:t>
            </a:r>
            <a:r>
              <a:rPr lang="en" sz="1300">
                <a:solidFill>
                  <a:srgbClr val="0000FF"/>
                </a:solidFill>
              </a:rPr>
              <a:t> </a:t>
            </a:r>
            <a:r>
              <a:rPr b="1" lang="en" sz="1300">
                <a:solidFill>
                  <a:srgbClr val="FF0000"/>
                </a:solidFill>
              </a:rPr>
              <a:t>when using l-store</a:t>
            </a:r>
            <a:br>
              <a:rPr lang="en" sz="1300">
                <a:solidFill>
                  <a:srgbClr val="0000FF"/>
                </a:solidFill>
              </a:rPr>
            </a:br>
            <a:r>
              <a:rPr lang="en" sz="1300">
                <a:solidFill>
                  <a:srgbClr val="0000FF"/>
                </a:solidFill>
              </a:rPr>
              <a:t>(v*s (numV 12) (aSto 3 (numV 5) (aSto 4 (boxV 3) (aSto 3 (numV 10) </a:t>
            </a:r>
            <a:br>
              <a:rPr lang="en" sz="1300">
                <a:solidFill>
                  <a:srgbClr val="0000FF"/>
                </a:solidFill>
              </a:rPr>
            </a:br>
            <a:r>
              <a:rPr lang="en" sz="1300">
                <a:solidFill>
                  <a:srgbClr val="0000FF"/>
                </a:solidFill>
              </a:rPr>
              <a:t>                                                                     (aSto 1 (numV 7) (aSto 2 (boxV 1) (aSto 1 (numV 10) (mtSto))))))))</a:t>
            </a:r>
            <a:br>
              <a:rPr lang="en" sz="1300">
                <a:solidFill>
                  <a:srgbClr val="0000FF"/>
                </a:solidFill>
              </a:rPr>
            </a:br>
            <a:br>
              <a:rPr lang="en" sz="1300">
                <a:solidFill>
                  <a:srgbClr val="0000FF"/>
                </a:solidFill>
              </a:rPr>
            </a:br>
            <a:br>
              <a:rPr lang="en" sz="1300">
                <a:solidFill>
                  <a:srgbClr val="0000FF"/>
                </a:solidFill>
              </a:rPr>
            </a:br>
            <a:endParaRPr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490250" y="701800"/>
            <a:ext cx="865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mutable nature of data!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State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Data Structure</a:t>
            </a:r>
            <a:endParaRPr sz="3500"/>
          </a:p>
        </p:txBody>
      </p:sp>
      <p:sp>
        <p:nvSpPr>
          <p:cNvPr id="735" name="Google Shape;735;p94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Lecture20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741" name="Google Shape;741;p9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[num (n)     (v*s (numV n) st)]</a:t>
            </a:r>
            <a:br>
              <a:rPr lang="en" sz="2000"/>
            </a:br>
            <a:r>
              <a:rPr lang="en" sz="2000"/>
              <a:t>    [id      (s)     ...(lookup s ds)...]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742" name="Google Shape;742;p9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3" name="Google Shape;743;p95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'{with {a 7} a} (mtSub) (mtSto))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(v*s (numV 7) (aSto 1 (numV 7) (mtSto)))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749" name="Google Shape;749;p9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BFAE DefrdSub </a:t>
            </a:r>
            <a:r>
              <a:rPr lang="en" sz="2100">
                <a:solidFill>
                  <a:srgbClr val="FF0000"/>
                </a:solidFill>
              </a:rPr>
              <a:t>Store </a:t>
            </a:r>
            <a:r>
              <a:rPr lang="en" sz="2100"/>
              <a:t>-&gt; </a:t>
            </a:r>
            <a:r>
              <a:rPr lang="en" sz="2100">
                <a:solidFill>
                  <a:srgbClr val="FF0000"/>
                </a:solidFill>
              </a:rPr>
              <a:t>Value*Store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FF0000"/>
                </a:solidFill>
              </a:rPr>
              <a:t>[boxV (address integer?)]</a:t>
            </a:r>
            <a:r>
              <a:rPr lang="en" sz="2100"/>
              <a:t>)</a:t>
            </a:r>
            <a:br>
              <a:rPr lang="en" sz="2100"/>
            </a:br>
            <a:br>
              <a:rPr lang="en" sz="1400"/>
            </a:br>
            <a:r>
              <a:rPr lang="en" sz="2100">
                <a:solidFill>
                  <a:srgbClr val="FF0000"/>
                </a:solidFill>
              </a:rPr>
              <a:t>(define-type Value*Store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[v*s (value BFAE-Value?) (store Store?)])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750" name="Google Shape;750;p9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96"/>
          <p:cNvSpPr txBox="1"/>
          <p:nvPr/>
        </p:nvSpPr>
        <p:spPr>
          <a:xfrm>
            <a:off x="533900" y="4512425"/>
            <a:ext cx="8610000" cy="19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7</a:t>
            </a:r>
            <a:r>
              <a:rPr lang="en" sz="1800"/>
              <a:t>                     ⇒ (v*s (numV 7) (mtSto))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(v*s (numV 10) (aSto 1 (numV 10) (aSto 2 (boxV 1) (aSto 1 (numV 7) (mtSto)))))</a:t>
            </a:r>
            <a:endParaRPr sz="1800"/>
          </a:p>
        </p:txBody>
      </p:sp>
      <p:sp>
        <p:nvSpPr>
          <p:cNvPr id="752" name="Google Shape;752;p96"/>
          <p:cNvSpPr/>
          <p:nvPr/>
        </p:nvSpPr>
        <p:spPr>
          <a:xfrm>
            <a:off x="3226825" y="5583250"/>
            <a:ext cx="548699" cy="450861"/>
          </a:xfrm>
          <a:custGeom>
            <a:rect b="b" l="l" r="r" t="t"/>
            <a:pathLst>
              <a:path extrusionOk="0" h="20510" w="18611">
                <a:moveTo>
                  <a:pt x="0" y="0"/>
                </a:moveTo>
                <a:cubicBezTo>
                  <a:pt x="3039" y="570"/>
                  <a:pt x="16712" y="0"/>
                  <a:pt x="18231" y="3418"/>
                </a:cubicBezTo>
                <a:cubicBezTo>
                  <a:pt x="19750" y="6836"/>
                  <a:pt x="10635" y="17661"/>
                  <a:pt x="9116" y="205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53" name="Google Shape;753;p96"/>
          <p:cNvSpPr/>
          <p:nvPr/>
        </p:nvSpPr>
        <p:spPr>
          <a:xfrm rot="-5400000">
            <a:off x="6523000" y="3863775"/>
            <a:ext cx="299100" cy="450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96"/>
          <p:cNvSpPr/>
          <p:nvPr/>
        </p:nvSpPr>
        <p:spPr>
          <a:xfrm rot="-5400000">
            <a:off x="3354250" y="5272125"/>
            <a:ext cx="230700" cy="1754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96"/>
          <p:cNvSpPr/>
          <p:nvPr/>
        </p:nvSpPr>
        <p:spPr>
          <a:xfrm>
            <a:off x="2600125" y="5292755"/>
            <a:ext cx="4097550" cy="675075"/>
          </a:xfrm>
          <a:custGeom>
            <a:rect b="b" l="l" r="r" t="t"/>
            <a:pathLst>
              <a:path extrusionOk="0" h="27003" w="163902">
                <a:moveTo>
                  <a:pt x="0" y="226"/>
                </a:moveTo>
                <a:cubicBezTo>
                  <a:pt x="11015" y="416"/>
                  <a:pt x="40451" y="-914"/>
                  <a:pt x="66088" y="1365"/>
                </a:cubicBezTo>
                <a:cubicBezTo>
                  <a:pt x="91726" y="3644"/>
                  <a:pt x="137683" y="9626"/>
                  <a:pt x="153825" y="13899"/>
                </a:cubicBezTo>
                <a:cubicBezTo>
                  <a:pt x="169967" y="18172"/>
                  <a:pt x="161421" y="24819"/>
                  <a:pt x="162940" y="270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56" name="Google Shape;756;p96"/>
          <p:cNvSpPr txBox="1"/>
          <p:nvPr/>
        </p:nvSpPr>
        <p:spPr>
          <a:xfrm>
            <a:off x="6359250" y="4254250"/>
            <a:ext cx="28050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{{fun {b}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{seqn {setbox b 10}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 {openbox b} }}                 </a:t>
            </a:r>
            <a:b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{newbox 7}}</a:t>
            </a:r>
            <a:endParaRPr sz="700"/>
          </a:p>
        </p:txBody>
      </p:sp>
      <p:sp>
        <p:nvSpPr>
          <p:cNvPr id="757" name="Google Shape;757;p96"/>
          <p:cNvSpPr txBox="1"/>
          <p:nvPr/>
        </p:nvSpPr>
        <p:spPr>
          <a:xfrm>
            <a:off x="4389575" y="5674025"/>
            <a:ext cx="2161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assigned to 'b'</a:t>
            </a:r>
            <a:endParaRPr/>
          </a:p>
        </p:txBody>
      </p:sp>
      <p:cxnSp>
        <p:nvCxnSpPr>
          <p:cNvPr id="758" name="Google Shape;758;p96"/>
          <p:cNvCxnSpPr/>
          <p:nvPr/>
        </p:nvCxnSpPr>
        <p:spPr>
          <a:xfrm>
            <a:off x="4859450" y="5993550"/>
            <a:ext cx="1665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96"/>
          <p:cNvSpPr txBox="1"/>
          <p:nvPr/>
        </p:nvSpPr>
        <p:spPr>
          <a:xfrm>
            <a:off x="5287475" y="5049950"/>
            <a:ext cx="54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</a:t>
            </a:r>
            <a:endParaRPr/>
          </a:p>
        </p:txBody>
      </p:sp>
      <p:sp>
        <p:nvSpPr>
          <p:cNvPr id="760" name="Google Shape;760;p96"/>
          <p:cNvSpPr txBox="1"/>
          <p:nvPr/>
        </p:nvSpPr>
        <p:spPr>
          <a:xfrm>
            <a:off x="3687275" y="5507150"/>
            <a:ext cx="54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the i</a:t>
            </a:r>
            <a:r>
              <a:rPr lang="en"/>
              <a:t>dea</a:t>
            </a:r>
            <a:endParaRPr/>
          </a:p>
        </p:txBody>
      </p:sp>
      <p:sp>
        <p:nvSpPr>
          <p:cNvPr id="766" name="Google Shape;766;p9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need two repositories (caches)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for keeping a memory address as a value of a box for static scope</a:t>
            </a:r>
            <a:br>
              <a:rPr lang="en"/>
            </a:br>
            <a:r>
              <a:rPr lang="en" sz="2100"/>
              <a:t>(define-type DefrdSub</a:t>
            </a:r>
            <a:br>
              <a:rPr lang="en" sz="2100"/>
            </a:br>
            <a:r>
              <a:rPr lang="en" sz="2100"/>
              <a:t>  [mtSub]</a:t>
            </a:r>
            <a:br>
              <a:rPr lang="en" sz="2100"/>
            </a:br>
            <a:r>
              <a:rPr lang="en" sz="2100"/>
              <a:t>  [aSub (name symbol?) (</a:t>
            </a:r>
            <a:r>
              <a:rPr lang="en" sz="2100" u="sng">
                <a:solidFill>
                  <a:srgbClr val="0000FF"/>
                </a:solidFill>
              </a:rPr>
              <a:t>address integer?</a:t>
            </a:r>
            <a:r>
              <a:rPr lang="en" sz="2100"/>
              <a:t>) (ds DefrdSub?)])</a:t>
            </a:r>
            <a:br>
              <a:rPr lang="en"/>
            </a:b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Another for maintaining dynamic changes of boxes.</a:t>
            </a:r>
            <a:br>
              <a:rPr lang="en"/>
            </a:br>
            <a:r>
              <a:rPr lang="en"/>
              <a:t>⇒ Let's call this cache as '</a:t>
            </a:r>
            <a:r>
              <a:rPr lang="en">
                <a:solidFill>
                  <a:srgbClr val="FF0000"/>
                </a:solidFill>
              </a:rPr>
              <a:t>store</a:t>
            </a:r>
            <a:r>
              <a:rPr lang="en"/>
              <a:t>'</a:t>
            </a:r>
            <a:br>
              <a:rPr lang="en"/>
            </a:br>
            <a:r>
              <a:rPr lang="en" sz="2000"/>
              <a:t>(define-type Store</a:t>
            </a:r>
            <a:br>
              <a:rPr lang="en" sz="2000"/>
            </a:br>
            <a:r>
              <a:rPr lang="en" sz="2000"/>
              <a:t>            [mtSto]</a:t>
            </a:r>
            <a:br>
              <a:rPr lang="en" sz="2000"/>
            </a:br>
            <a:r>
              <a:rPr lang="en" sz="2000"/>
              <a:t>            [aSto  (address integer?) (value BFAE-Value?)</a:t>
            </a:r>
            <a:br>
              <a:rPr lang="en" sz="2000"/>
            </a:br>
            <a:r>
              <a:rPr lang="en" sz="2000"/>
              <a:t>                       (rest Store?)])</a:t>
            </a:r>
            <a:r>
              <a:rPr lang="en" sz="2000">
                <a:solidFill>
                  <a:srgbClr val="0000FF"/>
                </a:solidFill>
              </a:rPr>
              <a:t> </a:t>
            </a:r>
            <a:endParaRPr sz="2300"/>
          </a:p>
        </p:txBody>
      </p:sp>
      <p:sp>
        <p:nvSpPr>
          <p:cNvPr id="767" name="Google Shape;767;p9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773" name="Google Shape;773;p9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;lookup: symbol DefrdSub -&gt; </a:t>
            </a:r>
            <a:r>
              <a:rPr lang="en" sz="2000">
                <a:solidFill>
                  <a:srgbClr val="FF0000"/>
                </a:solidFill>
              </a:rPr>
              <a:t>address</a:t>
            </a:r>
            <a:br>
              <a:rPr lang="en" sz="2000"/>
            </a:br>
            <a:r>
              <a:rPr lang="en" sz="2000"/>
              <a:t>(define (</a:t>
            </a:r>
            <a:r>
              <a:rPr lang="en" sz="2000">
                <a:solidFill>
                  <a:srgbClr val="0000FF"/>
                </a:solidFill>
              </a:rPr>
              <a:t>lookup</a:t>
            </a:r>
            <a:r>
              <a:rPr lang="en" sz="2000"/>
              <a:t> name ds)</a:t>
            </a:r>
            <a:br>
              <a:rPr lang="en" sz="2000"/>
            </a:br>
            <a:r>
              <a:rPr lang="en" sz="2000"/>
              <a:t>  (type-case DefrdSub ds</a:t>
            </a:r>
            <a:br>
              <a:rPr lang="en" sz="2000"/>
            </a:br>
            <a:r>
              <a:rPr lang="en" sz="2000"/>
              <a:t>    [mtSub ()                  (error 'lookup "free identifier")]</a:t>
            </a:r>
            <a:br>
              <a:rPr lang="en" sz="2000"/>
            </a:br>
            <a:r>
              <a:rPr lang="en" sz="2000"/>
              <a:t>    [aSub  (i </a:t>
            </a:r>
            <a:r>
              <a:rPr lang="en" sz="2000">
                <a:solidFill>
                  <a:srgbClr val="FF0000"/>
                </a:solidFill>
              </a:rPr>
              <a:t>adr </a:t>
            </a:r>
            <a:r>
              <a:rPr lang="en" sz="2000"/>
              <a:t>saved) (if(symbol=? i name)</a:t>
            </a:r>
            <a:br>
              <a:rPr lang="en" sz="2000"/>
            </a:br>
            <a:r>
              <a:rPr lang="en" sz="2000"/>
              <a:t>                                            </a:t>
            </a:r>
            <a:r>
              <a:rPr lang="en" sz="2000">
                <a:solidFill>
                  <a:srgbClr val="FF0000"/>
                </a:solidFill>
              </a:rPr>
              <a:t>adr</a:t>
            </a:r>
            <a:br>
              <a:rPr lang="en" sz="2000"/>
            </a:br>
            <a:r>
              <a:rPr lang="en" sz="2000"/>
              <a:t>                                            (lookup name saved))]))</a:t>
            </a:r>
            <a:br>
              <a:rPr lang="en" sz="2000"/>
            </a:br>
            <a:endParaRPr sz="2000"/>
          </a:p>
        </p:txBody>
      </p:sp>
      <p:sp>
        <p:nvSpPr>
          <p:cNvPr id="774" name="Google Shape;774;p9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5" name="Google Shape;775;p98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'{with {a 7} a} (mtSub) (mtSto))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(v*s (numV 7) (aSto 1 (numV 7) (mtSto)))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[num (n)     </a:t>
            </a:r>
            <a:r>
              <a:rPr lang="en" sz="2000">
                <a:solidFill>
                  <a:srgbClr val="0000FF"/>
                </a:solidFill>
              </a:rPr>
              <a:t>(v*s (numV n) st)]</a:t>
            </a:r>
            <a:br>
              <a:rPr lang="en" sz="2000"/>
            </a:br>
            <a:r>
              <a:rPr lang="en" sz="2000"/>
              <a:t>    [id      (s)     </a:t>
            </a:r>
            <a:r>
              <a:rPr lang="en" sz="2000">
                <a:solidFill>
                  <a:srgbClr val="0000FF"/>
                </a:solidFill>
              </a:rPr>
              <a:t>(v*s … </a:t>
            </a:r>
            <a:r>
              <a:rPr lang="en" sz="2000"/>
              <a:t>(lookup s ds) … st)]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781" name="Google Shape;781;p9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782" name="Google Shape;782;p9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3" name="Google Shape;783;p99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'{with {a 7} a} (mtSub) (mtSto))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(v*s (numV 7) (aSto 1 (numV 7) (mtSto)))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[num (n)     </a:t>
            </a:r>
            <a:r>
              <a:rPr lang="en" sz="2000">
                <a:solidFill>
                  <a:srgbClr val="0000FF"/>
                </a:solidFill>
              </a:rPr>
              <a:t>(v*s (numV n) st)]</a:t>
            </a:r>
            <a:br>
              <a:rPr lang="en" sz="2000"/>
            </a:br>
            <a:r>
              <a:rPr lang="en" sz="2000"/>
              <a:t>    [id      (s)     </a:t>
            </a:r>
            <a:r>
              <a:rPr lang="en" sz="2000">
                <a:solidFill>
                  <a:srgbClr val="0000FF"/>
                </a:solidFill>
              </a:rPr>
              <a:t>(v*s (store-lookup </a:t>
            </a:r>
            <a:r>
              <a:rPr lang="en" sz="2000"/>
              <a:t>(lookup s ds) st) st)]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789" name="Google Shape;789;p10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790" name="Google Shape;790;p10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100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'{with {a 7} a} (mtSub) (mtSto))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(v*s (numV 7) (aSto 1 (numV 7) (mtSto)))</a:t>
            </a:r>
            <a:br>
              <a:rPr lang="en" sz="1800"/>
            </a:br>
            <a:endParaRPr sz="1800"/>
          </a:p>
        </p:txBody>
      </p:sp>
      <p:sp>
        <p:nvSpPr>
          <p:cNvPr id="792" name="Google Shape;792;p100"/>
          <p:cNvSpPr txBox="1"/>
          <p:nvPr/>
        </p:nvSpPr>
        <p:spPr>
          <a:xfrm>
            <a:off x="3538525" y="2968825"/>
            <a:ext cx="68403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address of the binding id, a.</a:t>
            </a:r>
            <a:endParaRPr/>
          </a:p>
        </p:txBody>
      </p:sp>
      <p:sp>
        <p:nvSpPr>
          <p:cNvPr id="793" name="Google Shape;793;p100"/>
          <p:cNvSpPr/>
          <p:nvPr/>
        </p:nvSpPr>
        <p:spPr>
          <a:xfrm rot="5400000">
            <a:off x="4620501" y="1933700"/>
            <a:ext cx="225600" cy="1401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4" name="Google Shape;794;p100"/>
          <p:cNvCxnSpPr>
            <a:stCxn id="793" idx="1"/>
          </p:cNvCxnSpPr>
          <p:nvPr/>
        </p:nvCxnSpPr>
        <p:spPr>
          <a:xfrm>
            <a:off x="4733301" y="2747150"/>
            <a:ext cx="1539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;store-lookup address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BFAE-Value</a:t>
            </a:r>
            <a:br>
              <a:rPr lang="en" sz="2000"/>
            </a:br>
            <a:r>
              <a:rPr lang="en" sz="2000"/>
              <a:t>(define (store-lookup address sto)</a:t>
            </a:r>
            <a:br>
              <a:rPr lang="en" sz="2000"/>
            </a:br>
            <a:r>
              <a:rPr lang="en" sz="2000"/>
              <a:t>  (type-case Store sto</a:t>
            </a:r>
            <a:br>
              <a:rPr lang="en" sz="2000"/>
            </a:br>
            <a:r>
              <a:rPr lang="en" sz="2000"/>
              <a:t>    [mtSto ()           (error 'store-lookup "No value at address")]</a:t>
            </a:r>
            <a:br>
              <a:rPr lang="en" sz="2000"/>
            </a:br>
            <a:r>
              <a:rPr lang="en" sz="2000"/>
              <a:t>    [aSto   (</a:t>
            </a:r>
            <a:r>
              <a:rPr lang="en" sz="2000" u="sng"/>
              <a:t>location</a:t>
            </a:r>
            <a:r>
              <a:rPr lang="en" sz="2000"/>
              <a:t> value rest-store)</a:t>
            </a:r>
            <a:br>
              <a:rPr lang="en" sz="2000"/>
            </a:br>
            <a:r>
              <a:rPr lang="en" sz="2000"/>
              <a:t>                               (if(= </a:t>
            </a:r>
            <a:r>
              <a:rPr lang="en" sz="2000" u="sng"/>
              <a:t>location</a:t>
            </a:r>
            <a:r>
              <a:rPr lang="en" sz="2000"/>
              <a:t> </a:t>
            </a:r>
            <a:r>
              <a:rPr b="1" lang="en" sz="2000">
                <a:highlight>
                  <a:srgbClr val="FFF2CC"/>
                </a:highlight>
              </a:rPr>
              <a:t>address</a:t>
            </a:r>
            <a:r>
              <a:rPr lang="en" sz="2000"/>
              <a:t>)</a:t>
            </a:r>
            <a:br>
              <a:rPr lang="en" sz="2000"/>
            </a:br>
            <a:r>
              <a:rPr lang="en" sz="2000"/>
              <a:t>                                   </a:t>
            </a:r>
            <a:r>
              <a:rPr lang="en" sz="2000">
                <a:solidFill>
                  <a:srgbClr val="FF0000"/>
                </a:solidFill>
              </a:rPr>
              <a:t>value</a:t>
            </a:r>
            <a:br>
              <a:rPr lang="en" sz="2000"/>
            </a:br>
            <a:r>
              <a:rPr lang="en" sz="2000"/>
              <a:t>                                  (store-lookup address rest-store))]))</a:t>
            </a:r>
            <a:br>
              <a:rPr lang="en" sz="2000"/>
            </a:br>
            <a:endParaRPr sz="2000"/>
          </a:p>
        </p:txBody>
      </p:sp>
      <p:sp>
        <p:nvSpPr>
          <p:cNvPr id="800" name="Google Shape;800;p10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801" name="Google Shape;801;p10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101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'{with {a 7} a} (mtSub) (mtSto))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(v*s (numV 7) (aSto </a:t>
            </a:r>
            <a:r>
              <a:rPr lang="en" sz="1800" u="sng"/>
              <a:t>1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(numV 7)</a:t>
            </a:r>
            <a:r>
              <a:rPr lang="en" sz="1800"/>
              <a:t> (mtSto)))</a:t>
            </a:r>
            <a:br>
              <a:rPr lang="en" sz="1800"/>
            </a:br>
            <a:endParaRPr sz="1800"/>
          </a:p>
        </p:txBody>
      </p:sp>
      <p:sp>
        <p:nvSpPr>
          <p:cNvPr id="803" name="Google Shape;803;p101"/>
          <p:cNvSpPr txBox="1"/>
          <p:nvPr/>
        </p:nvSpPr>
        <p:spPr>
          <a:xfrm>
            <a:off x="6297125" y="4401125"/>
            <a:ext cx="26877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Deferred substitution cache:</a:t>
            </a:r>
            <a:br>
              <a:rPr lang="en"/>
            </a:br>
            <a:r>
              <a:rPr lang="en"/>
              <a:t>(aSub 'a </a:t>
            </a:r>
            <a:r>
              <a:rPr b="1" lang="en">
                <a:highlight>
                  <a:srgbClr val="FFF2CC"/>
                </a:highlight>
              </a:rPr>
              <a:t>1</a:t>
            </a:r>
            <a:r>
              <a:rPr lang="en"/>
              <a:t> (mtSub))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[num (n)     </a:t>
            </a:r>
            <a:r>
              <a:rPr lang="en" sz="2000">
                <a:solidFill>
                  <a:srgbClr val="0000FF"/>
                </a:solidFill>
              </a:rPr>
              <a:t>(v*s (numV n) st)]</a:t>
            </a:r>
            <a:br>
              <a:rPr lang="en" sz="2000"/>
            </a:br>
            <a:r>
              <a:rPr lang="en" sz="2000"/>
              <a:t>    [id      (s)     </a:t>
            </a:r>
            <a:r>
              <a:rPr lang="en" sz="2000">
                <a:solidFill>
                  <a:srgbClr val="0000FF"/>
                </a:solidFill>
              </a:rPr>
              <a:t>(v*s (store-lookup </a:t>
            </a:r>
            <a:r>
              <a:rPr lang="en" sz="2000"/>
              <a:t>(lookup s ds) st) st)]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809" name="Google Shape;809;p10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810" name="Google Shape;810;p10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102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'{with {a 7} a} (mtSub) (mtSto))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(v*s (numV 7) (aSto 1 (numV 7) (mtSto)))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chemeClr val="lt2"/>
                </a:solidFill>
              </a:rPr>
              <a:t>FAE</a:t>
            </a:r>
            <a:r>
              <a:rPr lang="en" sz="3500">
                <a:solidFill>
                  <a:schemeClr val="lt2"/>
                </a:solidFill>
              </a:rPr>
              <a:t> Interpreter with Deferred Substitution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817" name="Google Shape;817;p103"/>
          <p:cNvSpPr txBox="1"/>
          <p:nvPr>
            <p:ph idx="1" type="body"/>
          </p:nvPr>
        </p:nvSpPr>
        <p:spPr>
          <a:xfrm>
            <a:off x="311700" y="877825"/>
            <a:ext cx="8832300" cy="4970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interp: FAE DefrdSub -&gt; FAE-Value</a:t>
            </a:r>
            <a:br>
              <a:rPr lang="en" sz="1900"/>
            </a:br>
            <a:r>
              <a:rPr lang="en" sz="1900"/>
              <a:t>(define (interp fae ds)</a:t>
            </a:r>
            <a:br>
              <a:rPr lang="en" sz="1900"/>
            </a:br>
            <a:r>
              <a:rPr lang="en" sz="1900"/>
              <a:t>    (type-case FAE fae</a:t>
            </a:r>
            <a:br>
              <a:rPr lang="en" sz="1900"/>
            </a:br>
            <a:r>
              <a:rPr lang="en" sz="1900"/>
              <a:t>        … 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[fun     (p b)  (closureV p b ds)]</a:t>
            </a: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...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818" name="Google Shape;818;p10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490250" y="701800"/>
            <a:ext cx="865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mutable nature of data!</a:t>
            </a:r>
            <a:br>
              <a:rPr lang="en"/>
            </a:br>
            <a:br>
              <a:rPr lang="en"/>
            </a:br>
            <a:r>
              <a:rPr lang="en" sz="4300"/>
              <a:t>vs.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makes it harder to reason about programs.</a:t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;interp: BFAE DefrdSub </a:t>
            </a:r>
            <a:r>
              <a:rPr lang="en" sz="1800">
                <a:solidFill>
                  <a:srgbClr val="FF0000"/>
                </a:solidFill>
              </a:rPr>
              <a:t>Store </a:t>
            </a:r>
            <a:r>
              <a:rPr lang="en" sz="1800"/>
              <a:t>-&gt; </a:t>
            </a:r>
            <a:r>
              <a:rPr lang="en" sz="1800">
                <a:solidFill>
                  <a:srgbClr val="FF0000"/>
                </a:solidFill>
              </a:rPr>
              <a:t>Value*Store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(define (interp expr ds st)</a:t>
            </a:r>
            <a:br>
              <a:rPr lang="en" sz="1800"/>
            </a:br>
            <a:r>
              <a:rPr lang="en" sz="1800"/>
              <a:t>    … </a:t>
            </a:r>
            <a:br>
              <a:rPr lang="en" sz="1800"/>
            </a:br>
            <a:r>
              <a:rPr lang="en" sz="1800"/>
              <a:t>    [fun (p b)   </a:t>
            </a:r>
            <a:r>
              <a:rPr lang="en" sz="1800">
                <a:solidFill>
                  <a:srgbClr val="0000FF"/>
                </a:solidFill>
              </a:rPr>
              <a:t>(v*s</a:t>
            </a:r>
            <a:r>
              <a:rPr lang="en" sz="1800"/>
              <a:t> (closureV p b ds) </a:t>
            </a:r>
            <a:r>
              <a:rPr lang="en" sz="1800">
                <a:solidFill>
                  <a:srgbClr val="0000FF"/>
                </a:solidFill>
              </a:rPr>
              <a:t>st)</a:t>
            </a:r>
            <a:r>
              <a:rPr lang="en" sz="1800"/>
              <a:t>]</a:t>
            </a:r>
            <a:br>
              <a:rPr lang="en" sz="1800"/>
            </a:br>
            <a:r>
              <a:rPr lang="en" sz="1800"/>
              <a:t>    [app (f a)  ...  </a:t>
            </a:r>
            <a:br>
              <a:rPr lang="en" sz="1800"/>
            </a:br>
            <a:r>
              <a:rPr lang="en" sz="1800"/>
              <a:t>    … )</a:t>
            </a:r>
            <a:endParaRPr sz="1800"/>
          </a:p>
        </p:txBody>
      </p:sp>
      <p:sp>
        <p:nvSpPr>
          <p:cNvPr id="824" name="Google Shape;824;p10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825" name="Google Shape;825;p10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</a:rPr>
              <a:t>FAE Interpreter with Deferred Substitution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831" name="Google Shape;831;p105"/>
          <p:cNvSpPr txBox="1"/>
          <p:nvPr>
            <p:ph idx="1" type="body"/>
          </p:nvPr>
        </p:nvSpPr>
        <p:spPr>
          <a:xfrm>
            <a:off x="311700" y="877825"/>
            <a:ext cx="8832300" cy="4970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interp: FAE DefrdSub -&gt; FAE-Value</a:t>
            </a:r>
            <a:br>
              <a:rPr lang="en" sz="1900"/>
            </a:br>
            <a:r>
              <a:rPr lang="en" sz="1900"/>
              <a:t>(define (interp fae ds)</a:t>
            </a:r>
            <a:br>
              <a:rPr lang="en" sz="1900"/>
            </a:br>
            <a:r>
              <a:rPr lang="en" sz="1900"/>
              <a:t>    (type-case FAE fae</a:t>
            </a:r>
            <a:br>
              <a:rPr lang="en" sz="1900"/>
            </a:br>
            <a:r>
              <a:rPr lang="en" sz="1900"/>
              <a:t>        … 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[fun     (p b)  (closureV p b ds)]</a:t>
            </a: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[app    (f a)   (local [(define f-val (interp f ds))</a:t>
            </a: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(define a-val (interp a ds))]</a:t>
            </a: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(interp (closureV-body f-val)</a:t>
            </a: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(aSub (closureV-param f-val)</a:t>
            </a: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a-val</a:t>
            </a: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(closureV-ds f-val))))]))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832" name="Google Shape;832;p10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;interp: BFAE DefrdSub </a:t>
            </a:r>
            <a:r>
              <a:rPr lang="en" sz="1800">
                <a:solidFill>
                  <a:srgbClr val="FF0000"/>
                </a:solidFill>
              </a:rPr>
              <a:t>Store </a:t>
            </a:r>
            <a:r>
              <a:rPr lang="en" sz="1800"/>
              <a:t>-&gt; </a:t>
            </a:r>
            <a:r>
              <a:rPr lang="en" sz="1800">
                <a:solidFill>
                  <a:srgbClr val="FF0000"/>
                </a:solidFill>
              </a:rPr>
              <a:t>Value*Store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(define (interp expr ds st)</a:t>
            </a:r>
            <a:br>
              <a:rPr lang="en" sz="1800"/>
            </a:br>
            <a:r>
              <a:rPr lang="en" sz="1800"/>
              <a:t>    … </a:t>
            </a:r>
            <a:br>
              <a:rPr lang="en" sz="1800"/>
            </a:br>
            <a:r>
              <a:rPr lang="en" sz="1800"/>
              <a:t>    [fun (p b)   (v*s (closureV p b ds) st)]</a:t>
            </a:r>
            <a:br>
              <a:rPr lang="en" sz="1800"/>
            </a:br>
            <a:r>
              <a:rPr lang="en" sz="1800"/>
              <a:t>    [app (f a)  (... (interp f ds </a:t>
            </a:r>
            <a:r>
              <a:rPr lang="en" sz="1800" u="sng"/>
              <a:t>st</a:t>
            </a:r>
            <a:r>
              <a:rPr lang="en" sz="1800"/>
              <a:t>)</a:t>
            </a:r>
            <a:br>
              <a:rPr lang="en" sz="1800"/>
            </a:br>
            <a:r>
              <a:rPr lang="en" sz="1800"/>
              <a:t>                           ... (interp a ds </a:t>
            </a:r>
            <a:r>
              <a:rPr lang="en" sz="1800" u="sng"/>
              <a:t>f-store</a:t>
            </a:r>
            <a:r>
              <a:rPr lang="en" sz="1800"/>
              <a:t>)...</a:t>
            </a:r>
            <a:br>
              <a:rPr lang="en" sz="1800"/>
            </a:br>
            <a:r>
              <a:rPr lang="en" sz="1800"/>
              <a:t>                                       ...</a:t>
            </a:r>
            <a:br>
              <a:rPr lang="en" sz="1800"/>
            </a:br>
            <a:r>
              <a:rPr lang="en" sz="1800"/>
              <a:t>                                                      (interp (closureV-body f-value)</a:t>
            </a:r>
            <a:br>
              <a:rPr lang="en" sz="1800"/>
            </a:br>
            <a:r>
              <a:rPr lang="en" sz="1800"/>
              <a:t>                                                                   (aSub (closureV-param f-value)</a:t>
            </a:r>
            <a:br>
              <a:rPr lang="en" sz="1800"/>
            </a:br>
            <a:r>
              <a:rPr lang="en" sz="1800"/>
              <a:t>                                                                               </a:t>
            </a:r>
            <a:r>
              <a:rPr lang="en" sz="1800" u="sng"/>
              <a:t>new-address</a:t>
            </a:r>
            <a:br>
              <a:rPr lang="en" sz="1800"/>
            </a:br>
            <a:r>
              <a:rPr lang="en" sz="1800"/>
              <a:t>                                                                               (closureV-ds f-value))</a:t>
            </a:r>
            <a:br>
              <a:rPr lang="en" sz="1800"/>
            </a:br>
            <a:r>
              <a:rPr lang="en" sz="1800"/>
              <a:t>                                                                  (</a:t>
            </a:r>
            <a:r>
              <a:rPr lang="en" sz="1800" u="sng"/>
              <a:t>aSto</a:t>
            </a:r>
            <a:r>
              <a:rPr lang="en" sz="1800"/>
              <a:t> ...]    </a:t>
            </a:r>
            <a:br>
              <a:rPr lang="en" sz="1800"/>
            </a:br>
            <a:r>
              <a:rPr lang="en" sz="1800"/>
              <a:t>    … )</a:t>
            </a:r>
            <a:endParaRPr sz="1800"/>
          </a:p>
        </p:txBody>
      </p:sp>
      <p:sp>
        <p:nvSpPr>
          <p:cNvPr id="838" name="Google Shape;838;p10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839" name="Google Shape;839;p10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Recall: how we change 'add' branch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5" name="Google Shape;845;p10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[num (n)     (v*s (numV n) st)]</a:t>
            </a:r>
            <a:br>
              <a:rPr lang="en" sz="2000"/>
            </a:br>
            <a:r>
              <a:rPr lang="en" sz="2000"/>
              <a:t>    [add  (l r)    … (num+ (interp l ds st) (interp r ds st)...)]   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846" name="Google Shape;846;p10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107"/>
          <p:cNvSpPr txBox="1"/>
          <p:nvPr/>
        </p:nvSpPr>
        <p:spPr>
          <a:xfrm>
            <a:off x="533900" y="45124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Recall: how we change 'add' branch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3" name="Google Shape;853;p10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[num (n)     (v*s (numV n) st)]</a:t>
            </a:r>
            <a:br>
              <a:rPr lang="en" sz="2000"/>
            </a:br>
            <a:r>
              <a:rPr lang="en" sz="2000"/>
              <a:t>    [add  (l r)    (type-case Value*Store (interp l ds st)</a:t>
            </a:r>
            <a:br>
              <a:rPr lang="en" sz="2000"/>
            </a:br>
            <a:r>
              <a:rPr lang="en" sz="2000"/>
              <a:t>                           [v*s (l-value l-store)</a:t>
            </a:r>
            <a:br>
              <a:rPr lang="en" sz="2000"/>
            </a:br>
            <a:r>
              <a:rPr lang="en" sz="2000"/>
              <a:t>                                   (type-case Value*Store (interp r ds l-store)</a:t>
            </a:r>
            <a:br>
              <a:rPr lang="en" sz="2000"/>
            </a:br>
            <a:r>
              <a:rPr lang="en" sz="2000"/>
              <a:t>                                        [v*s (</a:t>
            </a:r>
            <a:r>
              <a:rPr lang="en" sz="2000">
                <a:solidFill>
                  <a:srgbClr val="FF0000"/>
                </a:solidFill>
              </a:rPr>
              <a:t>r-value</a:t>
            </a:r>
            <a:r>
              <a:rPr lang="en" sz="2000"/>
              <a:t> r-store) </a:t>
            </a:r>
            <a:br>
              <a:rPr lang="en" sz="2000"/>
            </a:br>
            <a:r>
              <a:rPr lang="en" sz="2000"/>
              <a:t>                                                (v*s         (num+ l-value r-value)</a:t>
            </a:r>
            <a:br>
              <a:rPr lang="en" sz="2000"/>
            </a:br>
            <a:r>
              <a:rPr lang="en" sz="2000"/>
              <a:t>                                                                 r-store)])])]  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854" name="Google Shape;854;p10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108"/>
          <p:cNvSpPr txBox="1"/>
          <p:nvPr/>
        </p:nvSpPr>
        <p:spPr>
          <a:xfrm>
            <a:off x="533900" y="4664836"/>
            <a:ext cx="643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{+ 7 6}</a:t>
            </a:r>
            <a:r>
              <a:rPr lang="en" sz="1800"/>
              <a:t>            ⇒ (v*s (numV 13) (mtSto))</a:t>
            </a:r>
            <a:br>
              <a:rPr lang="en" sz="1800"/>
            </a:br>
            <a:endParaRPr sz="1800"/>
          </a:p>
        </p:txBody>
      </p:sp>
      <p:sp>
        <p:nvSpPr>
          <p:cNvPr id="856" name="Google Shape;856;p108"/>
          <p:cNvSpPr txBox="1"/>
          <p:nvPr/>
        </p:nvSpPr>
        <p:spPr>
          <a:xfrm>
            <a:off x="5724550" y="4193200"/>
            <a:ext cx="2523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(numV 7)  (numV 6)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57" name="Google Shape;857;p108"/>
          <p:cNvCxnSpPr/>
          <p:nvPr/>
        </p:nvCxnSpPr>
        <p:spPr>
          <a:xfrm>
            <a:off x="5845300" y="3991100"/>
            <a:ext cx="2493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108"/>
          <p:cNvCxnSpPr>
            <a:endCxn id="856" idx="0"/>
          </p:cNvCxnSpPr>
          <p:nvPr/>
        </p:nvCxnSpPr>
        <p:spPr>
          <a:xfrm>
            <a:off x="6652750" y="3991000"/>
            <a:ext cx="3336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108"/>
          <p:cNvSpPr txBox="1"/>
          <p:nvPr/>
        </p:nvSpPr>
        <p:spPr>
          <a:xfrm>
            <a:off x="422225" y="6053450"/>
            <a:ext cx="68403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 The </a:t>
            </a:r>
            <a:r>
              <a:rPr lang="en" sz="1600">
                <a:solidFill>
                  <a:srgbClr val="0000FF"/>
                </a:solidFill>
              </a:rPr>
              <a:t>sub </a:t>
            </a:r>
            <a:r>
              <a:rPr lang="en" sz="1600"/>
              <a:t>branch can be updated in a similar way.</a:t>
            </a:r>
            <a:endParaRPr sz="16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</a:rPr>
              <a:t>FAE Interpreter with Deferred Substitution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865" name="Google Shape;865;p109"/>
          <p:cNvSpPr txBox="1"/>
          <p:nvPr>
            <p:ph idx="1" type="body"/>
          </p:nvPr>
        </p:nvSpPr>
        <p:spPr>
          <a:xfrm>
            <a:off x="311700" y="877825"/>
            <a:ext cx="8832300" cy="4970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interp: FAE DefrdSub -&gt; FAE-Value</a:t>
            </a:r>
            <a:br>
              <a:rPr lang="en" sz="1900"/>
            </a:br>
            <a:r>
              <a:rPr lang="en" sz="1900"/>
              <a:t>(define (interp fae ds)</a:t>
            </a:r>
            <a:br>
              <a:rPr lang="en" sz="1900"/>
            </a:br>
            <a:r>
              <a:rPr lang="en" sz="1900"/>
              <a:t>    (type-case FAE fae</a:t>
            </a:r>
            <a:br>
              <a:rPr lang="en" sz="1900"/>
            </a:br>
            <a:r>
              <a:rPr lang="en" sz="1900"/>
              <a:t>        … 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[fun     (p b)  (closureV p b ds)]</a:t>
            </a: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[app    (f a)   (local [(define </a:t>
            </a: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f-val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(interp f ds))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(define </a:t>
            </a:r>
            <a:r>
              <a:rPr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a-val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(interp a ds))]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(interp (closureV-body </a:t>
            </a: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f-val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(aSub (closureV-param </a:t>
            </a: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f-val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  <a:r>
              <a:rPr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a-val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           (closureV-ds </a:t>
            </a: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f-val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))))]))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866" name="Google Shape;866;p10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;interp: BFAE DefrdSub </a:t>
            </a:r>
            <a:r>
              <a:rPr lang="en" sz="1800">
                <a:solidFill>
                  <a:srgbClr val="FF0000"/>
                </a:solidFill>
              </a:rPr>
              <a:t>Store </a:t>
            </a:r>
            <a:r>
              <a:rPr lang="en" sz="1800"/>
              <a:t>-&gt; </a:t>
            </a:r>
            <a:r>
              <a:rPr lang="en" sz="1800">
                <a:solidFill>
                  <a:srgbClr val="FF0000"/>
                </a:solidFill>
              </a:rPr>
              <a:t>Value*Store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(define (interp expr ds st)</a:t>
            </a:r>
            <a:br>
              <a:rPr lang="en" sz="1800"/>
            </a:br>
            <a:r>
              <a:rPr lang="en" sz="1800"/>
              <a:t>    … </a:t>
            </a:r>
            <a:br>
              <a:rPr lang="en" sz="1800"/>
            </a:br>
            <a:r>
              <a:rPr lang="en" sz="1800"/>
              <a:t>    [fun (p b)   (v*s (closureV p b ds) st)]</a:t>
            </a:r>
            <a:br>
              <a:rPr lang="en" sz="1800"/>
            </a:br>
            <a:r>
              <a:rPr lang="en" sz="1800"/>
              <a:t>    [app (f a)  (type-case Value*Store </a:t>
            </a:r>
            <a:r>
              <a:rPr lang="en" sz="1800">
                <a:solidFill>
                  <a:srgbClr val="FF0000"/>
                </a:solidFill>
              </a:rPr>
              <a:t>(interp f ds st)</a:t>
            </a:r>
            <a:br>
              <a:rPr lang="en" sz="1800"/>
            </a:br>
            <a:r>
              <a:rPr lang="en" sz="1800"/>
              <a:t>                           [v*s (</a:t>
            </a:r>
            <a:r>
              <a:rPr lang="en" sz="1800">
                <a:solidFill>
                  <a:srgbClr val="FF0000"/>
                </a:solidFill>
              </a:rPr>
              <a:t>f-value</a:t>
            </a:r>
            <a:r>
              <a:rPr lang="en" sz="1800"/>
              <a:t> f-store)</a:t>
            </a:r>
            <a:br>
              <a:rPr lang="en" sz="1800"/>
            </a:br>
            <a:r>
              <a:rPr lang="en" sz="1800"/>
              <a:t>                                   (type-case Value*Store </a:t>
            </a:r>
            <a:r>
              <a:rPr lang="en" sz="1800">
                <a:solidFill>
                  <a:srgbClr val="0000FF"/>
                </a:solidFill>
              </a:rPr>
              <a:t>(interp a ds f-store)</a:t>
            </a:r>
            <a:br>
              <a:rPr lang="en" sz="1800"/>
            </a:br>
            <a:r>
              <a:rPr lang="en" sz="1800"/>
              <a:t>                                       [v*s (</a:t>
            </a:r>
            <a:r>
              <a:rPr lang="en" sz="1800">
                <a:solidFill>
                  <a:srgbClr val="0000FF"/>
                </a:solidFill>
              </a:rPr>
              <a:t>a-value</a:t>
            </a:r>
            <a:r>
              <a:rPr lang="en" sz="1800"/>
              <a:t> a-store)</a:t>
            </a:r>
            <a:br>
              <a:rPr lang="en" sz="1800"/>
            </a:br>
            <a:r>
              <a:rPr lang="en" sz="1800"/>
              <a:t>                                               (local ([define new-address (</a:t>
            </a:r>
            <a:r>
              <a:rPr lang="en" sz="1800">
                <a:highlight>
                  <a:srgbClr val="FFFF00"/>
                </a:highlight>
              </a:rPr>
              <a:t>malloc</a:t>
            </a:r>
            <a:r>
              <a:rPr lang="en" sz="1800"/>
              <a:t> a-store)])</a:t>
            </a:r>
            <a:br>
              <a:rPr lang="en" sz="1800"/>
            </a:br>
            <a:r>
              <a:rPr lang="en" sz="1800"/>
              <a:t>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(interp (closureV-body </a:t>
            </a:r>
            <a:r>
              <a:rPr lang="en" sz="1800">
                <a:solidFill>
                  <a:srgbClr val="FF0000"/>
                </a:solidFill>
                <a:highlight>
                  <a:srgbClr val="FFF2CC"/>
                </a:highlight>
              </a:rPr>
              <a:t>f-value</a:t>
            </a:r>
            <a:r>
              <a:rPr lang="en" sz="1800">
                <a:highlight>
                  <a:srgbClr val="FFF2CC"/>
                </a:highlight>
              </a:rPr>
              <a:t>)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(aSub (closureV-param </a:t>
            </a:r>
            <a:r>
              <a:rPr lang="en" sz="1800">
                <a:solidFill>
                  <a:srgbClr val="FF0000"/>
                </a:solidFill>
                <a:highlight>
                  <a:srgbClr val="FFF2CC"/>
                </a:highlight>
              </a:rPr>
              <a:t>f-value</a:t>
            </a:r>
            <a:r>
              <a:rPr lang="en" sz="1800">
                <a:highlight>
                  <a:srgbClr val="FFF2CC"/>
                </a:highlight>
              </a:rPr>
              <a:t>)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new-address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(closureV-ds </a:t>
            </a:r>
            <a:r>
              <a:rPr lang="en" sz="1800">
                <a:solidFill>
                  <a:srgbClr val="FF0000"/>
                </a:solidFill>
                <a:highlight>
                  <a:srgbClr val="FFF2CC"/>
                </a:highlight>
              </a:rPr>
              <a:t>f-value</a:t>
            </a:r>
            <a:r>
              <a:rPr lang="en" sz="1800">
                <a:highlight>
                  <a:srgbClr val="FFF2CC"/>
                </a:highlight>
              </a:rPr>
              <a:t>))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(aSto new-address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         </a:t>
            </a:r>
            <a:r>
              <a:rPr lang="en" sz="1800">
                <a:solidFill>
                  <a:srgbClr val="0000FF"/>
                </a:solidFill>
                <a:highlight>
                  <a:srgbClr val="FFF2CC"/>
                </a:highlight>
              </a:rPr>
              <a:t>a-value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a-store)</a:t>
            </a:r>
            <a:r>
              <a:rPr lang="en" sz="1800"/>
              <a:t>))])])]    </a:t>
            </a:r>
            <a:br>
              <a:rPr lang="en" sz="1800"/>
            </a:br>
            <a:r>
              <a:rPr lang="en" sz="1800"/>
              <a:t>    … )</a:t>
            </a:r>
            <a:endParaRPr sz="1800"/>
          </a:p>
        </p:txBody>
      </p:sp>
      <p:sp>
        <p:nvSpPr>
          <p:cNvPr id="872" name="Google Shape;872;p11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873" name="Google Shape;873;p11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879" name="Google Shape;879;p11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[newbox (val)</a:t>
            </a:r>
            <a:br>
              <a:rPr lang="en" sz="2000"/>
            </a:br>
            <a:r>
              <a:rPr lang="en" sz="2000"/>
              <a:t>                     … (interp val ds st) …]</a:t>
            </a:r>
            <a:br>
              <a:rPr lang="en" sz="2000"/>
            </a:br>
            <a:r>
              <a:rPr lang="en" sz="2000"/>
              <a:t>    … )</a:t>
            </a:r>
            <a:endParaRPr sz="2000"/>
          </a:p>
        </p:txBody>
      </p:sp>
      <p:sp>
        <p:nvSpPr>
          <p:cNvPr id="880" name="Google Shape;880;p11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886" name="Google Shape;886;p112"/>
          <p:cNvSpPr txBox="1"/>
          <p:nvPr>
            <p:ph idx="1" type="body"/>
          </p:nvPr>
        </p:nvSpPr>
        <p:spPr>
          <a:xfrm>
            <a:off x="311700" y="1106425"/>
            <a:ext cx="8832300" cy="4821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</a:t>
            </a:r>
            <a:r>
              <a:rPr lang="en" sz="2000"/>
              <a:t>newbox</a:t>
            </a:r>
            <a:r>
              <a:rPr lang="en" sz="2000"/>
              <a:t> (val)</a:t>
            </a:r>
            <a:br>
              <a:rPr lang="en" sz="2000"/>
            </a:br>
            <a:r>
              <a:rPr lang="en" sz="2000"/>
              <a:t>                     </a:t>
            </a:r>
            <a:r>
              <a:rPr lang="en" sz="2000">
                <a:solidFill>
                  <a:srgbClr val="FF0000"/>
                </a:solidFill>
              </a:rPr>
              <a:t>(type-case Value*Store (interp val ds st)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[v*s   (vl st1)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… ])</a:t>
            </a:r>
            <a:r>
              <a:rPr lang="en" sz="2000"/>
              <a:t>]</a:t>
            </a:r>
            <a:br>
              <a:rPr lang="en" sz="2000"/>
            </a:br>
            <a:r>
              <a:rPr lang="en" sz="2000"/>
              <a:t>    … )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r>
              <a:rPr lang="en" sz="1800">
                <a:solidFill>
                  <a:srgbClr val="0000FF"/>
                </a:solidFill>
              </a:rPr>
              <a:t>{newbox {+ 2 5}}</a:t>
            </a:r>
            <a:br>
              <a:rPr lang="en" sz="1800"/>
            </a:br>
            <a:r>
              <a:rPr lang="en" sz="1800"/>
              <a:t>⇒ </a:t>
            </a:r>
            <a:br>
              <a:rPr lang="en" sz="1800"/>
            </a:br>
            <a:r>
              <a:rPr lang="en" sz="1800"/>
              <a:t>(v*s (boxV 1) (aSto 1 (numV 7) (mtSto)))   </a:t>
            </a:r>
            <a:r>
              <a:rPr lang="en" sz="1500"/>
              <a:t>; note that this is not the final result.</a:t>
            </a:r>
            <a:endParaRPr sz="1500"/>
          </a:p>
        </p:txBody>
      </p:sp>
      <p:sp>
        <p:nvSpPr>
          <p:cNvPr id="887" name="Google Shape;887;p11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112"/>
          <p:cNvSpPr txBox="1"/>
          <p:nvPr/>
        </p:nvSpPr>
        <p:spPr>
          <a:xfrm>
            <a:off x="1157400" y="6009125"/>
            <a:ext cx="893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cxnSp>
        <p:nvCxnSpPr>
          <p:cNvPr id="889" name="Google Shape;889;p112"/>
          <p:cNvCxnSpPr/>
          <p:nvPr/>
        </p:nvCxnSpPr>
        <p:spPr>
          <a:xfrm rot="10800000">
            <a:off x="1592250" y="5651825"/>
            <a:ext cx="120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1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895" name="Google Shape;895;p11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</a:t>
            </a:r>
            <a:r>
              <a:rPr lang="en" sz="2000"/>
              <a:t>newbox</a:t>
            </a:r>
            <a:r>
              <a:rPr lang="en" sz="2000"/>
              <a:t> (val)</a:t>
            </a:r>
            <a:br>
              <a:rPr lang="en" sz="2000"/>
            </a:br>
            <a:r>
              <a:rPr lang="en" sz="2000"/>
              <a:t>                    </a:t>
            </a:r>
            <a:r>
              <a:rPr lang="en" sz="2000">
                <a:solidFill>
                  <a:srgbClr val="000000"/>
                </a:solidFill>
              </a:rPr>
              <a:t> (type-case Value*Store (interp val ds st)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                          [v*s   (vl st1)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… (malloc st1)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</a:t>
            </a:r>
            <a:r>
              <a:rPr lang="en" sz="2000">
                <a:solidFill>
                  <a:srgbClr val="434343"/>
                </a:solidFill>
              </a:rPr>
              <a:t> … ])</a:t>
            </a:r>
            <a:r>
              <a:rPr lang="en" sz="2000"/>
              <a:t>]</a:t>
            </a:r>
            <a:br>
              <a:rPr lang="en" sz="2000"/>
            </a:br>
            <a:r>
              <a:rPr lang="en" sz="2000"/>
              <a:t>    … )</a:t>
            </a:r>
            <a:br>
              <a:rPr lang="en" sz="2000"/>
            </a:b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;malloc : Store -&gt; Integer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896" name="Google Shape;896;p11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7" name="Google Shape;897;p113"/>
          <p:cNvSpPr txBox="1"/>
          <p:nvPr/>
        </p:nvSpPr>
        <p:spPr>
          <a:xfrm>
            <a:off x="4901700" y="2978725"/>
            <a:ext cx="3680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updated store after </a:t>
            </a:r>
            <a:r>
              <a:rPr lang="en"/>
              <a:t>interpreting</a:t>
            </a:r>
            <a:r>
              <a:rPr lang="en"/>
              <a:t> val</a:t>
            </a:r>
            <a:endParaRPr/>
          </a:p>
        </p:txBody>
      </p:sp>
      <p:cxnSp>
        <p:nvCxnSpPr>
          <p:cNvPr id="898" name="Google Shape;898;p113"/>
          <p:cNvCxnSpPr/>
          <p:nvPr/>
        </p:nvCxnSpPr>
        <p:spPr>
          <a:xfrm rot="10800000">
            <a:off x="3312891" y="3128866"/>
            <a:ext cx="15357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Programs</a:t>
            </a:r>
            <a:endParaRPr sz="2000"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 far, the </a:t>
            </a:r>
            <a:r>
              <a:rPr lang="en" sz="2400"/>
              <a:t>language</a:t>
            </a:r>
            <a:r>
              <a:rPr lang="en" sz="2400"/>
              <a:t> that we've implemented is purely functional.</a:t>
            </a:r>
            <a:endParaRPr sz="2400"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function produces the same results every time for the same arguments.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However, "real" programming </a:t>
            </a:r>
            <a:r>
              <a:rPr lang="en" sz="2400"/>
              <a:t>languages</a:t>
            </a:r>
            <a:r>
              <a:rPr lang="en" sz="2400"/>
              <a:t> usually do not </a:t>
            </a:r>
            <a:r>
              <a:rPr lang="en" sz="2400"/>
              <a:t>behave</a:t>
            </a:r>
            <a:r>
              <a:rPr lang="en" sz="2400"/>
              <a:t> this way.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1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04" name="Google Shape;904;p11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</a:t>
            </a:r>
            <a:r>
              <a:rPr lang="en" sz="2000"/>
              <a:t>newbox</a:t>
            </a:r>
            <a:r>
              <a:rPr lang="en" sz="2000"/>
              <a:t> (val)</a:t>
            </a:r>
            <a:br>
              <a:rPr lang="en" sz="2000"/>
            </a:br>
            <a:r>
              <a:rPr lang="en" sz="2000"/>
              <a:t>                    </a:t>
            </a:r>
            <a:r>
              <a:rPr lang="en" sz="2000">
                <a:solidFill>
                  <a:srgbClr val="000000"/>
                </a:solidFill>
              </a:rPr>
              <a:t> (type-case Value*Store (interp val ds st)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                          [v*s   (vl st1)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                                   </a:t>
            </a:r>
            <a:r>
              <a:rPr lang="en" sz="2000">
                <a:solidFill>
                  <a:srgbClr val="FF0000"/>
                </a:solidFill>
              </a:rPr>
              <a:t> (local [(define a (malloc st1))]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… (boxV a)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… (aSto a vl st1) … )</a:t>
            </a:r>
            <a:r>
              <a:rPr lang="en" sz="2000"/>
              <a:t>])]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</a:t>
            </a:r>
            <a:r>
              <a:rPr lang="en" sz="2000">
                <a:solidFill>
                  <a:srgbClr val="434343"/>
                </a:solidFill>
              </a:rPr>
              <a:t>… )</a:t>
            </a:r>
            <a:br>
              <a:rPr lang="en" sz="2000"/>
            </a:b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;malloc : Store -&gt; Integer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05" name="Google Shape;905;p11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11" name="Google Shape;911;p115"/>
          <p:cNvSpPr txBox="1"/>
          <p:nvPr>
            <p:ph idx="1" type="body"/>
          </p:nvPr>
        </p:nvSpPr>
        <p:spPr>
          <a:xfrm>
            <a:off x="311700" y="1106425"/>
            <a:ext cx="8832300" cy="540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</a:t>
            </a:r>
            <a:r>
              <a:rPr lang="en" sz="2000"/>
              <a:t>newbox</a:t>
            </a:r>
            <a:r>
              <a:rPr lang="en" sz="2000"/>
              <a:t> (val)</a:t>
            </a:r>
            <a:br>
              <a:rPr lang="en" sz="2000"/>
            </a:br>
            <a:r>
              <a:rPr lang="en" sz="2000"/>
              <a:t>                    </a:t>
            </a:r>
            <a:r>
              <a:rPr lang="en" sz="2000">
                <a:solidFill>
                  <a:srgbClr val="000000"/>
                </a:solidFill>
              </a:rPr>
              <a:t> (type-case Value*Store (interp val ds st)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                          [v*s   (vl st1)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                                   </a:t>
            </a:r>
            <a:r>
              <a:rPr lang="en" sz="2000">
                <a:solidFill>
                  <a:srgbClr val="FF0000"/>
                </a:solidFill>
              </a:rPr>
              <a:t> (local [(define a (malloc st1))]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(v*s (boxV a)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   (aSto a vl st1))</a:t>
            </a:r>
            <a:r>
              <a:rPr lang="en" sz="2000"/>
              <a:t>)])]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</a:t>
            </a:r>
            <a:r>
              <a:rPr lang="en" sz="2000">
                <a:solidFill>
                  <a:srgbClr val="434343"/>
                </a:solidFill>
              </a:rPr>
              <a:t>… )</a:t>
            </a: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;malloc : Store -&gt; Integer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;purpose: to allocate memory for a new box.</a:t>
            </a:r>
            <a:br>
              <a:rPr lang="en" sz="2000">
                <a:solidFill>
                  <a:srgbClr val="FF0000"/>
                </a:solidFill>
              </a:rPr>
            </a:br>
            <a:br>
              <a:rPr lang="en" sz="1000">
                <a:solidFill>
                  <a:srgbClr val="FF0000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{newbox {+ 2 5}}</a:t>
            </a:r>
            <a:br>
              <a:rPr lang="en" sz="1800"/>
            </a:br>
            <a:r>
              <a:rPr lang="en" sz="1800"/>
              <a:t>⇒ </a:t>
            </a:r>
            <a:br>
              <a:rPr lang="en" sz="1800"/>
            </a:br>
            <a:r>
              <a:rPr lang="en" sz="1800"/>
              <a:t>(v*s (boxV 1) (aSto 1 (numV 7) (mtSto)))   </a:t>
            </a:r>
            <a:r>
              <a:rPr lang="en" sz="1500"/>
              <a:t>; note that this is not a final evaluation result.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12" name="Google Shape;912;p11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18" name="Google Shape;918;p1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; malloc : Store -&gt; Integer</a:t>
            </a:r>
            <a:br>
              <a:rPr lang="en" sz="2000"/>
            </a:br>
            <a:r>
              <a:rPr lang="en" sz="2000"/>
              <a:t>(define (malloc st)</a:t>
            </a:r>
            <a:br>
              <a:rPr lang="en" sz="2000"/>
            </a:br>
            <a:r>
              <a:rPr lang="en" sz="2000"/>
              <a:t>    (+ 1 (max-address st)))    </a:t>
            </a:r>
            <a:r>
              <a:rPr i="1" lang="en" sz="1700"/>
              <a:t> ; what will be the first address?</a:t>
            </a:r>
            <a:br>
              <a:rPr lang="en" sz="2000"/>
            </a:b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; max-address: Store -&gt; Integer</a:t>
            </a:r>
            <a:br>
              <a:rPr lang="en" sz="2000"/>
            </a:br>
            <a:r>
              <a:rPr lang="en" sz="2000"/>
              <a:t>(define (max-address st)</a:t>
            </a:r>
            <a:br>
              <a:rPr lang="en" sz="2000"/>
            </a:br>
            <a:r>
              <a:rPr lang="en" sz="2000"/>
              <a:t>    (type-case Store st</a:t>
            </a:r>
            <a:br>
              <a:rPr lang="en" sz="2000"/>
            </a:br>
            <a:r>
              <a:rPr lang="en" sz="2000"/>
              <a:t>        [mtSto () 0]</a:t>
            </a:r>
            <a:br>
              <a:rPr lang="en" sz="2000"/>
            </a:br>
            <a:r>
              <a:rPr lang="en" sz="2000"/>
              <a:t>        [aSto (n v st)</a:t>
            </a:r>
            <a:br>
              <a:rPr lang="en" sz="2000"/>
            </a:br>
            <a:r>
              <a:rPr lang="en" sz="2000"/>
              <a:t>                  (max n (max-address st))]))</a:t>
            </a:r>
            <a:endParaRPr sz="2000"/>
          </a:p>
        </p:txBody>
      </p:sp>
      <p:sp>
        <p:nvSpPr>
          <p:cNvPr id="919" name="Google Shape;919;p1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116"/>
          <p:cNvSpPr txBox="1"/>
          <p:nvPr/>
        </p:nvSpPr>
        <p:spPr>
          <a:xfrm>
            <a:off x="883875" y="5807375"/>
            <a:ext cx="6650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We are allocating memory sequentially….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1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C.f. </a:t>
            </a:r>
            <a:r>
              <a:rPr lang="en"/>
              <a:t>Implementing Boxes </a:t>
            </a:r>
            <a:r>
              <a:rPr lang="en">
                <a:solidFill>
                  <a:srgbClr val="FF0000"/>
                </a:solidFill>
              </a:rPr>
              <a:t>with</a:t>
            </a:r>
            <a:r>
              <a:rPr lang="en"/>
              <a:t> State</a:t>
            </a:r>
            <a:endParaRPr/>
          </a:p>
        </p:txBody>
      </p:sp>
      <p:sp>
        <p:nvSpPr>
          <p:cNvPr id="926" name="Google Shape;926;p11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malloc : Store -&gt; Integer</a:t>
            </a:r>
            <a:br>
              <a:rPr lang="en" sz="2000"/>
            </a:br>
            <a:r>
              <a:rPr lang="en" sz="2000"/>
              <a:t>(define malloc</a:t>
            </a:r>
            <a:br>
              <a:rPr lang="en" sz="2000"/>
            </a:br>
            <a:r>
              <a:rPr lang="en" sz="2000"/>
              <a:t>    (local ([define max-address (box -1)])</a:t>
            </a:r>
            <a:br>
              <a:rPr lang="en" sz="2000"/>
            </a:br>
            <a:r>
              <a:rPr lang="en" sz="2000"/>
              <a:t>               (lambda (store)</a:t>
            </a:r>
            <a:br>
              <a:rPr lang="en" sz="2000"/>
            </a:br>
            <a:r>
              <a:rPr lang="en" sz="2000"/>
              <a:t>                   (begin</a:t>
            </a:r>
            <a:br>
              <a:rPr lang="en" sz="2000"/>
            </a:br>
            <a:r>
              <a:rPr lang="en" sz="2000"/>
              <a:t>                       (set-box! max-address (+ 1 (unbox max-address)))</a:t>
            </a:r>
            <a:br>
              <a:rPr lang="en" sz="2000"/>
            </a:br>
            <a:r>
              <a:rPr lang="en" sz="2000"/>
              <a:t>                       (unbox max-address)))))</a:t>
            </a:r>
            <a:endParaRPr sz="2000"/>
          </a:p>
        </p:txBody>
      </p:sp>
      <p:sp>
        <p:nvSpPr>
          <p:cNvPr id="927" name="Google Shape;927;p11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1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33" name="Google Shape;933;p11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[openbox (bx-expr)</a:t>
            </a:r>
            <a:br>
              <a:rPr lang="en" sz="2000"/>
            </a:br>
            <a:r>
              <a:rPr lang="en" sz="2000"/>
              <a:t>                      (type-case Value*Store (interp bx-expr ds st)</a:t>
            </a:r>
            <a:br>
              <a:rPr lang="en" sz="2000"/>
            </a:br>
            <a:r>
              <a:rPr lang="en" sz="2000"/>
              <a:t>                             [v*s (bx-val st1)</a:t>
            </a:r>
            <a:br>
              <a:rPr lang="en" sz="2000"/>
            </a:br>
            <a:r>
              <a:rPr lang="en" sz="2000"/>
              <a:t>                                     …]))</a:t>
            </a:r>
            <a:br>
              <a:rPr lang="en" sz="2000"/>
            </a:br>
            <a:r>
              <a:rPr lang="en" sz="2000"/>
              <a:t>    … )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34" name="Google Shape;934;p11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5" name="Google Shape;935;p118"/>
          <p:cNvSpPr txBox="1"/>
          <p:nvPr/>
        </p:nvSpPr>
        <p:spPr>
          <a:xfrm>
            <a:off x="533900" y="4512425"/>
            <a:ext cx="8610000" cy="19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FF"/>
                </a:solidFill>
              </a:rPr>
            </a:b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(v*s (numV 10) (aSto 1 (numV 10) (aSto 2 (boxV 1) (aSto 1 (numV 7) (mtSto)))))</a:t>
            </a:r>
            <a:endParaRPr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1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41" name="Google Shape;941;p11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[openbox (bx-expr)</a:t>
            </a:r>
            <a:br>
              <a:rPr lang="en" sz="2000"/>
            </a:br>
            <a:r>
              <a:rPr lang="en" sz="2000"/>
              <a:t>                      (type-case Value*Store (interp bx-expr ds st)</a:t>
            </a:r>
            <a:br>
              <a:rPr lang="en" sz="2000"/>
            </a:br>
            <a:r>
              <a:rPr lang="en" sz="2000"/>
              <a:t>                             [v*s (bx-val st1)</a:t>
            </a:r>
            <a:br>
              <a:rPr lang="en" sz="2000"/>
            </a:br>
            <a:r>
              <a:rPr lang="en" sz="2000"/>
              <a:t>                                     … </a:t>
            </a:r>
            <a:r>
              <a:rPr lang="en" sz="2000">
                <a:solidFill>
                  <a:srgbClr val="FF0000"/>
                </a:solidFill>
              </a:rPr>
              <a:t>(boxV-address bx-val)</a:t>
            </a:r>
            <a:r>
              <a:rPr lang="en" sz="2000"/>
              <a:t> … ]))</a:t>
            </a:r>
            <a:br>
              <a:rPr lang="en" sz="2000"/>
            </a:br>
            <a:r>
              <a:rPr lang="en" sz="2000"/>
              <a:t>    … )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42" name="Google Shape;942;p11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3" name="Google Shape;943;p119"/>
          <p:cNvSpPr txBox="1"/>
          <p:nvPr/>
        </p:nvSpPr>
        <p:spPr>
          <a:xfrm>
            <a:off x="533900" y="4512425"/>
            <a:ext cx="8610000" cy="19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FF"/>
                </a:solidFill>
              </a:rPr>
            </a:b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(v*s (numV 10) (aSto 1 (numV 10) (aSto 2 (boxV 1) (aSto 1 (numV 7) (mtSto)))))</a:t>
            </a:r>
            <a:endParaRPr sz="1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49" name="Google Shape;949;p12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[openbox (bx-expr)</a:t>
            </a:r>
            <a:br>
              <a:rPr lang="en" sz="2000"/>
            </a:br>
            <a:r>
              <a:rPr lang="en" sz="2000"/>
              <a:t>                      (type-case Value*Store (interp bx-expr ds st)</a:t>
            </a:r>
            <a:br>
              <a:rPr lang="en" sz="2000"/>
            </a:br>
            <a:r>
              <a:rPr lang="en" sz="2000"/>
              <a:t>                             [v*s (bx-val st1)</a:t>
            </a: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                                     (v*s (store-lookup (boxV-address bx-val) 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                   st1)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st1)</a:t>
            </a:r>
            <a:r>
              <a:rPr lang="en" sz="2000"/>
              <a:t>])]</a:t>
            </a:r>
            <a:br>
              <a:rPr lang="en" sz="2000"/>
            </a:br>
            <a:r>
              <a:rPr lang="en" sz="2000"/>
              <a:t>    … )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50" name="Google Shape;950;p12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1" name="Google Shape;951;p120"/>
          <p:cNvSpPr txBox="1"/>
          <p:nvPr/>
        </p:nvSpPr>
        <p:spPr>
          <a:xfrm>
            <a:off x="533900" y="4817225"/>
            <a:ext cx="8610000" cy="16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(v*s (numV 10) (aSto 1 (numV 10) (aSto 2 (boxV 1) (aSto 1 (numV 7) (mtSto)))))</a:t>
            </a:r>
            <a:endParaRPr sz="1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2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57" name="Google Shape;957;p12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[setbox (bx-expr val-expr)</a:t>
            </a:r>
            <a:br>
              <a:rPr lang="en" sz="2000"/>
            </a:br>
            <a:r>
              <a:rPr lang="en" sz="2000"/>
              <a:t>                   …]</a:t>
            </a:r>
            <a:br>
              <a:rPr lang="en" sz="2000"/>
            </a:br>
            <a:r>
              <a:rPr lang="en" sz="2000"/>
              <a:t>    …)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58" name="Google Shape;958;p12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2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64" name="Google Shape;964;p122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[setbox (bx-expr val-expr)</a:t>
            </a:r>
            <a:br>
              <a:rPr lang="en" sz="2000"/>
            </a:br>
            <a:r>
              <a:rPr lang="en" sz="2000"/>
              <a:t>                   … (interp bx-expr ds st) … </a:t>
            </a:r>
            <a:br>
              <a:rPr lang="en" sz="2000"/>
            </a:br>
            <a:r>
              <a:rPr lang="en" sz="2000"/>
              <a:t>                   … (interp val-expr ds </a:t>
            </a:r>
            <a:r>
              <a:rPr lang="en" sz="2000">
                <a:solidFill>
                  <a:srgbClr val="FF0000"/>
                </a:solidFill>
              </a:rPr>
              <a:t>st</a:t>
            </a:r>
            <a:r>
              <a:rPr lang="en" sz="2000"/>
              <a:t>) … </a:t>
            </a:r>
            <a:br>
              <a:rPr lang="en" sz="2000"/>
            </a:br>
            <a:r>
              <a:rPr lang="en" sz="2000"/>
              <a:t>                   … ]</a:t>
            </a:r>
            <a:br>
              <a:rPr lang="en" sz="2000"/>
            </a:br>
            <a:r>
              <a:rPr lang="en" sz="2000"/>
              <a:t>    …)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{with {q {newbox 10}}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{setbox {seqn {setbox q 12} q}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                                     {openbox q}}}</a:t>
            </a:r>
            <a:br>
              <a:rPr lang="en" sz="2000"/>
            </a:br>
            <a:br>
              <a:rPr lang="en" sz="2000"/>
            </a:br>
            <a:r>
              <a:rPr lang="en" sz="2000"/>
              <a:t>q is 10 or 12?</a:t>
            </a:r>
            <a:endParaRPr sz="2000"/>
          </a:p>
        </p:txBody>
      </p:sp>
      <p:sp>
        <p:nvSpPr>
          <p:cNvPr id="965" name="Google Shape;965;p12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Boxes without State</a:t>
            </a:r>
            <a:endParaRPr/>
          </a:p>
        </p:txBody>
      </p:sp>
      <p:sp>
        <p:nvSpPr>
          <p:cNvPr id="971" name="Google Shape;971;p123"/>
          <p:cNvSpPr txBox="1"/>
          <p:nvPr>
            <p:ph idx="1" type="body"/>
          </p:nvPr>
        </p:nvSpPr>
        <p:spPr>
          <a:xfrm>
            <a:off x="311700" y="1106425"/>
            <a:ext cx="8832300" cy="4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;interp: BFAE DefrdSub </a:t>
            </a:r>
            <a:r>
              <a:rPr lang="en" sz="2000">
                <a:solidFill>
                  <a:srgbClr val="FF0000"/>
                </a:solidFill>
              </a:rPr>
              <a:t>Store </a:t>
            </a:r>
            <a:r>
              <a:rPr lang="en" sz="2000"/>
              <a:t>-&gt; </a:t>
            </a:r>
            <a:r>
              <a:rPr lang="en" sz="2000">
                <a:solidFill>
                  <a:srgbClr val="FF0000"/>
                </a:solidFill>
              </a:rPr>
              <a:t>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  [setbox (bx-expr val-expr)</a:t>
            </a:r>
            <a:br>
              <a:rPr lang="en" sz="2000"/>
            </a:br>
            <a:r>
              <a:rPr lang="en" sz="2000"/>
              <a:t>                   … (interp bx-expr ds st) … </a:t>
            </a:r>
            <a:br>
              <a:rPr lang="en" sz="2000"/>
            </a:br>
            <a:r>
              <a:rPr lang="en" sz="2000"/>
              <a:t>                   … (interp val-expr ds </a:t>
            </a:r>
            <a:r>
              <a:rPr lang="en" sz="2000">
                <a:solidFill>
                  <a:srgbClr val="FF0000"/>
                </a:solidFill>
              </a:rPr>
              <a:t>st</a:t>
            </a:r>
            <a:r>
              <a:rPr lang="en" sz="2000"/>
              <a:t>) … </a:t>
            </a:r>
            <a:br>
              <a:rPr lang="en" sz="2000"/>
            </a:br>
            <a:r>
              <a:rPr lang="en" sz="2000"/>
              <a:t>                   … ]</a:t>
            </a:r>
            <a:br>
              <a:rPr lang="en" sz="2000"/>
            </a:br>
            <a:r>
              <a:rPr lang="en" sz="2000"/>
              <a:t>    …)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{with {q {newbox 10}}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{setbox {seqn {setbox q 12} q}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                                                       {openbox q}}}</a:t>
            </a:r>
            <a:br>
              <a:rPr lang="en" sz="2000"/>
            </a:br>
            <a:br>
              <a:rPr lang="en" sz="2000"/>
            </a:br>
            <a:r>
              <a:rPr lang="en" sz="2000"/>
              <a:t>should put </a:t>
            </a:r>
            <a:r>
              <a:rPr lang="en" sz="2000">
                <a:solidFill>
                  <a:srgbClr val="0000FF"/>
                </a:solidFill>
              </a:rPr>
              <a:t>12</a:t>
            </a:r>
            <a:r>
              <a:rPr lang="en" sz="2000"/>
              <a:t> in </a:t>
            </a:r>
            <a:r>
              <a:rPr lang="en" sz="2000">
                <a:solidFill>
                  <a:srgbClr val="0000FF"/>
                </a:solidFill>
              </a:rPr>
              <a:t>q</a:t>
            </a:r>
            <a:r>
              <a:rPr lang="en" sz="2000"/>
              <a:t>, not </a:t>
            </a:r>
            <a:r>
              <a:rPr lang="en" sz="2000">
                <a:solidFill>
                  <a:srgbClr val="0000FF"/>
                </a:solidFill>
              </a:rPr>
              <a:t>10</a:t>
            </a:r>
            <a:endParaRPr sz="2000"/>
          </a:p>
        </p:txBody>
      </p:sp>
      <p:sp>
        <p:nvSpPr>
          <p:cNvPr id="972" name="Google Shape;972;p12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