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a11aa875_2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a11aa875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d4daa47d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d4daa4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5a11aa875_2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5a11aa87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a11aa875_2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a11aa875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a11aa875_2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a11aa87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5a11aa875_2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5a11aa87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a11aa875_2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a11aa87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d4daa47d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d4daa47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6ea77aa74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6ea77aa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6ea77aa74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6ea77aa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6d693e1c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6d693e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ea77aa74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ea77aa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46b1b41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446b1b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46b1b41b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46b1b4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46b1b41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46b1b4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46b1b41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446b1b4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ea77aa74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6ea77aa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ea77aa74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ea77aa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6d4daa47d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6d4daa4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d4daa47d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d4daa47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d4daa47d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d4daa47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a11aa875_2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a11aa87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d4daa47d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d4daa4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5a11aa875_2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5a11aa875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5a11aa875_2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5a11aa875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5a11aa875_2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5a11aa87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5a11aa875_2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5a11aa875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6ea77aa74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6ea77aa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6ea77aa7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6ea77aa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5a11aa875_2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5a11aa875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5a11aa875_2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5a11aa875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6d4daa47d_0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6d4daa47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a11aa875_2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a11aa87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8036950b2_0_2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8036950b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6d4daa47d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6d4daa47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6d4daa47d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6d4daa47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6d4daa47d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6d4daa47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6d4daa47d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6d4daa47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8036950b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80369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8036950b2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803695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8036950b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8036950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036950b2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036950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8036950b2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8036950b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a11aa875_2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a11aa87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8036950b2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8036950b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8036950b2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8036950b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8036950b2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8036950b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6d69398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6d6939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6d693989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6d6939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a11aa875_2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a11aa87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6d693989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6d6939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Laziness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Variables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Lecture21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</a:t>
            </a:r>
            <a:r>
              <a:rPr lang="en" sz="2000"/>
              <a:t>BMFAE </a:t>
            </a:r>
            <a:r>
              <a:rPr lang="en" sz="2000"/>
              <a:t>DefrdSub Store -&gt; Value*Store</a:t>
            </a:r>
            <a:br>
              <a:rPr lang="en" sz="2000"/>
            </a:br>
            <a:r>
              <a:rPr lang="en" sz="2000"/>
              <a:t>(define (interp expr ds</a:t>
            </a:r>
            <a:r>
              <a:rPr lang="en" sz="2000"/>
              <a:t> st</a:t>
            </a:r>
            <a:r>
              <a:rPr lang="en" sz="2000"/>
              <a:t>)</a:t>
            </a:r>
            <a:br>
              <a:rPr lang="en" sz="2000"/>
            </a:br>
            <a:r>
              <a:rPr lang="en" sz="2000"/>
              <a:t>    (type-case </a:t>
            </a:r>
            <a:r>
              <a:rPr lang="en" sz="2000"/>
              <a:t>BMFAE expr</a:t>
            </a:r>
            <a:br>
              <a:rPr lang="en" sz="2000"/>
            </a:br>
            <a:r>
              <a:rPr lang="en" sz="2000"/>
              <a:t>    ...</a:t>
            </a:r>
            <a:br>
              <a:rPr lang="en" sz="2000"/>
            </a:br>
            <a:r>
              <a:rPr lang="en" sz="2000"/>
              <a:t>    [id (name) (v*s </a:t>
            </a:r>
            <a:r>
              <a:rPr lang="en" sz="2000">
                <a:solidFill>
                  <a:srgbClr val="FF0000"/>
                </a:solidFill>
              </a:rPr>
              <a:t>(store-lookup (lookup name ds) st)</a:t>
            </a:r>
            <a:br>
              <a:rPr lang="en" sz="2000"/>
            </a:br>
            <a:r>
              <a:rPr lang="en" sz="2000"/>
              <a:t>                                st)] </a:t>
            </a:r>
            <a:br>
              <a:rPr lang="en" sz="2000"/>
            </a:br>
            <a:r>
              <a:rPr lang="en" sz="2000"/>
              <a:t>    ...)</a:t>
            </a:r>
            <a:br>
              <a:rPr lang="en" sz="2000"/>
            </a:b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BMFAE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[app (f a)  (type-case Value*Store </a:t>
            </a:r>
            <a:r>
              <a:rPr lang="en" sz="1800">
                <a:solidFill>
                  <a:srgbClr val="FF0000"/>
                </a:solidFill>
              </a:rPr>
              <a:t>(interp f ds st)</a:t>
            </a:r>
            <a:br>
              <a:rPr lang="en" sz="1800"/>
            </a:br>
            <a:r>
              <a:rPr lang="en" sz="1800"/>
              <a:t>                           [v*s (</a:t>
            </a:r>
            <a:r>
              <a:rPr lang="en" sz="1800">
                <a:solidFill>
                  <a:srgbClr val="FF0000"/>
                </a:solidFill>
              </a:rPr>
              <a:t>f-value</a:t>
            </a:r>
            <a:r>
              <a:rPr lang="en" sz="1800"/>
              <a:t> f-store)</a:t>
            </a:r>
            <a:br>
              <a:rPr lang="en" sz="1800"/>
            </a:br>
            <a:r>
              <a:rPr lang="en" sz="1800"/>
              <a:t>                                   (type-case Value*Store </a:t>
            </a:r>
            <a:r>
              <a:rPr lang="en" sz="1800">
                <a:solidFill>
                  <a:srgbClr val="0000FF"/>
                </a:solidFill>
              </a:rPr>
              <a:t>(interp a ds f-store)</a:t>
            </a:r>
            <a:br>
              <a:rPr lang="en" sz="1800"/>
            </a:br>
            <a:r>
              <a:rPr lang="en" sz="1800"/>
              <a:t>                                       [v*s (</a:t>
            </a:r>
            <a:r>
              <a:rPr lang="en" sz="1800">
                <a:solidFill>
                  <a:srgbClr val="0000FF"/>
                </a:solidFill>
              </a:rPr>
              <a:t>a-value</a:t>
            </a:r>
            <a:r>
              <a:rPr lang="en" sz="1800"/>
              <a:t> a-store)</a:t>
            </a:r>
            <a:br>
              <a:rPr lang="en" sz="1800"/>
            </a:br>
            <a:r>
              <a:rPr lang="en" sz="1800"/>
              <a:t>                                               (local ([define new-address (malloc a-store)])</a:t>
            </a:r>
            <a:br>
              <a:rPr lang="en" sz="1800"/>
            </a:br>
            <a:r>
              <a:rPr lang="en" sz="1800"/>
              <a:t>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(interp (closureV-body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(aSub (closureV-param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new-address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(closureV-ds </a:t>
            </a:r>
            <a:r>
              <a:rPr lang="en" sz="1800">
                <a:solidFill>
                  <a:srgbClr val="FF0000"/>
                </a:solidFill>
                <a:highlight>
                  <a:srgbClr val="FFF2CC"/>
                </a:highlight>
              </a:rPr>
              <a:t>f-value</a:t>
            </a:r>
            <a:r>
              <a:rPr lang="en" sz="1800">
                <a:highlight>
                  <a:srgbClr val="FFF2CC"/>
                </a:highlight>
              </a:rPr>
              <a:t>))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(aSto new-address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</a:t>
            </a:r>
            <a:r>
              <a:rPr lang="en" sz="1800">
                <a:solidFill>
                  <a:srgbClr val="0000FF"/>
                </a:solidFill>
                <a:highlight>
                  <a:srgbClr val="FFF2CC"/>
                </a:highlight>
              </a:rPr>
              <a:t>a-value</a:t>
            </a:r>
            <a:br>
              <a:rPr lang="en" sz="1800">
                <a:highlight>
                  <a:srgbClr val="FFF2CC"/>
                </a:highlight>
              </a:rPr>
            </a:br>
            <a:r>
              <a:rPr lang="en" sz="1800"/>
              <a:t>                                                                             </a:t>
            </a:r>
            <a:r>
              <a:rPr lang="en" sz="1800">
                <a:highlight>
                  <a:srgbClr val="FFF2CC"/>
                </a:highlight>
              </a:rPr>
              <a:t>a-store)</a:t>
            </a:r>
            <a:r>
              <a:rPr lang="en" sz="1800"/>
              <a:t>))])])]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 … 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 </a:t>
            </a:r>
            <a:r>
              <a:rPr lang="en" sz="2000">
                <a:solidFill>
                  <a:srgbClr val="FF0000"/>
                </a:solidFill>
              </a:rPr>
              <a:t>… (type-case Value*Store (interp val-expr ds st)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[v*s (val st)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… ]</a:t>
            </a:r>
            <a:r>
              <a:rPr lang="en" sz="2000"/>
              <a:t>)]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 … (type-case Value*Store (interp val-expr ds st)</a:t>
            </a:r>
            <a:br>
              <a:rPr lang="en" sz="2000"/>
            </a:br>
            <a:r>
              <a:rPr lang="en" sz="2000"/>
              <a:t>                            [v*s (val st)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                                    (v*s val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(aSto …))</a:t>
            </a:r>
            <a:r>
              <a:rPr lang="en" sz="2000"/>
              <a:t>])]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</a:t>
            </a:r>
            <a:r>
              <a:rPr lang="en" sz="2000">
                <a:solidFill>
                  <a:srgbClr val="FF0000"/>
                </a:solidFill>
              </a:rPr>
              <a:t>(local [(define a (lookup id ds))]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/>
              <a:t>                      (type-case Value*Store (interp val-expr ds st)</a:t>
            </a:r>
            <a:br>
              <a:rPr lang="en" sz="2000"/>
            </a:br>
            <a:r>
              <a:rPr lang="en" sz="2000"/>
              <a:t>                            [v*s (val st)</a:t>
            </a:r>
            <a:br>
              <a:rPr lang="en" sz="2000"/>
            </a:br>
            <a:r>
              <a:rPr lang="en" sz="2000">
                <a:solidFill>
                  <a:srgbClr val="FF0000"/>
                </a:solidFill>
              </a:rPr>
              <a:t>                                    </a:t>
            </a:r>
            <a:r>
              <a:rPr lang="en" sz="2000"/>
              <a:t>(v*s val</a:t>
            </a:r>
            <a:br>
              <a:rPr lang="en" sz="2000"/>
            </a:br>
            <a:r>
              <a:rPr lang="en" sz="2000"/>
              <a:t>                                             (aSto …))])</a:t>
            </a:r>
            <a:r>
              <a:rPr lang="en" sz="2000">
                <a:solidFill>
                  <a:srgbClr val="FF0000"/>
                </a:solidFill>
              </a:rPr>
              <a:t>)</a:t>
            </a:r>
            <a:r>
              <a:rPr lang="en" sz="2000"/>
              <a:t>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(local [(define a (lookup id ds))]</a:t>
            </a:r>
            <a:br>
              <a:rPr lang="en" sz="2000"/>
            </a:br>
            <a:r>
              <a:rPr lang="en" sz="2000"/>
              <a:t>                      (type-case Value*Store (interp val-expr ds st)</a:t>
            </a:r>
            <a:br>
              <a:rPr lang="en" sz="2000"/>
            </a:br>
            <a:r>
              <a:rPr lang="en" sz="2000"/>
              <a:t>                            [v*s (val st)</a:t>
            </a:r>
            <a:br>
              <a:rPr lang="en" sz="2000"/>
            </a:br>
            <a:r>
              <a:rPr lang="en" sz="2000"/>
              <a:t>                                    (v*s val</a:t>
            </a:r>
            <a:br>
              <a:rPr lang="en" sz="2000"/>
            </a:br>
            <a:r>
              <a:rPr lang="en" sz="2000"/>
              <a:t>                                             </a:t>
            </a:r>
            <a:r>
              <a:rPr lang="en" sz="2000">
                <a:solidFill>
                  <a:srgbClr val="FF0000"/>
                </a:solidFill>
              </a:rPr>
              <a:t>(aSto a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val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st)</a:t>
            </a:r>
            <a:r>
              <a:rPr lang="en" sz="2000"/>
              <a:t>)]))]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5688925" y="3641200"/>
            <a:ext cx="1901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bounded with id</a:t>
            </a:r>
            <a:endParaRPr/>
          </a:p>
        </p:txBody>
      </p:sp>
      <p:cxnSp>
        <p:nvCxnSpPr>
          <p:cNvPr id="274" name="Google Shape;274;p40"/>
          <p:cNvCxnSpPr/>
          <p:nvPr/>
        </p:nvCxnSpPr>
        <p:spPr>
          <a:xfrm flipH="1">
            <a:off x="4137625" y="4016500"/>
            <a:ext cx="155130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??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??</a:t>
            </a:r>
            <a:endParaRPr sz="2700"/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lang="en" sz="2100" u="sng">
                <a:solidFill>
                  <a:srgbClr val="FF0000"/>
                </a:solidFill>
              </a:rPr>
              <a:t>(aSto 2 (numV 5) (aSto 2 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b="1" lang="en" sz="2100">
                <a:solidFill>
                  <a:srgbClr val="0000FF"/>
                </a:solidFill>
              </a:rPr>
              <a:t>(aSto 1 (numV 3)</a:t>
            </a:r>
            <a:r>
              <a:rPr lang="en" sz="2100">
                <a:solidFill>
                  <a:srgbClr val="0000FF"/>
                </a:solidFill>
              </a:rPr>
              <a:t> (mtSto)))))</a:t>
            </a:r>
            <a:endParaRPr sz="2700"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BMFAE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[app (f a)  (type-case Value*Store (interp f ds st)</a:t>
            </a:r>
            <a:br>
              <a:rPr lang="en" sz="1800"/>
            </a:br>
            <a:r>
              <a:rPr lang="en" sz="1800"/>
              <a:t>                           [v*s (f-value f-store)</a:t>
            </a:r>
            <a:br>
              <a:rPr lang="en" sz="1800"/>
            </a:br>
            <a:r>
              <a:rPr lang="en" sz="1800"/>
              <a:t>                                   (type-case Value*Store (interp a ds f-store)</a:t>
            </a:r>
            <a:br>
              <a:rPr lang="en" sz="1800"/>
            </a:br>
            <a:r>
              <a:rPr lang="en" sz="1800"/>
              <a:t>                                       [v*s (a-value a-store)</a:t>
            </a:r>
            <a:br>
              <a:rPr lang="en" sz="1800"/>
            </a:br>
            <a:r>
              <a:rPr lang="en" sz="1800"/>
              <a:t>                                               (local ([</a:t>
            </a:r>
            <a:r>
              <a:rPr b="1" lang="en" sz="1800">
                <a:highlight>
                  <a:srgbClr val="FFFF00"/>
                </a:highlight>
              </a:rPr>
              <a:t>define new-address (malloc a-store)</a:t>
            </a:r>
            <a:r>
              <a:rPr lang="en" sz="1800"/>
              <a:t>])</a:t>
            </a:r>
            <a:br>
              <a:rPr lang="en" sz="1800"/>
            </a:br>
            <a:r>
              <a:rPr lang="en" sz="1800"/>
              <a:t>                                                      (interp (closureV-body f-value)</a:t>
            </a:r>
            <a:br>
              <a:rPr lang="en" sz="1800"/>
            </a:br>
            <a:r>
              <a:rPr lang="en" sz="1800"/>
              <a:t>                                                                   (aSub (closureV-param f-value)</a:t>
            </a:r>
            <a:br>
              <a:rPr lang="en" sz="1800"/>
            </a:br>
            <a:r>
              <a:rPr lang="en" sz="1800"/>
              <a:t>                                                                               new-address</a:t>
            </a:r>
            <a:br>
              <a:rPr lang="en" sz="1800"/>
            </a:br>
            <a:r>
              <a:rPr lang="en" sz="1800"/>
              <a:t>                                                                               (closureV-ds f-value))</a:t>
            </a:r>
            <a:br>
              <a:rPr lang="en" sz="1800"/>
            </a:br>
            <a:r>
              <a:rPr lang="en" sz="1800"/>
              <a:t>                                                                  (aSto new-address</a:t>
            </a:r>
            <a:br>
              <a:rPr lang="en" sz="1800"/>
            </a:br>
            <a:r>
              <a:rPr lang="en" sz="1800"/>
              <a:t>                                                                            a-value</a:t>
            </a:r>
            <a:br>
              <a:rPr lang="en" sz="1800"/>
            </a:br>
            <a:r>
              <a:rPr lang="en" sz="1800"/>
              <a:t>                                                                             a-store)))])])]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Store-Passing Interpreters</a:t>
            </a:r>
            <a:endParaRPr sz="35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BFAE interpreter explains state by representing the store as a value.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Every step in computation produces a new store.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interpreter itself is purely functional.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</a:t>
            </a:r>
            <a:r>
              <a:rPr lang="en" sz="2100">
                <a:solidFill>
                  <a:srgbClr val="FF0000"/>
                </a:solidFill>
              </a:rPr>
              <a:t> It's a store-passing interpreter.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195600" y="3699800"/>
            <a:ext cx="8948400" cy="24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(define-type Value*Store</a:t>
            </a:r>
            <a:b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[v*s (value BFAE-Value?) (store Store?)])</a:t>
            </a:r>
            <a:endParaRPr sz="2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{b {newbox 7}}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{seqn {setbox b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{openbox b}}}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/>
            </a:br>
            <a:r>
              <a:rPr lang="en" sz="1800"/>
              <a:t>⇒ (v*s (numV 10) (aSto 1 (numV 10) (aSto 2 (boxV 1) (aSto 1 (numV 7) (mtSto)))))</a:t>
            </a:r>
            <a:endParaRPr sz="2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lang="en" sz="2100" u="sng">
                <a:solidFill>
                  <a:srgbClr val="FF0000"/>
                </a:solidFill>
              </a:rPr>
              <a:t>(aSto 2 (numV 5) (aSto 2 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b="1" lang="en" sz="2100">
                <a:solidFill>
                  <a:srgbClr val="0000FF"/>
                </a:solidFill>
              </a:rPr>
              <a:t>(aSto 1 (numV 3)</a:t>
            </a:r>
            <a:r>
              <a:rPr lang="en" sz="2100">
                <a:solidFill>
                  <a:srgbClr val="0000FF"/>
                </a:solidFill>
              </a:rPr>
              <a:t> (mtSto)))))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000FF"/>
                </a:solidFill>
              </a:rPr>
              <a:t>Call-by-value</a:t>
            </a:r>
            <a:endParaRPr sz="30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When a function is called, malloc </a:t>
            </a:r>
            <a:r>
              <a:rPr lang="en" sz="2700" u="sng"/>
              <a:t>generates a new address for the function parameter</a:t>
            </a:r>
            <a:r>
              <a:rPr lang="en" sz="2700"/>
              <a:t>.</a:t>
            </a:r>
            <a:endParaRPr sz="2700"/>
          </a:p>
        </p:txBody>
      </p:sp>
      <p:sp>
        <p:nvSpPr>
          <p:cNvPr id="302" name="Google Shape;302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3" name="Google Shape;303;p44"/>
          <p:cNvCxnSpPr/>
          <p:nvPr/>
        </p:nvCxnSpPr>
        <p:spPr>
          <a:xfrm rot="10800000">
            <a:off x="4931800" y="3183125"/>
            <a:ext cx="1530300" cy="18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4"/>
          <p:cNvSpPr txBox="1"/>
          <p:nvPr/>
        </p:nvSpPr>
        <p:spPr>
          <a:xfrm>
            <a:off x="6218675" y="3365875"/>
            <a:ext cx="2734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a's address is still 1.</a:t>
            </a:r>
            <a:br>
              <a:rPr lang="en" sz="1800"/>
            </a:br>
            <a:r>
              <a:rPr lang="en" sz="1800"/>
              <a:t>c.f. box's address?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(2)</a:t>
            </a:r>
            <a:endParaRPr sz="3500"/>
          </a:p>
        </p:txBody>
      </p:sp>
      <p:sp>
        <p:nvSpPr>
          <p:cNvPr id="310" name="Google Shape;310;p45"/>
          <p:cNvSpPr txBox="1"/>
          <p:nvPr/>
        </p:nvSpPr>
        <p:spPr>
          <a:xfrm>
            <a:off x="750488" y="37736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Lecture22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lang="en" sz="2100" u="sng">
                <a:solidFill>
                  <a:srgbClr val="FF0000"/>
                </a:solidFill>
              </a:rPr>
              <a:t>(aSto 2 (numV 5) (aSto 2 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b="1" lang="en" sz="2100">
                <a:solidFill>
                  <a:srgbClr val="0000FF"/>
                </a:solidFill>
              </a:rPr>
              <a:t>(aSto 1 (numV 3)</a:t>
            </a:r>
            <a:r>
              <a:rPr lang="en" sz="2100">
                <a:solidFill>
                  <a:srgbClr val="0000FF"/>
                </a:solidFill>
              </a:rPr>
              <a:t> (mtSto)))))</a:t>
            </a:r>
            <a:endParaRPr b="1" sz="2500"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;interp: BMFAE DefrdSub </a:t>
            </a:r>
            <a:r>
              <a:rPr lang="en" sz="1800">
                <a:solidFill>
                  <a:srgbClr val="FF0000"/>
                </a:solidFill>
              </a:rPr>
              <a:t>Store </a:t>
            </a:r>
            <a:r>
              <a:rPr lang="en" sz="1800"/>
              <a:t>-&gt; </a:t>
            </a:r>
            <a:r>
              <a:rPr lang="en" sz="1800">
                <a:solidFill>
                  <a:srgbClr val="FF0000"/>
                </a:solidFill>
              </a:rPr>
              <a:t>Value*Store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[app (f a)  (type-case Value*Store (interp f ds st)</a:t>
            </a:r>
            <a:br>
              <a:rPr lang="en" sz="1800"/>
            </a:br>
            <a:r>
              <a:rPr lang="en" sz="1800"/>
              <a:t>                           [v*s (f-value f-store)</a:t>
            </a:r>
            <a:br>
              <a:rPr lang="en" sz="1800"/>
            </a:br>
            <a:r>
              <a:rPr lang="en" sz="1800"/>
              <a:t>                                   (type-case Value*Store (interp a ds f-store)</a:t>
            </a:r>
            <a:br>
              <a:rPr lang="en" sz="1800"/>
            </a:br>
            <a:r>
              <a:rPr lang="en" sz="1800"/>
              <a:t>                                       [v*s (a-value a-store)</a:t>
            </a:r>
            <a:br>
              <a:rPr lang="en" sz="1800"/>
            </a:br>
            <a:r>
              <a:rPr lang="en" sz="1800"/>
              <a:t>                                               (local ([</a:t>
            </a:r>
            <a:r>
              <a:rPr b="1" lang="en" sz="1800">
                <a:highlight>
                  <a:srgbClr val="FFFF00"/>
                </a:highlight>
              </a:rPr>
              <a:t>define new-address (malloc a-store)</a:t>
            </a:r>
            <a:r>
              <a:rPr lang="en" sz="1800"/>
              <a:t>])</a:t>
            </a:r>
            <a:br>
              <a:rPr lang="en" sz="1800"/>
            </a:br>
            <a:r>
              <a:rPr lang="en" sz="1800"/>
              <a:t>                                                      (interp (closureV-body f-value)</a:t>
            </a:r>
            <a:br>
              <a:rPr lang="en" sz="1800"/>
            </a:br>
            <a:r>
              <a:rPr lang="en" sz="1800"/>
              <a:t>                                                                   (aSub (closureV-param f-value)</a:t>
            </a:r>
            <a:br>
              <a:rPr lang="en" sz="1800"/>
            </a:br>
            <a:r>
              <a:rPr lang="en" sz="1800"/>
              <a:t>                                                                               new-address</a:t>
            </a:r>
            <a:br>
              <a:rPr lang="en" sz="1800"/>
            </a:br>
            <a:r>
              <a:rPr lang="en" sz="1800"/>
              <a:t>                                                                               (closureV-ds f-value))</a:t>
            </a:r>
            <a:br>
              <a:rPr lang="en" sz="1800"/>
            </a:br>
            <a:r>
              <a:rPr lang="en" sz="1800"/>
              <a:t>                                                                  (aSto new-address</a:t>
            </a:r>
            <a:br>
              <a:rPr lang="en" sz="1800"/>
            </a:br>
            <a:r>
              <a:rPr lang="en" sz="1800"/>
              <a:t>                                                                            a-value</a:t>
            </a:r>
            <a:br>
              <a:rPr lang="en" sz="1800"/>
            </a:br>
            <a:r>
              <a:rPr lang="en" sz="1800"/>
              <a:t>                                                                             a-store)))])])]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</p:txBody>
      </p:sp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BMFAE DefrdSub Store -&gt; Value*Store</a:t>
            </a:r>
            <a:br>
              <a:rPr lang="en" sz="2000"/>
            </a:br>
            <a:r>
              <a:rPr lang="en" sz="2000"/>
              <a:t>(define (interp expr ds st)</a:t>
            </a:r>
            <a:br>
              <a:rPr lang="en" sz="2000"/>
            </a:br>
            <a:r>
              <a:rPr lang="en" sz="2000"/>
              <a:t>         ...</a:t>
            </a:r>
            <a:br>
              <a:rPr lang="en" sz="2000"/>
            </a:br>
            <a:r>
              <a:rPr lang="en" sz="2000"/>
              <a:t>         [setvar (id val-expr)</a:t>
            </a:r>
            <a:br>
              <a:rPr lang="en" sz="2000"/>
            </a:br>
            <a:r>
              <a:rPr lang="en" sz="2000"/>
              <a:t>                 (local [(define a (lookup id ds))]</a:t>
            </a:r>
            <a:br>
              <a:rPr lang="en" sz="2000"/>
            </a:br>
            <a:r>
              <a:rPr lang="en" sz="2000"/>
              <a:t>                      (type-case Value*Store (interp val-expr ds st)</a:t>
            </a:r>
            <a:br>
              <a:rPr lang="en" sz="2000"/>
            </a:br>
            <a:r>
              <a:rPr lang="en" sz="2000"/>
              <a:t>                            [v*s (val st)</a:t>
            </a:r>
            <a:br>
              <a:rPr lang="en" sz="2000"/>
            </a:br>
            <a:r>
              <a:rPr lang="en" sz="2000"/>
              <a:t>                                    (v*s val</a:t>
            </a:r>
            <a:br>
              <a:rPr lang="en" sz="2000"/>
            </a:br>
            <a:r>
              <a:rPr lang="en" sz="2000"/>
              <a:t>                                             </a:t>
            </a:r>
            <a:r>
              <a:rPr lang="en" sz="2000">
                <a:solidFill>
                  <a:srgbClr val="FF0000"/>
                </a:solidFill>
              </a:rPr>
              <a:t>(aSto a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val</a:t>
            </a:r>
            <a:br>
              <a:rPr lang="en" sz="2000">
                <a:solidFill>
                  <a:srgbClr val="FF0000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                                                        st)</a:t>
            </a:r>
            <a:r>
              <a:rPr lang="en" sz="2000"/>
              <a:t>)]))]  </a:t>
            </a:r>
            <a:br>
              <a:rPr lang="en" sz="2000"/>
            </a:br>
            <a:r>
              <a:rPr lang="en" sz="2000"/>
              <a:t> ...)</a:t>
            </a:r>
            <a:br>
              <a:rPr lang="en" sz="2000"/>
            </a:br>
            <a:endParaRPr sz="2000">
              <a:solidFill>
                <a:srgbClr val="0000FF"/>
              </a:solidFill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5688925" y="3641200"/>
            <a:ext cx="1901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bounded with id</a:t>
            </a:r>
            <a:endParaRPr/>
          </a:p>
        </p:txBody>
      </p:sp>
      <p:cxnSp>
        <p:nvCxnSpPr>
          <p:cNvPr id="333" name="Google Shape;333;p48"/>
          <p:cNvCxnSpPr/>
          <p:nvPr/>
        </p:nvCxnSpPr>
        <p:spPr>
          <a:xfrm flipH="1">
            <a:off x="4137625" y="4016500"/>
            <a:ext cx="155130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lang="en" sz="2100" u="sng">
                <a:solidFill>
                  <a:srgbClr val="FF0000"/>
                </a:solidFill>
              </a:rPr>
              <a:t>(aSto 2 (numV 5) (aSto 2 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b="1" lang="en" sz="2100">
                <a:solidFill>
                  <a:srgbClr val="0000FF"/>
                </a:solidFill>
              </a:rPr>
              <a:t>(aSto 1 (numV 3)</a:t>
            </a:r>
            <a:r>
              <a:rPr lang="en" sz="2100">
                <a:solidFill>
                  <a:srgbClr val="0000FF"/>
                </a:solidFill>
              </a:rPr>
              <a:t> (mtSto)))))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How about this??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(run '{with {a {newbox 3}} {seqn {{fun {x} {setbox x 5}} a} (openbox a)}} (mtSub) (mtSto))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⇒ ?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 (2)</a:t>
            </a:r>
            <a:endParaRPr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lang="en" sz="2100" u="sng">
                <a:solidFill>
                  <a:srgbClr val="FF0000"/>
                </a:solidFill>
              </a:rPr>
              <a:t>(aSto 2 (numV 5) (aSto 2 (numV 3)</a:t>
            </a:r>
            <a:r>
              <a:rPr lang="en" sz="2100">
                <a:solidFill>
                  <a:srgbClr val="0000FF"/>
                </a:solidFill>
              </a:rPr>
              <a:t> </a:t>
            </a:r>
            <a:r>
              <a:rPr b="1" lang="en" sz="2100">
                <a:solidFill>
                  <a:srgbClr val="0000FF"/>
                </a:solidFill>
              </a:rPr>
              <a:t>(aSto 1 (numV 3)</a:t>
            </a:r>
            <a:r>
              <a:rPr lang="en" sz="2100">
                <a:solidFill>
                  <a:srgbClr val="0000FF"/>
                </a:solidFill>
              </a:rPr>
              <a:t> (mtSto)))))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How about this??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(run '{with {a {newbox 3}} {seqn {{fun {x} {setbox x 5}} a} {openbox a}}} (mtSub) (mtSto))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⇒ </a:t>
            </a:r>
            <a:r>
              <a:rPr lang="en" sz="2100">
                <a:solidFill>
                  <a:srgbClr val="0000FF"/>
                </a:solidFill>
              </a:rPr>
              <a:t>(v*s (numV 5) (</a:t>
            </a:r>
            <a:r>
              <a:rPr lang="en" sz="2100" u="sng">
                <a:solidFill>
                  <a:srgbClr val="0000FF"/>
                </a:solidFill>
                <a:highlight>
                  <a:srgbClr val="FFF2CC"/>
                </a:highlight>
              </a:rPr>
              <a:t>aSto 1 (numV 5)</a:t>
            </a:r>
            <a:r>
              <a:rPr lang="en" sz="2100">
                <a:solidFill>
                  <a:srgbClr val="0000FF"/>
                </a:solidFill>
              </a:rPr>
              <a:t> (aSto 3 (boxV 1) (aSto 2 (boxV 1)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          (aSto 1 (numV 3) (mtSto))))))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 (3)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a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⇒ a is 10. (Why? our </a:t>
            </a:r>
            <a:r>
              <a:rPr lang="en" sz="2100">
                <a:solidFill>
                  <a:srgbClr val="0000FF"/>
                </a:solidFill>
              </a:rPr>
              <a:t>interpreter</a:t>
            </a:r>
            <a:r>
              <a:rPr lang="en" sz="2100">
                <a:solidFill>
                  <a:srgbClr val="0000FF"/>
                </a:solidFill>
              </a:rPr>
              <a:t> is based on call-by-value)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 (4)</a:t>
            </a:r>
            <a:endParaRPr/>
          </a:p>
        </p:txBody>
      </p:sp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(v*s</a:t>
            </a:r>
            <a:br>
              <a:rPr lang="en" sz="2100"/>
            </a:br>
            <a:r>
              <a:rPr lang="en" sz="2100"/>
              <a:t> </a:t>
            </a:r>
            <a:r>
              <a:rPr lang="en" sz="2100">
                <a:solidFill>
                  <a:srgbClr val="0000FF"/>
                </a:solidFill>
              </a:rPr>
              <a:t>(numV 10)</a:t>
            </a:r>
            <a:r>
              <a:rPr lang="en" sz="2100"/>
              <a:t>  (aSto  5  (numV 10)  (aSto   4   (numV 20)   </a:t>
            </a:r>
            <a:br>
              <a:rPr lang="en" sz="2100"/>
            </a:br>
            <a:r>
              <a:rPr lang="en" sz="2100"/>
              <a:t>                         (aSto   6 (numV 10) (aSto 5 (numV 20)</a:t>
            </a:r>
            <a:br>
              <a:rPr lang="en" sz="2100"/>
            </a:br>
            <a:r>
              <a:rPr lang="en" sz="2100"/>
              <a:t>                            (aSto 4 (numV 10) (aSto 3 (numV 20) </a:t>
            </a:r>
            <a:br>
              <a:rPr lang="en" sz="2100"/>
            </a:br>
            <a:r>
              <a:rPr lang="en" sz="2100"/>
              <a:t>                               (aSto 2 (numV 10)</a:t>
            </a:r>
            <a:br>
              <a:rPr lang="en" sz="2100"/>
            </a:br>
            <a:r>
              <a:rPr lang="en" sz="2100"/>
              <a:t>                                  (aSto 1 (closureV 'x (fun 'y (app (fun 'z (seqn (setvar 'x (id 'y)) (setvar 'y (id 'z)))) (id 'x))) (mtSub)) (mtSto))))))))))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 (5)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b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⇒ b is 20.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Variables</a:t>
            </a:r>
            <a:endParaRPr sz="3500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Boxes don't explain this example: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(define counter 0)</a:t>
            </a:r>
            <a:br>
              <a:rPr lang="en" sz="2100"/>
            </a:br>
            <a:r>
              <a:rPr lang="en" sz="2100"/>
              <a:t>            (define (f x)</a:t>
            </a:r>
            <a:br>
              <a:rPr lang="en" sz="2100"/>
            </a:br>
            <a:r>
              <a:rPr lang="en" sz="2100"/>
              <a:t>                  (begin</a:t>
            </a:r>
            <a:br>
              <a:rPr lang="en" sz="2100"/>
            </a:br>
            <a:r>
              <a:rPr lang="en" sz="2100"/>
              <a:t>                        (set! counter (+ x counter))  </a:t>
            </a:r>
            <a:r>
              <a:rPr lang="en" sz="1800"/>
              <a:t>; set! assigns a value into counter</a:t>
            </a:r>
            <a:br>
              <a:rPr lang="en" sz="2100"/>
            </a:br>
            <a:r>
              <a:rPr lang="en" sz="2100"/>
              <a:t>                         </a:t>
            </a:r>
            <a:r>
              <a:rPr lang="en" sz="2100"/>
              <a:t>counter</a:t>
            </a:r>
            <a:r>
              <a:rPr lang="en" sz="2100"/>
              <a:t>))</a:t>
            </a:r>
            <a:br>
              <a:rPr lang="en" sz="2100"/>
            </a:br>
            <a:br>
              <a:rPr lang="en" sz="2100"/>
            </a:br>
            <a:r>
              <a:rPr lang="en" sz="2100"/>
              <a:t>In a program like this, an identifier no longer stands for a </a:t>
            </a:r>
            <a:r>
              <a:rPr lang="en" sz="2100">
                <a:solidFill>
                  <a:srgbClr val="FF0000"/>
                </a:solidFill>
              </a:rPr>
              <a:t>value</a:t>
            </a:r>
            <a:r>
              <a:rPr lang="en" sz="2100"/>
              <a:t>;</a:t>
            </a:r>
            <a:br>
              <a:rPr lang="en" sz="2100"/>
            </a:br>
            <a:r>
              <a:rPr lang="en" sz="2100"/>
              <a:t>instead, an identifier stands for a </a:t>
            </a:r>
            <a:r>
              <a:rPr lang="en" sz="2100">
                <a:solidFill>
                  <a:srgbClr val="FF0000"/>
                </a:solidFill>
              </a:rPr>
              <a:t>variable</a:t>
            </a:r>
            <a:r>
              <a:rPr lang="en" sz="2100"/>
              <a:t>.</a:t>
            </a:r>
            <a:endParaRPr sz="2100"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 (6)</a:t>
            </a:r>
            <a:endParaRPr/>
          </a:p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(v*s</a:t>
            </a:r>
            <a:br>
              <a:rPr lang="en" sz="2100"/>
            </a:br>
            <a:r>
              <a:rPr lang="en" sz="2100"/>
              <a:t> </a:t>
            </a:r>
            <a:r>
              <a:rPr lang="en" sz="2100">
                <a:solidFill>
                  <a:srgbClr val="0000FF"/>
                </a:solidFill>
              </a:rPr>
              <a:t>(numV 20)</a:t>
            </a:r>
            <a:r>
              <a:rPr lang="en" sz="2100"/>
              <a:t>  (aSto  5  (numV 10)  (aSto   4   (numV 20)   </a:t>
            </a:r>
            <a:br>
              <a:rPr lang="en" sz="2100"/>
            </a:br>
            <a:r>
              <a:rPr lang="en" sz="2100"/>
              <a:t>                         (aSto   6 (numV 10) (aSto 5 (numV 20)</a:t>
            </a:r>
            <a:br>
              <a:rPr lang="en" sz="2100"/>
            </a:br>
            <a:r>
              <a:rPr lang="en" sz="2100"/>
              <a:t>                            (aSto 4 (numV 10) (aSto 3 (numV 20) </a:t>
            </a:r>
            <a:br>
              <a:rPr lang="en" sz="2100"/>
            </a:br>
            <a:r>
              <a:rPr lang="en" sz="2100"/>
              <a:t>                               (aSto 2 (numV 10)</a:t>
            </a:r>
            <a:br>
              <a:rPr lang="en" sz="2100"/>
            </a:br>
            <a:r>
              <a:rPr lang="en" sz="2100"/>
              <a:t>                                  (aSto 1 (closureV 'x (fun 'y (app (fun 'z (seqn (setvar 'x (id 'y)) (setvar 'y (id 'z)))) (id 'x))) (mtSub)) (mtSto))))))))))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375" name="Google Shape;375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Function Calls </a:t>
            </a:r>
            <a:r>
              <a:rPr lang="en" sz="2200"/>
              <a:t>(Racket example)</a:t>
            </a:r>
            <a:endParaRPr sz="2200"/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(define (swap x y)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(local [(define z y)]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>
                <a:solidFill>
                  <a:srgbClr val="0000FF"/>
                </a:solidFill>
              </a:rPr>
              <a:t>(set! y x)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>
                <a:solidFill>
                  <a:srgbClr val="0000FF"/>
                </a:solidFill>
              </a:rPr>
              <a:t>(set! x z)))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(local [(define a 10)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</a:t>
            </a:r>
            <a:r>
              <a:rPr lang="en" sz="1800">
                <a:solidFill>
                  <a:srgbClr val="0000FF"/>
                </a:solidFill>
              </a:rPr>
              <a:t>(define b 20)]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</a:t>
            </a:r>
            <a:r>
              <a:rPr lang="en" sz="1800">
                <a:solidFill>
                  <a:srgbClr val="0000FF"/>
                </a:solidFill>
              </a:rPr>
              <a:t>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</a:t>
            </a:r>
            <a:r>
              <a:rPr lang="en" sz="1800">
                <a:solidFill>
                  <a:srgbClr val="0000FF"/>
                </a:solidFill>
              </a:rPr>
              <a:t>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</a:t>
            </a:r>
            <a:r>
              <a:rPr lang="en" sz="1800">
                <a:solidFill>
                  <a:srgbClr val="0000FF"/>
                </a:solidFill>
              </a:rPr>
              <a:t>a))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82" name="Google Shape;382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Function Calls </a:t>
            </a:r>
            <a:r>
              <a:rPr lang="en" sz="2200"/>
              <a:t>(Racket example)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(define (swap x y)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(local [(define z y)]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y x)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x z)))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(local [(define a 10)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(define b 20)]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a))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Result is 10; assignment in </a:t>
            </a:r>
            <a:r>
              <a:rPr lang="en" sz="1800">
                <a:solidFill>
                  <a:srgbClr val="0000FF"/>
                </a:solidFill>
              </a:rPr>
              <a:t>swap </a:t>
            </a:r>
            <a:r>
              <a:rPr lang="en" sz="1800"/>
              <a:t>cannot affect </a:t>
            </a:r>
            <a:r>
              <a:rPr lang="en" sz="1800">
                <a:solidFill>
                  <a:srgbClr val="0000FF"/>
                </a:solidFill>
              </a:rPr>
              <a:t>a</a:t>
            </a:r>
            <a:r>
              <a:rPr lang="en" sz="1800"/>
              <a:t>.</a:t>
            </a:r>
            <a:endParaRPr sz="1800"/>
          </a:p>
        </p:txBody>
      </p:sp>
      <p:sp>
        <p:nvSpPr>
          <p:cNvPr id="389" name="Google Shape;389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Function Calls </a:t>
            </a:r>
            <a:r>
              <a:rPr lang="en" sz="2200"/>
              <a:t>(Racket example)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311700" y="1106425"/>
            <a:ext cx="82026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if we wanted </a:t>
            </a:r>
            <a:r>
              <a:rPr lang="en" sz="1800">
                <a:solidFill>
                  <a:srgbClr val="0000FF"/>
                </a:solidFill>
              </a:rPr>
              <a:t>swap </a:t>
            </a:r>
            <a:r>
              <a:rPr lang="en" sz="1800"/>
              <a:t>to change </a:t>
            </a:r>
            <a:r>
              <a:rPr lang="en" sz="1800">
                <a:solidFill>
                  <a:srgbClr val="0000FF"/>
                </a:solidFill>
              </a:rPr>
              <a:t>a</a:t>
            </a:r>
            <a:r>
              <a:rPr lang="en" sz="1800"/>
              <a:t>?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(define (swap x y)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(local [(define z y)]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y x)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x z)))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(local [(define a 10)                   </a:t>
            </a:r>
            <a:r>
              <a:rPr lang="en" sz="2400"/>
              <a:t>  ⇒  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(define b 20)]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a))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       This is called </a:t>
            </a:r>
            <a:r>
              <a:rPr lang="en" sz="1800">
                <a:solidFill>
                  <a:srgbClr val="FF0000"/>
                </a:solidFill>
              </a:rPr>
              <a:t>call-by-reference</a:t>
            </a:r>
            <a:r>
              <a:rPr lang="en" sz="1800"/>
              <a:t>, as opposed to </a:t>
            </a:r>
            <a:r>
              <a:rPr lang="en" sz="1800">
                <a:solidFill>
                  <a:srgbClr val="FF0000"/>
                </a:solidFill>
              </a:rPr>
              <a:t>call-by-value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6" name="Google Shape;396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7"/>
          <p:cNvSpPr txBox="1"/>
          <p:nvPr>
            <p:ph idx="1" type="body"/>
          </p:nvPr>
        </p:nvSpPr>
        <p:spPr>
          <a:xfrm>
            <a:off x="5159350" y="2742625"/>
            <a:ext cx="3354900" cy="17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(local [(define a (box 10))   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(define b (box 20))]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(swap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(unbox a)))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Function Calls </a:t>
            </a:r>
            <a:r>
              <a:rPr lang="en" sz="2200"/>
              <a:t>(Racket example)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311700" y="1106425"/>
            <a:ext cx="82026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if we wanted </a:t>
            </a:r>
            <a:r>
              <a:rPr lang="en" sz="1800">
                <a:solidFill>
                  <a:srgbClr val="0000FF"/>
                </a:solidFill>
              </a:rPr>
              <a:t>swap </a:t>
            </a:r>
            <a:r>
              <a:rPr lang="en" sz="1800"/>
              <a:t>to change </a:t>
            </a:r>
            <a:r>
              <a:rPr lang="en" sz="1800">
                <a:solidFill>
                  <a:srgbClr val="0000FF"/>
                </a:solidFill>
              </a:rPr>
              <a:t>a</a:t>
            </a:r>
            <a:r>
              <a:rPr lang="en" sz="1800"/>
              <a:t>?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(define (swap x y)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(local [(define z y)]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y x)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(set! x z)))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(local [(define a 10)                   </a:t>
            </a:r>
            <a:r>
              <a:rPr lang="en" sz="2400"/>
              <a:t>  ⇒  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(define b 20)]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a))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       This is called </a:t>
            </a:r>
            <a:r>
              <a:rPr lang="en" sz="1800">
                <a:solidFill>
                  <a:srgbClr val="FF0000"/>
                </a:solidFill>
              </a:rPr>
              <a:t>call-by-reference</a:t>
            </a:r>
            <a:r>
              <a:rPr lang="en" sz="1800"/>
              <a:t>, as opposed to </a:t>
            </a:r>
            <a:r>
              <a:rPr lang="en" sz="1800">
                <a:solidFill>
                  <a:srgbClr val="FF0000"/>
                </a:solidFill>
              </a:rPr>
              <a:t>call-by-value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4" name="Google Shape;404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5159350" y="1447225"/>
            <a:ext cx="3984600" cy="17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(define </a:t>
            </a:r>
            <a:r>
              <a:rPr lang="en" sz="1800">
                <a:solidFill>
                  <a:srgbClr val="0000FF"/>
                </a:solidFill>
              </a:rPr>
              <a:t> (swap x y)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(local [(define z (box (unbox y)))]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(set-box! y (unbox x))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(set-box! x (unbox z))))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(local [(define a (box 10))   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(define b (box 20))]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(begin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(swap a b)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(unbox a)))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Function Calls </a:t>
            </a:r>
            <a:r>
              <a:rPr lang="en" sz="2200"/>
              <a:t>(current BFAE)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311700" y="1106425"/>
            <a:ext cx="82026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if we wanted </a:t>
            </a:r>
            <a:r>
              <a:rPr lang="en" sz="1800">
                <a:solidFill>
                  <a:srgbClr val="0000FF"/>
                </a:solidFill>
              </a:rPr>
              <a:t>swap </a:t>
            </a:r>
            <a:r>
              <a:rPr lang="en" sz="1800"/>
              <a:t>to change </a:t>
            </a:r>
            <a:r>
              <a:rPr lang="en" sz="1800">
                <a:solidFill>
                  <a:srgbClr val="0000FF"/>
                </a:solidFill>
              </a:rPr>
              <a:t>a</a:t>
            </a:r>
            <a:r>
              <a:rPr lang="en" sz="1800"/>
              <a:t>?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{with {swap {fun {x}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{fun {y}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{with {z x}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{seqn {setvar x y}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{setvar y z}}}}}}           ⇒ 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{with {a 10}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{with {b 20}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{seqn {{swap a} b}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   a}}}}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       This is called </a:t>
            </a:r>
            <a:r>
              <a:rPr lang="en" sz="1800">
                <a:solidFill>
                  <a:srgbClr val="FF0000"/>
                </a:solidFill>
              </a:rPr>
              <a:t>call-by-reference</a:t>
            </a:r>
            <a:r>
              <a:rPr lang="en" sz="1800"/>
              <a:t>, as opposed to </a:t>
            </a:r>
            <a:r>
              <a:rPr lang="en" sz="1800">
                <a:solidFill>
                  <a:srgbClr val="FF0000"/>
                </a:solidFill>
              </a:rPr>
              <a:t>call-by-value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12" name="Google Shape;412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59"/>
          <p:cNvSpPr txBox="1"/>
          <p:nvPr>
            <p:ph idx="1" type="body"/>
          </p:nvPr>
        </p:nvSpPr>
        <p:spPr>
          <a:xfrm>
            <a:off x="4485125" y="1447225"/>
            <a:ext cx="4658700" cy="17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{with {swap {fun {x}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{fun {y}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{with {z x}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{seqn {setbox x (openbox y)}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{setbox y (openbox z)}}}}}}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{with {a (newbox 10)}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{with {b (newbox 20)}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{seqn {{swap a} b}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                           (openbox a)}}}}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19" name="Google Shape;419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5)</a:t>
            </a:r>
            <a:r>
              <a:rPr lang="en" sz="2100">
                <a:solidFill>
                  <a:srgbClr val="0000FF"/>
                </a:solidFill>
              </a:rPr>
              <a:t> (aSto 1 (numV 5) (aSto 1 (numV 3) (mtSto))))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000FF"/>
                </a:solidFill>
              </a:rPr>
              <a:t>Call-by-reference</a:t>
            </a:r>
            <a:endParaRPr sz="30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a function is called, the value of the existing address of 'a' is stored with 5, which was mutated in the function.</a:t>
            </a:r>
            <a:endParaRPr/>
          </a:p>
        </p:txBody>
      </p:sp>
      <p:sp>
        <p:nvSpPr>
          <p:cNvPr id="420" name="Google Shape;420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Call-By-Reference</a:t>
            </a:r>
            <a:endParaRPr/>
          </a:p>
        </p:txBody>
      </p:sp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 interp : BMFAE DefrdSub Store -&gt; Value*Store</a:t>
            </a:r>
            <a:br>
              <a:rPr lang="en" sz="1700"/>
            </a:br>
            <a:r>
              <a:rPr lang="en" sz="1700"/>
              <a:t>(define (interp expr ds st)</a:t>
            </a:r>
            <a:br>
              <a:rPr lang="en" sz="1700"/>
            </a:br>
            <a:r>
              <a:rPr lang="en" sz="1700"/>
              <a:t>         ...</a:t>
            </a:r>
            <a:br>
              <a:rPr lang="en" sz="1700"/>
            </a:br>
            <a:r>
              <a:rPr lang="en" sz="1700"/>
              <a:t>         [app (fun-expr arg-expr)</a:t>
            </a:r>
            <a:br>
              <a:rPr lang="en" sz="1700"/>
            </a:br>
            <a:r>
              <a:rPr lang="en" sz="1700"/>
              <a:t>                 </a:t>
            </a:r>
            <a:r>
              <a:rPr lang="en" sz="1700">
                <a:solidFill>
                  <a:srgbClr val="FF0000"/>
                </a:solidFill>
              </a:rPr>
              <a:t> (if (id? arg-expr)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; call-by-ref handling for an 'id' argument as a value: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...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; as before: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/>
              <a:t>                      </a:t>
            </a:r>
            <a:r>
              <a:rPr lang="en" sz="1300"/>
              <a:t>(type-case Value*Store (interp f ds st)</a:t>
            </a:r>
            <a:br>
              <a:rPr lang="en" sz="1300"/>
            </a:br>
            <a:r>
              <a:rPr lang="en" sz="1300"/>
              <a:t>                                [v*s (f-value f-store)</a:t>
            </a:r>
            <a:br>
              <a:rPr lang="en" sz="1300"/>
            </a:br>
            <a:r>
              <a:rPr lang="en" sz="1300"/>
              <a:t>                                (type-case Value*Store (interp a ds f-store)</a:t>
            </a:r>
            <a:br>
              <a:rPr lang="en" sz="1300"/>
            </a:br>
            <a:r>
              <a:rPr lang="en" sz="1300"/>
              <a:t>                                     [v*s (a-value a-store)</a:t>
            </a:r>
            <a:br>
              <a:rPr lang="en" sz="1300"/>
            </a:br>
            <a:r>
              <a:rPr lang="en" sz="1300"/>
              <a:t>                                          (local ([define new-address (malloc a-store)])</a:t>
            </a:r>
            <a:br>
              <a:rPr lang="en" sz="1300"/>
            </a:br>
            <a:r>
              <a:rPr lang="en" sz="1300"/>
              <a:t>                                            (interp (closureV-body f-value)</a:t>
            </a:r>
            <a:br>
              <a:rPr lang="en" sz="1300"/>
            </a:br>
            <a:r>
              <a:rPr lang="en" sz="1300"/>
              <a:t>                                                    (aSub (closureV-param f-value)</a:t>
            </a:r>
            <a:br>
              <a:rPr lang="en" sz="1300"/>
            </a:br>
            <a:r>
              <a:rPr lang="en" sz="1300"/>
              <a:t>                                                          new-address</a:t>
            </a:r>
            <a:br>
              <a:rPr lang="en" sz="1300"/>
            </a:br>
            <a:r>
              <a:rPr lang="en" sz="1300"/>
              <a:t>                                                          (closureV-ds f-value))</a:t>
            </a:r>
            <a:br>
              <a:rPr lang="en" sz="1300"/>
            </a:br>
            <a:r>
              <a:rPr lang="en" sz="1300"/>
              <a:t>                                                    (aSto new-address</a:t>
            </a:r>
            <a:br>
              <a:rPr lang="en" sz="1300"/>
            </a:br>
            <a:r>
              <a:rPr lang="en" sz="1300"/>
              <a:t>                                                          a-value</a:t>
            </a:r>
            <a:br>
              <a:rPr lang="en" sz="1300"/>
            </a:br>
            <a:r>
              <a:rPr lang="en" sz="1300"/>
              <a:t>                                                          a-store)))])]))]</a:t>
            </a:r>
            <a:r>
              <a:rPr lang="en" sz="1300"/>
              <a:t> ...)</a:t>
            </a:r>
            <a:br>
              <a:rPr lang="en" sz="1300"/>
            </a:br>
            <a:endParaRPr sz="1300">
              <a:solidFill>
                <a:srgbClr val="0000FF"/>
              </a:solidFill>
            </a:endParaRPr>
          </a:p>
        </p:txBody>
      </p:sp>
      <p:sp>
        <p:nvSpPr>
          <p:cNvPr id="427" name="Google Shape;427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Call-By-Reference</a:t>
            </a:r>
            <a:endParaRPr/>
          </a:p>
        </p:txBody>
      </p:sp>
      <p:sp>
        <p:nvSpPr>
          <p:cNvPr id="433" name="Google Shape;433;p6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 interp : BMFAE DefrdSub Store -&gt; Value*Store</a:t>
            </a:r>
            <a:br>
              <a:rPr lang="en" sz="1700"/>
            </a:br>
            <a:r>
              <a:rPr lang="en" sz="1700"/>
              <a:t>(define (interp expr ds st)</a:t>
            </a:r>
            <a:br>
              <a:rPr lang="en" sz="1700"/>
            </a:br>
            <a:r>
              <a:rPr lang="en" sz="1700"/>
              <a:t>         ...</a:t>
            </a:r>
            <a:br>
              <a:rPr lang="en" sz="1700"/>
            </a:br>
            <a:r>
              <a:rPr lang="en" sz="1700"/>
              <a:t>         [app (fun-expr arg-expr)</a:t>
            </a:r>
            <a:br>
              <a:rPr lang="en" sz="1700"/>
            </a:br>
            <a:r>
              <a:rPr lang="en" sz="1700"/>
              <a:t>                 </a:t>
            </a:r>
            <a:r>
              <a:rPr lang="en" sz="1700">
                <a:solidFill>
                  <a:srgbClr val="FF0000"/>
                </a:solidFill>
              </a:rPr>
              <a:t> (if (id? arg-expr)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; call-by-ref handling for id arg: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(type-case Value*Store (interp fun-expr ds st)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[v*s (fun-val st1)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</a:t>
            </a:r>
            <a:r>
              <a:rPr lang="en" sz="1700">
                <a:solidFill>
                  <a:srgbClr val="FF0000"/>
                </a:solidFill>
              </a:rPr>
              <a:t>(local [(define a (lookup (id-name arg-expr) ds))]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      </a:t>
            </a:r>
            <a:r>
              <a:rPr lang="en" sz="1700">
                <a:solidFill>
                  <a:srgbClr val="FF0000"/>
                </a:solidFill>
              </a:rPr>
              <a:t>(interp (closureV-body fun-val)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                   </a:t>
            </a:r>
            <a:r>
              <a:rPr lang="en" sz="1700">
                <a:solidFill>
                  <a:srgbClr val="FF0000"/>
                </a:solidFill>
              </a:rPr>
              <a:t>(aSub (closureV-param fun-val)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                               </a:t>
            </a:r>
            <a:r>
              <a:rPr lang="en" sz="1700">
                <a:solidFill>
                  <a:srgbClr val="FF0000"/>
                </a:solidFill>
              </a:rPr>
              <a:t>a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                               </a:t>
            </a:r>
            <a:r>
              <a:rPr lang="en" sz="1700">
                <a:solidFill>
                  <a:srgbClr val="FF0000"/>
                </a:solidFill>
              </a:rPr>
              <a:t>(closureV-ds fun-val))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                                   </a:t>
            </a:r>
            <a:r>
              <a:rPr lang="en" sz="1700">
                <a:solidFill>
                  <a:srgbClr val="FF0000"/>
                </a:solidFill>
              </a:rPr>
              <a:t>st1))])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 </a:t>
            </a:r>
            <a:r>
              <a:rPr lang="en" sz="1700"/>
              <a:t> ; as before:</a:t>
            </a:r>
            <a:br>
              <a:rPr lang="en" sz="1700"/>
            </a:br>
            <a:r>
              <a:rPr lang="en" sz="1700"/>
              <a:t>                     … )]</a:t>
            </a:r>
            <a:br>
              <a:rPr lang="en" sz="1700"/>
            </a:br>
            <a:r>
              <a:rPr lang="en" sz="1700"/>
              <a:t> ...)</a:t>
            </a:r>
            <a:br>
              <a:rPr lang="en" sz="1700"/>
            </a:br>
            <a:endParaRPr sz="1700">
              <a:solidFill>
                <a:srgbClr val="0000FF"/>
              </a:solidFill>
            </a:endParaRPr>
          </a:p>
        </p:txBody>
      </p:sp>
      <p:sp>
        <p:nvSpPr>
          <p:cNvPr id="434" name="Google Shape;434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40" name="Google Shape;440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(run '{with {a 3} {setvar a 5}}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(numV 5) (aSto 1 (numV 5) (aSto 1 (numV 3) (mtSto))))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/>
            </a:br>
            <a:r>
              <a:rPr lang="en" sz="2100"/>
              <a:t>(run '{with {a 3} {seqn {{fun {x} {setvar x 5}} a} a}} (mtSub) (mtSto))</a:t>
            </a:r>
            <a:br>
              <a:rPr lang="en" sz="2100"/>
            </a:br>
            <a:r>
              <a:rPr lang="en" sz="2100"/>
              <a:t>⇒ </a:t>
            </a:r>
            <a:r>
              <a:rPr lang="en" sz="2100">
                <a:solidFill>
                  <a:srgbClr val="0000FF"/>
                </a:solidFill>
              </a:rPr>
              <a:t>(v*s </a:t>
            </a:r>
            <a:r>
              <a:rPr b="1" lang="en" sz="2100">
                <a:solidFill>
                  <a:srgbClr val="0000FF"/>
                </a:solidFill>
              </a:rPr>
              <a:t>(numV </a:t>
            </a:r>
            <a:r>
              <a:rPr b="1" lang="en" sz="2100">
                <a:solidFill>
                  <a:srgbClr val="0000FF"/>
                </a:solidFill>
              </a:rPr>
              <a:t>5</a:t>
            </a:r>
            <a:r>
              <a:rPr b="1" lang="en" sz="2100">
                <a:solidFill>
                  <a:srgbClr val="0000FF"/>
                </a:solidFill>
              </a:rPr>
              <a:t>)</a:t>
            </a:r>
            <a:r>
              <a:rPr lang="en" sz="2100">
                <a:solidFill>
                  <a:srgbClr val="0000FF"/>
                </a:solidFill>
              </a:rPr>
              <a:t> (aSto 1 (numV 5) (aSto 1 (numV 3) (mtSto))))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000FF"/>
                </a:solidFill>
              </a:rPr>
              <a:t>Call-by-reference</a:t>
            </a:r>
            <a:endParaRPr sz="30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a function is called, the value of the existing address of 'a' is stored with 5, which is mutated in the function.</a:t>
            </a:r>
            <a:endParaRPr/>
          </a:p>
        </p:txBody>
      </p:sp>
      <p:sp>
        <p:nvSpPr>
          <p:cNvPr id="441" name="Google Shape;441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Implementing Variables</a:t>
            </a:r>
            <a:endParaRPr sz="35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06425"/>
            <a:ext cx="38682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Option1: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(define counter 0)                          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(define (f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(begin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(set! counter                 </a:t>
            </a:r>
            <a:r>
              <a:rPr lang="en" sz="2100"/>
              <a:t>⇒</a:t>
            </a:r>
            <a:r>
              <a:rPr lang="en" sz="2100">
                <a:solidFill>
                  <a:srgbClr val="0000FF"/>
                </a:solidFill>
              </a:rPr>
              <a:t>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(+ x counter))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counter))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(f 10)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197900" y="1075049"/>
            <a:ext cx="48789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(define counter (box 0))                          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(define (f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(begin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(set-box! counter                        </a:t>
            </a:r>
            <a:r>
              <a:rPr lang="en" sz="2100">
                <a:solidFill>
                  <a:srgbClr val="0000FF"/>
                </a:solidFill>
              </a:rPr>
              <a:t>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(+ (unbox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(unbox counter)))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(unbox counter)))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(f (box 10))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HW5: Wrong answer</a:t>
            </a:r>
            <a:endParaRPr/>
          </a:p>
        </p:txBody>
      </p:sp>
      <p:sp>
        <p:nvSpPr>
          <p:cNvPr id="447" name="Google Shape;447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 interp: LFAE DefrdSub -&gt; FAE-Value</a:t>
            </a:r>
            <a:br>
              <a:rPr lang="en" sz="2100"/>
            </a:br>
            <a:r>
              <a:rPr lang="en" sz="2100"/>
              <a:t>(define (interp lfae ds)</a:t>
            </a:r>
            <a:br>
              <a:rPr lang="en" sz="2100"/>
            </a:br>
            <a:r>
              <a:rPr lang="en" sz="2100"/>
              <a:t>  (type-case LFAE lfae</a:t>
            </a:r>
            <a:br>
              <a:rPr lang="en" sz="2100"/>
            </a:br>
            <a:r>
              <a:rPr lang="en" sz="2100"/>
              <a:t>     [num (n)      (numV n)]</a:t>
            </a:r>
            <a:br>
              <a:rPr lang="en" sz="2100"/>
            </a:br>
            <a:r>
              <a:rPr lang="en" sz="2100"/>
              <a:t>     [add (l r)    (num+ (interp l ds) (interp r ds))]</a:t>
            </a:r>
            <a:br>
              <a:rPr lang="en" sz="2100"/>
            </a:br>
            <a:r>
              <a:rPr lang="en" sz="2100"/>
              <a:t>     [sub (l r)    (num- (interp l ds) (interp r ds))]</a:t>
            </a:r>
            <a:br>
              <a:rPr lang="en" sz="2100"/>
            </a:br>
            <a:r>
              <a:rPr lang="en" sz="2100"/>
              <a:t>     [id  (s)     (lookup s ds)]</a:t>
            </a:r>
            <a:br>
              <a:rPr lang="en" sz="2100"/>
            </a:br>
            <a:r>
              <a:rPr lang="en" sz="2100"/>
              <a:t>     [fun (p b)  (closureV p b ds)]</a:t>
            </a:r>
            <a:br>
              <a:rPr lang="en" sz="2100"/>
            </a:br>
            <a:r>
              <a:rPr lang="en" sz="2100"/>
              <a:t>     [app (f a)   (local [(define f-val (strict (interp f ds)))</a:t>
            </a:r>
            <a:br>
              <a:rPr lang="en" sz="2100"/>
            </a:br>
            <a:r>
              <a:rPr lang="en" sz="2100"/>
              <a:t>                          (define a-val </a:t>
            </a:r>
            <a:r>
              <a:rPr b="1" lang="en" sz="2100">
                <a:solidFill>
                  <a:srgbClr val="FF0000"/>
                </a:solidFill>
                <a:highlight>
                  <a:srgbClr val="FFFF00"/>
                </a:highlight>
              </a:rPr>
              <a:t>(strict</a:t>
            </a:r>
            <a:r>
              <a:rPr lang="en" sz="2100">
                <a:highlight>
                  <a:srgbClr val="FFFF00"/>
                </a:highlight>
              </a:rPr>
              <a:t> </a:t>
            </a:r>
            <a:r>
              <a:rPr lang="en" sz="2100"/>
              <a:t>(exprV a ds))</a:t>
            </a:r>
            <a:r>
              <a:rPr b="1" lang="en" sz="210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" sz="2100"/>
              <a:t>]</a:t>
            </a:r>
            <a:br>
              <a:rPr lang="en" sz="2100"/>
            </a:br>
            <a:r>
              <a:rPr lang="en" sz="2100"/>
              <a:t>                   (interp (closureV-body f-val)</a:t>
            </a:r>
            <a:br>
              <a:rPr lang="en" sz="2100"/>
            </a:br>
            <a:r>
              <a:rPr lang="en" sz="2100"/>
              <a:t>                           (aSub (closureV-param f-val)</a:t>
            </a:r>
            <a:br>
              <a:rPr lang="en" sz="2100"/>
            </a:br>
            <a:r>
              <a:rPr lang="en" sz="2100"/>
              <a:t>                                 a-val</a:t>
            </a:r>
            <a:br>
              <a:rPr lang="en" sz="2100"/>
            </a:br>
            <a:r>
              <a:rPr lang="en" sz="2100"/>
              <a:t>                                 (closureV-ds f-val))))]))</a:t>
            </a:r>
            <a:endParaRPr sz="2100"/>
          </a:p>
        </p:txBody>
      </p:sp>
      <p:sp>
        <p:nvSpPr>
          <p:cNvPr id="448" name="Google Shape;448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5456775" y="3425900"/>
            <a:ext cx="395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Here is NOT a strictness point!!!!</a:t>
            </a:r>
            <a:endParaRPr b="1" sz="1800"/>
          </a:p>
        </p:txBody>
      </p:sp>
      <p:cxnSp>
        <p:nvCxnSpPr>
          <p:cNvPr id="450" name="Google Shape;450;p64"/>
          <p:cNvCxnSpPr>
            <a:stCxn id="449" idx="1"/>
          </p:cNvCxnSpPr>
          <p:nvPr/>
        </p:nvCxnSpPr>
        <p:spPr>
          <a:xfrm flipH="1">
            <a:off x="4227075" y="3854150"/>
            <a:ext cx="1229700" cy="68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a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⇒ a is 20.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457" name="Google Shape;457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63" name="Google Shape;463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(v*s</a:t>
            </a:r>
            <a:br>
              <a:rPr lang="en" sz="2100"/>
            </a:br>
            <a:r>
              <a:rPr lang="en" sz="2100"/>
              <a:t> </a:t>
            </a:r>
            <a:r>
              <a:rPr lang="en" sz="2100">
                <a:solidFill>
                  <a:srgbClr val="0000FF"/>
                </a:solidFill>
              </a:rPr>
              <a:t>(numV 20)</a:t>
            </a:r>
            <a:r>
              <a:rPr lang="en" sz="2100"/>
              <a:t>  </a:t>
            </a:r>
            <a:r>
              <a:rPr lang="en" sz="2100"/>
              <a:t>(aSto 3  (numV 20)</a:t>
            </a:r>
            <a:br>
              <a:rPr lang="en" sz="2100"/>
            </a:br>
            <a:r>
              <a:rPr lang="en" sz="2100"/>
              <a:t>                        (aSto 2 (numV 20) (aSto 3 (numV 20) (aSto 2 (numV 10)    </a:t>
            </a:r>
            <a:br>
              <a:rPr lang="en" sz="2100"/>
            </a:br>
            <a:r>
              <a:rPr lang="en" sz="2100"/>
              <a:t>                           (aSto 1 (closureV 'x (fun 'y (app (fun 'z (seqn (setvar 'x (id 'y)) (setvar 'y (id 'z)))) (id 'x))) (mtSub)) (mtSto)))))))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464" name="Google Shape;464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70" name="Google Shape;470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b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⇒ </a:t>
            </a:r>
            <a:r>
              <a:rPr lang="en" sz="2100">
                <a:solidFill>
                  <a:srgbClr val="FF0000"/>
                </a:solidFill>
              </a:rPr>
              <a:t>b is 20</a:t>
            </a:r>
            <a:r>
              <a:rPr lang="en" sz="2100">
                <a:solidFill>
                  <a:srgbClr val="0000FF"/>
                </a:solidFill>
              </a:rPr>
              <a:t>. </a:t>
            </a:r>
            <a:r>
              <a:rPr lang="en" sz="2100">
                <a:solidFill>
                  <a:srgbClr val="FF0000"/>
                </a:solidFill>
              </a:rPr>
              <a:t>What's wrong with this??????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471" name="Google Shape;471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77" name="Google Shape;477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(v*s</a:t>
            </a:r>
            <a:br>
              <a:rPr lang="en" sz="2100"/>
            </a:br>
            <a:r>
              <a:rPr lang="en" sz="2100"/>
              <a:t> </a:t>
            </a:r>
            <a:r>
              <a:rPr lang="en" sz="2100">
                <a:solidFill>
                  <a:srgbClr val="0000FF"/>
                </a:solidFill>
              </a:rPr>
              <a:t>(</a:t>
            </a:r>
            <a:r>
              <a:rPr lang="en" sz="2100">
                <a:solidFill>
                  <a:srgbClr val="FF0000"/>
                </a:solidFill>
              </a:rPr>
              <a:t>numV 20</a:t>
            </a:r>
            <a:r>
              <a:rPr lang="en" sz="2100">
                <a:solidFill>
                  <a:srgbClr val="0000FF"/>
                </a:solidFill>
              </a:rPr>
              <a:t>)</a:t>
            </a:r>
            <a:r>
              <a:rPr lang="en" sz="2100"/>
              <a:t>  (aSto 3  (numV 20)</a:t>
            </a:r>
            <a:br>
              <a:rPr lang="en" sz="2100"/>
            </a:br>
            <a:r>
              <a:rPr lang="en" sz="2100"/>
              <a:t>                        (aSto 2 (numV 20) (aSto 3 (numV 20) (aSto 2 (numV 10)    </a:t>
            </a:r>
            <a:br>
              <a:rPr lang="en" sz="2100"/>
            </a:br>
            <a:r>
              <a:rPr lang="en" sz="2100"/>
              <a:t>                           (aSto 1 (closureV 'x (fun 'y (app (fun 'z (seqn (setvar 'x (id 'y)) (setvar 'y (id 'z)))) (id 'x))) (mtSub)) (mtSto)))))))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478" name="Google Shape;478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68"/>
          <p:cNvSpPr txBox="1"/>
          <p:nvPr/>
        </p:nvSpPr>
        <p:spPr>
          <a:xfrm>
            <a:off x="1002500" y="4234575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A</a:t>
            </a:r>
            <a:r>
              <a:rPr b="1" lang="en" sz="2000">
                <a:solidFill>
                  <a:srgbClr val="FF0000"/>
                </a:solidFill>
              </a:rPr>
              <a:t>s we swap 'a' and 'b', 'a' must be 20 and 'b' must be 10. However, 'b' is not updated. Why?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85" name="Google Shape;485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</a:t>
            </a:r>
            <a:r>
              <a:rPr b="1" lang="en" sz="2100">
                <a:solidFill>
                  <a:srgbClr val="FF0000"/>
                </a:solidFill>
              </a:rPr>
              <a:t>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b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⇒ b is still 20.</a:t>
            </a:r>
            <a:br>
              <a:rPr lang="en" sz="2100">
                <a:solidFill>
                  <a:srgbClr val="FF0000"/>
                </a:solidFill>
              </a:rPr>
            </a:br>
            <a:endParaRPr sz="2100">
              <a:solidFill>
                <a:srgbClr val="FF0000"/>
              </a:solidFill>
            </a:endParaRPr>
          </a:p>
        </p:txBody>
      </p:sp>
      <p:sp>
        <p:nvSpPr>
          <p:cNvPr id="486" name="Google Shape;486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69"/>
          <p:cNvSpPr txBox="1"/>
          <p:nvPr/>
        </p:nvSpPr>
        <p:spPr>
          <a:xfrm>
            <a:off x="5405925" y="1497175"/>
            <a:ext cx="34509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interpreter, 'with' expression is replaced into fun expression.</a:t>
            </a:r>
            <a:br>
              <a:rPr lang="en" sz="1600"/>
            </a:br>
            <a:r>
              <a:rPr lang="en" sz="1600"/>
              <a:t>So z will be processed as call by reference.. When x got the address of y, z will also have the address of y. We must process z as call by value.</a:t>
            </a:r>
            <a:endParaRPr sz="1600"/>
          </a:p>
        </p:txBody>
      </p:sp>
      <p:cxnSp>
        <p:nvCxnSpPr>
          <p:cNvPr id="488" name="Google Shape;488;p69"/>
          <p:cNvCxnSpPr/>
          <p:nvPr/>
        </p:nvCxnSpPr>
        <p:spPr>
          <a:xfrm flipH="1">
            <a:off x="3583125" y="1865875"/>
            <a:ext cx="1822800" cy="26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following example code</a:t>
            </a:r>
            <a:endParaRPr/>
          </a:p>
        </p:txBody>
      </p:sp>
      <p:sp>
        <p:nvSpPr>
          <p:cNvPr id="494" name="Google Shape;494;p7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{with {swap {fun {x}</a:t>
            </a:r>
            <a:br>
              <a:rPr lang="en" sz="2100"/>
            </a:br>
            <a:r>
              <a:rPr lang="en" sz="2100"/>
              <a:t>                       {fun {y}</a:t>
            </a:r>
            <a:br>
              <a:rPr lang="en" sz="2100"/>
            </a:br>
            <a:r>
              <a:rPr lang="en" sz="2100"/>
              <a:t>                            {</a:t>
            </a:r>
            <a:r>
              <a:rPr b="1" lang="en" sz="2100">
                <a:solidFill>
                  <a:srgbClr val="FF0000"/>
                </a:solidFill>
              </a:rPr>
              <a:t>with {z x}</a:t>
            </a:r>
            <a:br>
              <a:rPr lang="en" sz="2100"/>
            </a:br>
            <a:r>
              <a:rPr lang="en" sz="2100"/>
              <a:t>                                  {seqn {setvar x y}</a:t>
            </a:r>
            <a:br>
              <a:rPr lang="en" sz="2100"/>
            </a:br>
            <a:r>
              <a:rPr lang="en" sz="2100"/>
              <a:t>                                        {setvar y z}}}}}}</a:t>
            </a:r>
            <a:br>
              <a:rPr lang="en" sz="2100"/>
            </a:br>
            <a:r>
              <a:rPr lang="en" sz="2100"/>
              <a:t>            {with {a 10}</a:t>
            </a:r>
            <a:br>
              <a:rPr lang="en" sz="2100"/>
            </a:br>
            <a:r>
              <a:rPr lang="en" sz="2100"/>
              <a:t>                  {with {b 20}</a:t>
            </a:r>
            <a:br>
              <a:rPr lang="en" sz="2100"/>
            </a:br>
            <a:r>
              <a:rPr lang="en" sz="2100"/>
              <a:t>                        {seqn {{swap a} b}</a:t>
            </a:r>
            <a:br>
              <a:rPr lang="en" sz="2100"/>
            </a:br>
            <a:r>
              <a:rPr lang="en" sz="2100"/>
              <a:t>                              </a:t>
            </a:r>
            <a:r>
              <a:rPr lang="en" sz="2100">
                <a:solidFill>
                  <a:srgbClr val="0000FF"/>
                </a:solidFill>
              </a:rPr>
              <a:t>b</a:t>
            </a:r>
            <a:r>
              <a:rPr lang="en" sz="2100"/>
              <a:t>}}}}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⇒ b is still 20.</a:t>
            </a:r>
            <a:br>
              <a:rPr lang="en" sz="2100">
                <a:solidFill>
                  <a:srgbClr val="FF0000"/>
                </a:solidFill>
              </a:rPr>
            </a:br>
            <a:endParaRPr sz="2100">
              <a:solidFill>
                <a:srgbClr val="FF0000"/>
              </a:solidFill>
            </a:endParaRPr>
          </a:p>
        </p:txBody>
      </p:sp>
      <p:sp>
        <p:nvSpPr>
          <p:cNvPr id="495" name="Google Shape;495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70"/>
          <p:cNvSpPr txBox="1"/>
          <p:nvPr/>
        </p:nvSpPr>
        <p:spPr>
          <a:xfrm>
            <a:off x="5405925" y="1497175"/>
            <a:ext cx="34509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interpreter, 'with' expression is replaced into fun expression.</a:t>
            </a:r>
            <a:br>
              <a:rPr lang="en" sz="1600"/>
            </a:br>
            <a:r>
              <a:rPr lang="en" sz="1600"/>
              <a:t>So z will have the address of x. So when x got the address of y, z will be also have the address of y.</a:t>
            </a:r>
            <a:endParaRPr sz="1600"/>
          </a:p>
        </p:txBody>
      </p:sp>
      <p:cxnSp>
        <p:nvCxnSpPr>
          <p:cNvPr id="497" name="Google Shape;497;p70"/>
          <p:cNvCxnSpPr/>
          <p:nvPr/>
        </p:nvCxnSpPr>
        <p:spPr>
          <a:xfrm flipH="1">
            <a:off x="3583125" y="1865875"/>
            <a:ext cx="1822800" cy="26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8" name="Google Shape;498;p70"/>
          <p:cNvSpPr txBox="1"/>
          <p:nvPr/>
        </p:nvSpPr>
        <p:spPr>
          <a:xfrm>
            <a:off x="1652025" y="2029975"/>
            <a:ext cx="6254400" cy="254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We need to </a:t>
            </a:r>
            <a:r>
              <a:rPr b="1" lang="en" sz="2300"/>
              <a:t>separate</a:t>
            </a:r>
            <a:r>
              <a:rPr b="1" lang="en" sz="2300"/>
              <a:t> logics for call-by-value and call-by-reference.  </a:t>
            </a:r>
            <a:br>
              <a:rPr b="1" lang="en" sz="2300"/>
            </a:b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⇒ </a:t>
            </a:r>
            <a:r>
              <a:rPr b="1" lang="en" sz="2300"/>
              <a:t>Add new syntax for function definition that supports call-by-ref for a function call for a given </a:t>
            </a:r>
            <a:r>
              <a:rPr b="1" lang="en" sz="2300"/>
              <a:t>argument</a:t>
            </a:r>
            <a:r>
              <a:rPr b="1" lang="en" sz="2300"/>
              <a:t> as an id.</a:t>
            </a:r>
            <a:endParaRPr b="1" sz="23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>
            <p:ph type="title"/>
          </p:nvPr>
        </p:nvSpPr>
        <p:spPr>
          <a:xfrm>
            <a:off x="311700" y="241875"/>
            <a:ext cx="88323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</a:t>
            </a:r>
            <a:r>
              <a:rPr lang="en" sz="3600"/>
              <a:t>BMFAE = BFAE + Variables + </a:t>
            </a:r>
            <a:r>
              <a:rPr lang="en" sz="2300"/>
              <a:t>call-by-</a:t>
            </a:r>
            <a:r>
              <a:rPr b="1" lang="en"/>
              <a:t>R</a:t>
            </a:r>
            <a:r>
              <a:rPr lang="en" sz="2300"/>
              <a:t>eferenece</a:t>
            </a:r>
            <a:endParaRPr sz="2300"/>
          </a:p>
        </p:txBody>
      </p:sp>
      <p:sp>
        <p:nvSpPr>
          <p:cNvPr id="504" name="Google Shape;504;p7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&lt;RBMFAE&gt; ::= &lt;num&gt;</a:t>
            </a:r>
            <a:br>
              <a:rPr lang="en" sz="1900"/>
            </a:br>
            <a:r>
              <a:rPr lang="en" sz="1900"/>
              <a:t>                    | {+ &lt;</a:t>
            </a:r>
            <a:r>
              <a:rPr lang="en" sz="1900"/>
              <a:t>RBMFAE</a:t>
            </a:r>
            <a:r>
              <a:rPr lang="en" sz="1900"/>
              <a:t>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{- &lt;</a:t>
            </a:r>
            <a:r>
              <a:rPr lang="en" sz="1900"/>
              <a:t>RBMFAE</a:t>
            </a:r>
            <a:r>
              <a:rPr lang="en" sz="1900"/>
              <a:t>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{&lt;id&gt;} &lt;RBMFAE&gt;}</a:t>
            </a:r>
            <a:br>
              <a:rPr lang="en" sz="1900"/>
            </a:br>
            <a:r>
              <a:rPr lang="en" sz="1900"/>
              <a:t>                   </a:t>
            </a:r>
            <a:r>
              <a:rPr lang="en" sz="1900">
                <a:solidFill>
                  <a:srgbClr val="0000FF"/>
                </a:solidFill>
              </a:rPr>
              <a:t> | </a:t>
            </a:r>
            <a:r>
              <a:rPr lang="en" sz="1900">
                <a:solidFill>
                  <a:srgbClr val="0000FF"/>
                </a:solidFill>
              </a:rPr>
              <a:t>{refun {&lt;id&gt;} &lt;RBMFAE&gt;}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/>
              <a:t>                    | {&lt;</a:t>
            </a:r>
            <a:r>
              <a:rPr lang="en" sz="1900"/>
              <a:t>RBMFAE</a:t>
            </a:r>
            <a:r>
              <a:rPr lang="en" sz="1900"/>
              <a:t>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{newbox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{setbox &lt;</a:t>
            </a:r>
            <a:r>
              <a:rPr lang="en" sz="1900"/>
              <a:t>RBMFAE</a:t>
            </a:r>
            <a:r>
              <a:rPr lang="en" sz="1900"/>
              <a:t>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{openbox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{seqn &lt;</a:t>
            </a:r>
            <a:r>
              <a:rPr lang="en" sz="1900"/>
              <a:t>RBMFAE</a:t>
            </a:r>
            <a:r>
              <a:rPr lang="en" sz="1900"/>
              <a:t>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rgbClr val="FF0000"/>
                </a:solidFill>
              </a:rPr>
              <a:t>              </a:t>
            </a:r>
            <a:r>
              <a:rPr lang="en" sz="1900"/>
              <a:t>| {setvar &lt;id&gt; &lt;</a:t>
            </a:r>
            <a:r>
              <a:rPr lang="en" sz="1900"/>
              <a:t>RBMFAE</a:t>
            </a:r>
            <a:r>
              <a:rPr lang="en" sz="1900"/>
              <a:t>&gt;}</a:t>
            </a:r>
            <a:br>
              <a:rPr lang="en" sz="1900"/>
            </a:br>
            <a:br>
              <a:rPr lang="en" sz="1900">
                <a:solidFill>
                  <a:srgbClr val="0000FF"/>
                </a:solidFill>
              </a:rPr>
            </a:b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505" name="Google Shape;505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'refun' syntax</a:t>
            </a:r>
            <a:endParaRPr/>
          </a:p>
        </p:txBody>
      </p:sp>
      <p:sp>
        <p:nvSpPr>
          <p:cNvPr id="511" name="Google Shape;511;p7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(define-type RBMFAE</a:t>
            </a:r>
            <a:br>
              <a:rPr lang="en" sz="2000"/>
            </a:br>
            <a:r>
              <a:rPr lang="en" sz="2000"/>
              <a:t>    … </a:t>
            </a:r>
            <a:br>
              <a:rPr lang="en" sz="2000"/>
            </a:br>
            <a:r>
              <a:rPr lang="en" sz="2000"/>
              <a:t>    [fun      (param symbol?) (body RBMFAE?)]</a:t>
            </a:r>
            <a:br>
              <a:rPr lang="en" sz="2000"/>
            </a:br>
            <a:r>
              <a:rPr lang="en" sz="2000"/>
              <a:t>    </a:t>
            </a:r>
            <a:r>
              <a:rPr lang="en" sz="2000">
                <a:solidFill>
                  <a:srgbClr val="0000FF"/>
                </a:solidFill>
              </a:rPr>
              <a:t>[refun      (param symbol?) (body RBMFAE?)]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/>
              <a:t>    …</a:t>
            </a:r>
            <a:br>
              <a:rPr lang="en" sz="2000"/>
            </a:br>
            <a:r>
              <a:rPr lang="en" sz="2000"/>
              <a:t>  )</a:t>
            </a:r>
            <a:br>
              <a:rPr lang="en" sz="2000"/>
            </a:br>
            <a:r>
              <a:rPr lang="en" sz="2000"/>
              <a:t>; parse : sexp -&gt; RBMFAE</a:t>
            </a:r>
            <a:br>
              <a:rPr lang="en" sz="2000"/>
            </a:br>
            <a:r>
              <a:rPr lang="en" sz="2000"/>
              <a:t>(define (parse sexp)</a:t>
            </a:r>
            <a:br>
              <a:rPr lang="en" sz="2000"/>
            </a:br>
            <a:r>
              <a:rPr lang="en" sz="2000"/>
              <a:t>   (match sexp</a:t>
            </a:r>
            <a:br>
              <a:rPr lang="en" sz="2000"/>
            </a:br>
            <a:r>
              <a:rPr lang="en" sz="2000"/>
              <a:t>        … </a:t>
            </a:r>
            <a:br>
              <a:rPr lang="en" sz="2000"/>
            </a:br>
            <a:r>
              <a:rPr lang="en" sz="2000"/>
              <a:t>        [(list 'with (list i v) e)  (app (fun i (parse e)) (parse v))]</a:t>
            </a:r>
            <a:br>
              <a:rPr lang="en" sz="2000"/>
            </a:br>
            <a:r>
              <a:rPr lang="en" sz="2000"/>
              <a:t>       … </a:t>
            </a:r>
            <a:br>
              <a:rPr lang="en" sz="2000"/>
            </a:br>
            <a:r>
              <a:rPr lang="en" sz="2000"/>
              <a:t>        [(list 'fun (list p) b)     (fun p (parse b))]</a:t>
            </a:r>
            <a:br>
              <a:rPr lang="en" sz="2000"/>
            </a:br>
            <a:r>
              <a:rPr lang="en" sz="2000"/>
              <a:t>        </a:t>
            </a:r>
            <a:r>
              <a:rPr lang="en" sz="2000">
                <a:solidFill>
                  <a:srgbClr val="0000FF"/>
                </a:solidFill>
              </a:rPr>
              <a:t>[(list 'refun (list p) b)   (refun p (parse b))]</a:t>
            </a:r>
            <a:br>
              <a:rPr lang="en" sz="2000">
                <a:solidFill>
                  <a:srgbClr val="0000FF"/>
                </a:solidFill>
              </a:rPr>
            </a:br>
            <a:r>
              <a:rPr lang="en" sz="2000"/>
              <a:t>        ...</a:t>
            </a:r>
            <a:endParaRPr sz="2000"/>
          </a:p>
        </p:txBody>
      </p:sp>
      <p:sp>
        <p:nvSpPr>
          <p:cNvPr id="512" name="Google Shape;512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'refun' syntax</a:t>
            </a:r>
            <a:endParaRPr/>
          </a:p>
        </p:txBody>
      </p:sp>
      <p:sp>
        <p:nvSpPr>
          <p:cNvPr id="518" name="Google Shape;518;p7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;interp: RBMFAE DefrdSub Store -&gt; Value*Store</a:t>
            </a:r>
            <a:br>
              <a:rPr lang="en" sz="2100"/>
            </a:br>
            <a:br>
              <a:rPr lang="en" sz="2100">
                <a:solidFill>
                  <a:srgbClr val="FF0000"/>
                </a:solidFill>
              </a:rPr>
            </a:br>
            <a:r>
              <a:rPr lang="en" sz="2100"/>
              <a:t>(define-type BFAE-Value</a:t>
            </a:r>
            <a:br>
              <a:rPr lang="en" sz="2100"/>
            </a:br>
            <a:r>
              <a:rPr lang="en" sz="2100"/>
              <a:t>    [numV (n number?)]</a:t>
            </a:r>
            <a:br>
              <a:rPr lang="en" sz="2100"/>
            </a:br>
            <a:r>
              <a:rPr lang="en" sz="2100"/>
              <a:t>    [closureV (param symbol?) (body BFAE?) (ds DefrdSub?)]</a:t>
            </a:r>
            <a:br>
              <a:rPr lang="en" sz="2100"/>
            </a:br>
            <a:r>
              <a:rPr lang="en" sz="2100"/>
              <a:t>    </a:t>
            </a:r>
            <a:r>
              <a:rPr lang="en" sz="2100">
                <a:solidFill>
                  <a:srgbClr val="0000FF"/>
                </a:solidFill>
              </a:rPr>
              <a:t>[refclosV  (param symbol?) (body RBMFAE?) (ds DefrdSub?)]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/>
              <a:t>    [boxV (address integer?)])</a:t>
            </a:r>
            <a:br>
              <a:rPr lang="en" sz="2100"/>
            </a:br>
            <a:endParaRPr sz="2100"/>
          </a:p>
        </p:txBody>
      </p:sp>
      <p:sp>
        <p:nvSpPr>
          <p:cNvPr id="519" name="Google Shape;519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Implementing Variables</a:t>
            </a:r>
            <a:endParaRPr sz="350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06425"/>
            <a:ext cx="8832300" cy="45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Option1: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(define counter 0)                          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(define (f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(begin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(set! counter                 </a:t>
            </a:r>
            <a:r>
              <a:rPr lang="en" sz="2100"/>
              <a:t>⇒</a:t>
            </a:r>
            <a:r>
              <a:rPr lang="en" sz="2100">
                <a:solidFill>
                  <a:srgbClr val="0000FF"/>
                </a:solidFill>
              </a:rPr>
              <a:t>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(+ x counter))</a:t>
            </a:r>
            <a:br>
              <a:rPr lang="en" sz="2100">
                <a:solidFill>
                  <a:srgbClr val="0000FF"/>
                </a:solidFill>
              </a:rPr>
            </a:b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counter))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(f 10)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Option 2:</a:t>
            </a:r>
            <a:br>
              <a:rPr lang="en" sz="2100"/>
            </a:br>
            <a:r>
              <a:rPr lang="en" sz="2100"/>
              <a:t>Essentially the same, but hide the boxes in the interpreter.</a:t>
            </a:r>
            <a:endParaRPr sz="2100"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197900" y="1075049"/>
            <a:ext cx="48789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(define counter (box 0))                          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(define (f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(begin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(set-box! counter                          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(+ (unbox x)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                        (unbox counter)))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          (unbox counter)))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(f (box 10))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based on call-by-value</a:t>
            </a:r>
            <a:endParaRPr/>
          </a:p>
        </p:txBody>
      </p:sp>
      <p:sp>
        <p:nvSpPr>
          <p:cNvPr id="525" name="Google Shape;525;p7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;interp: RBMFAE DefrdSub Store -&gt; Value*Store</a:t>
            </a:r>
            <a:br>
              <a:rPr lang="en" sz="1800"/>
            </a:br>
            <a:r>
              <a:rPr lang="en" sz="1800"/>
              <a:t>(define (interp expr ds st)</a:t>
            </a:r>
            <a:br>
              <a:rPr lang="en" sz="1800"/>
            </a:br>
            <a:r>
              <a:rPr lang="en" sz="1800"/>
              <a:t>    … </a:t>
            </a:r>
            <a:br>
              <a:rPr lang="en" sz="1800"/>
            </a:br>
            <a:r>
              <a:rPr lang="en" sz="1800"/>
              <a:t>    [app (f a)  (type-case Value*Store (interp f ds st)</a:t>
            </a:r>
            <a:br>
              <a:rPr lang="en" sz="1800"/>
            </a:br>
            <a:r>
              <a:rPr lang="en" sz="1800"/>
              <a:t>                           [v*s (f-value f-store)</a:t>
            </a:r>
            <a:br>
              <a:rPr lang="en" sz="1800"/>
            </a:br>
            <a:r>
              <a:rPr lang="en" sz="1800"/>
              <a:t>                                   (type-case Value*Store (interp a ds f-store)</a:t>
            </a:r>
            <a:br>
              <a:rPr lang="en" sz="1800"/>
            </a:br>
            <a:r>
              <a:rPr lang="en" sz="1800"/>
              <a:t>                                       [v*s (a-value a-store)</a:t>
            </a:r>
            <a:br>
              <a:rPr lang="en" sz="1800"/>
            </a:br>
            <a:r>
              <a:rPr lang="en" sz="1800"/>
              <a:t>                                               (local ([define new-address (malloc a-store)])</a:t>
            </a:r>
            <a:br>
              <a:rPr lang="en" sz="1800"/>
            </a:br>
            <a:r>
              <a:rPr lang="en" sz="1800"/>
              <a:t>                                                      (interp (closureV-body f-value)</a:t>
            </a:r>
            <a:br>
              <a:rPr lang="en" sz="1800"/>
            </a:br>
            <a:r>
              <a:rPr lang="en" sz="1800"/>
              <a:t>                                                                   (aSub (closureV-param f-value)</a:t>
            </a:r>
            <a:br>
              <a:rPr lang="en" sz="1800"/>
            </a:br>
            <a:r>
              <a:rPr lang="en" sz="1800"/>
              <a:t>                                                                               new-address</a:t>
            </a:r>
            <a:br>
              <a:rPr lang="en" sz="1800"/>
            </a:br>
            <a:r>
              <a:rPr lang="en" sz="1800"/>
              <a:t>                                                                               (closureV-ds f-value))</a:t>
            </a:r>
            <a:br>
              <a:rPr lang="en" sz="1800"/>
            </a:br>
            <a:r>
              <a:rPr lang="en" sz="1800"/>
              <a:t>                                                                  (aSto new-address</a:t>
            </a:r>
            <a:br>
              <a:rPr lang="en" sz="1800"/>
            </a:br>
            <a:r>
              <a:rPr lang="en" sz="1800"/>
              <a:t>                                                                            a-value</a:t>
            </a:r>
            <a:br>
              <a:rPr lang="en" sz="1800"/>
            </a:br>
            <a:r>
              <a:rPr lang="en" sz="1800"/>
              <a:t>                                                                             a-store)))])])]    </a:t>
            </a:r>
            <a:br>
              <a:rPr lang="en" sz="1800"/>
            </a:br>
            <a:r>
              <a:rPr lang="en" sz="1800"/>
              <a:t>    …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26" name="Google Shape;526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'refun' syntax</a:t>
            </a:r>
            <a:endParaRPr/>
          </a:p>
        </p:txBody>
      </p:sp>
      <p:sp>
        <p:nvSpPr>
          <p:cNvPr id="532" name="Google Shape;532;p75"/>
          <p:cNvSpPr txBox="1"/>
          <p:nvPr>
            <p:ph idx="1" type="body"/>
          </p:nvPr>
        </p:nvSpPr>
        <p:spPr>
          <a:xfrm>
            <a:off x="311700" y="1106425"/>
            <a:ext cx="8832300" cy="5422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;interp: RBMFAE DefrdSub Store -&gt; Value*Store</a:t>
            </a:r>
            <a:br>
              <a:rPr lang="en" sz="1700"/>
            </a:br>
            <a:r>
              <a:rPr lang="en" sz="1700"/>
              <a:t>(define (interp expr ds st)</a:t>
            </a:r>
            <a:br>
              <a:rPr lang="en" sz="1700"/>
            </a:br>
            <a:r>
              <a:rPr lang="en" sz="1700"/>
              <a:t>    … </a:t>
            </a:r>
            <a:br>
              <a:rPr lang="en" sz="1700"/>
            </a:br>
            <a:r>
              <a:rPr lang="en" sz="1700"/>
              <a:t>    [app (f a)  (type-case Value*Store (interp f ds st)</a:t>
            </a:r>
            <a:br>
              <a:rPr lang="en" sz="1700"/>
            </a:br>
            <a:r>
              <a:rPr lang="en" sz="1700"/>
              <a:t>                           [v*s (f-value f-store)</a:t>
            </a:r>
            <a:br>
              <a:rPr lang="en" sz="1700"/>
            </a:br>
            <a:r>
              <a:rPr lang="en" sz="1700"/>
              <a:t>                                       </a:t>
            </a:r>
            <a:r>
              <a:rPr lang="en" sz="1700"/>
              <a:t>(type-case RBMFAE-Value f-value</a:t>
            </a:r>
            <a:br>
              <a:rPr lang="en" sz="1700"/>
            </a:br>
            <a:r>
              <a:rPr lang="en" sz="1700"/>
              <a:t>                                            [closureV (c-param c-body c-ds)</a:t>
            </a:r>
            <a:br>
              <a:rPr lang="en" sz="1700"/>
            </a:br>
            <a:r>
              <a:rPr lang="en" sz="1700"/>
              <a:t>                                                      … </a:t>
            </a:r>
            <a:br>
              <a:rPr lang="en" sz="1700"/>
            </a:br>
            <a:r>
              <a:rPr lang="en" sz="1700"/>
              <a:t>                                                      </a:t>
            </a:r>
            <a:r>
              <a:rPr b="1" lang="en" sz="1700"/>
              <a:t>(local ([define new-address (malloc a-store)])</a:t>
            </a:r>
            <a:br>
              <a:rPr b="1" lang="en" sz="1700"/>
            </a:br>
            <a:r>
              <a:rPr lang="en" sz="1700"/>
              <a:t>                                                                                                                                           …   ]</a:t>
            </a:r>
            <a:br>
              <a:rPr lang="en" sz="1700"/>
            </a:br>
            <a:r>
              <a:rPr lang="en" sz="1700"/>
              <a:t>                                            [refclosV (rc-param rc-body rc-ds)</a:t>
            </a:r>
            <a:br>
              <a:rPr lang="en" sz="1700"/>
            </a:br>
            <a:r>
              <a:rPr lang="en" sz="1700"/>
              <a:t>                                                       … </a:t>
            </a:r>
            <a:br>
              <a:rPr lang="en" sz="1700"/>
            </a:br>
            <a:r>
              <a:rPr lang="en" sz="1700"/>
              <a:t>                                                       </a:t>
            </a:r>
            <a:r>
              <a:rPr b="1" lang="en" sz="1700"/>
              <a:t>(local ([define address (lookup (id-name a) ds)])</a:t>
            </a:r>
            <a:br>
              <a:rPr lang="en" sz="1700"/>
            </a:br>
            <a:r>
              <a:rPr lang="en" sz="1700"/>
              <a:t>                                                                                                                                            …  ]</a:t>
            </a:r>
            <a:br>
              <a:rPr lang="en" sz="1700"/>
            </a:br>
            <a:r>
              <a:rPr lang="en" sz="1700"/>
              <a:t>                                            [else (error interp "trying to apply a number")]</a:t>
            </a:r>
            <a:br>
              <a:rPr lang="en" sz="1700"/>
            </a:br>
            <a:r>
              <a:rPr lang="en" sz="1700"/>
              <a:t>                                )])]</a:t>
            </a:r>
            <a:br>
              <a:rPr lang="en" sz="1700"/>
            </a:br>
            <a:r>
              <a:rPr lang="en" sz="1700"/>
              <a:t>    …)</a:t>
            </a:r>
            <a:endParaRPr sz="2000"/>
          </a:p>
        </p:txBody>
      </p:sp>
      <p:sp>
        <p:nvSpPr>
          <p:cNvPr id="533" name="Google Shape;533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HW7</a:t>
            </a:r>
            <a:endParaRPr/>
          </a:p>
        </p:txBody>
      </p:sp>
      <p:sp>
        <p:nvSpPr>
          <p:cNvPr id="539" name="Google Shape;539;p7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Complete RBMFAE!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 Detailed description will be released in this week.</a:t>
            </a:r>
            <a:endParaRPr sz="2400"/>
          </a:p>
        </p:txBody>
      </p:sp>
      <p:sp>
        <p:nvSpPr>
          <p:cNvPr id="540" name="Google Shape;540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546" name="Google Shape;546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7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(L13, L14)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Recursion </a:t>
            </a:r>
            <a:r>
              <a:rPr lang="en" sz="1800"/>
              <a:t>(L15, L16)</a:t>
            </a:r>
            <a:endParaRPr sz="1600"/>
          </a:p>
        </p:txBody>
      </p:sp>
      <p:sp>
        <p:nvSpPr>
          <p:cNvPr id="548" name="Google Shape;548;p77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Mutable data structures</a:t>
            </a:r>
            <a:r>
              <a:rPr lang="en" sz="2000"/>
              <a:t> </a:t>
            </a:r>
            <a:r>
              <a:rPr lang="en" sz="1800"/>
              <a:t>(L17,18,19)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Variables</a:t>
            </a:r>
            <a:r>
              <a:rPr b="1" lang="en" sz="2000">
                <a:highlight>
                  <a:srgbClr val="FFFF00"/>
                </a:highlight>
              </a:rPr>
              <a:t> </a:t>
            </a:r>
            <a:r>
              <a:rPr lang="en" sz="2000"/>
              <a:t>(L20, L21)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Continuations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Semantics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Type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</a:t>
            </a:r>
            <a:endParaRPr sz="1800"/>
          </a:p>
        </p:txBody>
      </p:sp>
      <p:sp>
        <p:nvSpPr>
          <p:cNvPr id="549" name="Google Shape;549;p77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8"/>
          <p:cNvSpPr txBox="1"/>
          <p:nvPr>
            <p:ph idx="1" type="body"/>
          </p:nvPr>
        </p:nvSpPr>
        <p:spPr>
          <a:xfrm>
            <a:off x="311700" y="3607750"/>
            <a:ext cx="88323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5" name="Google Shape;555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78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17~20: Continuations</a:t>
            </a:r>
            <a:endParaRPr sz="2000"/>
          </a:p>
        </p:txBody>
      </p:sp>
      <p:sp>
        <p:nvSpPr>
          <p:cNvPr id="557" name="Google Shape;557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8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BMFAE = BFAE + Variables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&lt;BMFAE&gt; ::= &lt;num&gt;</a:t>
            </a:r>
            <a:br>
              <a:rPr lang="en" sz="1900"/>
            </a:br>
            <a:r>
              <a:rPr lang="en" sz="1900"/>
              <a:t>                    | {+ &lt;</a:t>
            </a:r>
            <a:r>
              <a:rPr lang="en" sz="1900"/>
              <a:t>BMFAE</a:t>
            </a:r>
            <a:r>
              <a:rPr lang="en" sz="1900"/>
              <a:t>&gt;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{- &lt;</a:t>
            </a:r>
            <a:r>
              <a:rPr lang="en" sz="1900"/>
              <a:t>BMFAE</a:t>
            </a:r>
            <a:r>
              <a:rPr lang="en" sz="1900"/>
              <a:t>&gt;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&lt;id&gt;</a:t>
            </a:r>
            <a:br>
              <a:rPr lang="en" sz="1900"/>
            </a:br>
            <a:r>
              <a:rPr lang="en" sz="1900"/>
              <a:t>                    | {fun {&lt;id}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{&lt;</a:t>
            </a:r>
            <a:r>
              <a:rPr lang="en" sz="1900"/>
              <a:t>BMFAE</a:t>
            </a:r>
            <a:r>
              <a:rPr lang="en" sz="1900"/>
              <a:t>&gt;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{newbox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{setbox &lt;</a:t>
            </a:r>
            <a:r>
              <a:rPr lang="en" sz="1900"/>
              <a:t>BMFAE</a:t>
            </a:r>
            <a:r>
              <a:rPr lang="en" sz="1900"/>
              <a:t>&gt;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{openbox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              | {seqn &lt;</a:t>
            </a:r>
            <a:r>
              <a:rPr lang="en" sz="1900"/>
              <a:t>BMFAE</a:t>
            </a:r>
            <a:r>
              <a:rPr lang="en" sz="1900"/>
              <a:t>&gt; &lt;</a:t>
            </a:r>
            <a:r>
              <a:rPr lang="en" sz="1900"/>
              <a:t>BMFAE</a:t>
            </a:r>
            <a:r>
              <a:rPr lang="en" sz="1900"/>
              <a:t>&gt;}</a:t>
            </a:r>
            <a:br>
              <a:rPr lang="en" sz="1900"/>
            </a:br>
            <a:r>
              <a:rPr lang="en" sz="1900"/>
              <a:t>      </a:t>
            </a:r>
            <a:r>
              <a:rPr lang="en" sz="1900">
                <a:solidFill>
                  <a:srgbClr val="FF0000"/>
                </a:solidFill>
              </a:rPr>
              <a:t>              | {setvar &lt;id&gt; &lt;BMFAE&gt;}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Examples:</a:t>
            </a:r>
            <a:br>
              <a:rPr lang="en" sz="1900"/>
            </a:br>
            <a:r>
              <a:rPr lang="en" sz="1900"/>
              <a:t>{with {a 3} {setvar a 5}}</a:t>
            </a:r>
            <a:br>
              <a:rPr lang="en" sz="1900"/>
            </a:br>
            <a:r>
              <a:rPr lang="en" sz="1900"/>
              <a:t>{with {a 3} {seqn {{fun {x} {setvar x 5}} a} a}}</a:t>
            </a:r>
            <a:br>
              <a:rPr lang="en" sz="1900">
                <a:solidFill>
                  <a:srgbClr val="FF0000"/>
                </a:solidFill>
              </a:rPr>
            </a:br>
            <a:br>
              <a:rPr lang="en" sz="1900">
                <a:solidFill>
                  <a:srgbClr val="0000FF"/>
                </a:solidFill>
              </a:rPr>
            </a:b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(define-type DefrdSub</a:t>
            </a:r>
            <a:br>
              <a:rPr lang="en" sz="1900"/>
            </a:br>
            <a:r>
              <a:rPr lang="en" sz="1900"/>
              <a:t>    [mtSub]</a:t>
            </a:r>
            <a:br>
              <a:rPr lang="en" sz="1900"/>
            </a:br>
            <a:r>
              <a:rPr lang="en" sz="1900"/>
              <a:t>    [aSub  (name symbol?)</a:t>
            </a:r>
            <a:br>
              <a:rPr lang="en" sz="1900"/>
            </a:br>
            <a:r>
              <a:rPr lang="en" sz="1900"/>
              <a:t>                </a:t>
            </a:r>
            <a:r>
              <a:rPr lang="en" sz="1900"/>
              <a:t>(</a:t>
            </a:r>
            <a:r>
              <a:rPr lang="en" sz="1900">
                <a:solidFill>
                  <a:srgbClr val="FF0000"/>
                </a:solidFill>
              </a:rPr>
              <a:t>address integer?</a:t>
            </a:r>
            <a:r>
              <a:rPr lang="en" sz="1900"/>
              <a:t>)</a:t>
            </a:r>
            <a:br>
              <a:rPr lang="en" sz="1900"/>
            </a:br>
            <a:r>
              <a:rPr lang="en" sz="1900"/>
              <a:t>                </a:t>
            </a:r>
            <a:r>
              <a:rPr lang="en" sz="1900"/>
              <a:t>(ds DefrdSub?)])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(define-type Store</a:t>
            </a:r>
            <a:br>
              <a:rPr lang="en" sz="1900"/>
            </a:br>
            <a:r>
              <a:rPr lang="en" sz="1900"/>
              <a:t>    [mtSto]</a:t>
            </a:r>
            <a:br>
              <a:rPr lang="en" sz="1900"/>
            </a:br>
            <a:r>
              <a:rPr lang="en" sz="1900"/>
              <a:t>    [aSto  (address integer?)</a:t>
            </a:r>
            <a:br>
              <a:rPr lang="en" sz="1900"/>
            </a:br>
            <a:r>
              <a:rPr lang="en" sz="1900"/>
              <a:t>                (</a:t>
            </a:r>
            <a:r>
              <a:rPr lang="en" sz="1900"/>
              <a:t>value</a:t>
            </a:r>
            <a:r>
              <a:rPr lang="en" sz="1900"/>
              <a:t> BMFAE-Value?)</a:t>
            </a:r>
            <a:br>
              <a:rPr lang="en" sz="1900"/>
            </a:br>
            <a:r>
              <a:rPr lang="en" sz="1900"/>
              <a:t>                (rest Store?)])</a:t>
            </a:r>
            <a:endParaRPr sz="1900" strike="sngStrike">
              <a:solidFill>
                <a:srgbClr val="FF0000"/>
              </a:solidFill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Variables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; interp : </a:t>
            </a:r>
            <a:r>
              <a:rPr lang="en" sz="2000"/>
              <a:t>BMFAE </a:t>
            </a:r>
            <a:r>
              <a:rPr lang="en" sz="2000"/>
              <a:t>DefrdSub Store -&gt; Value*Store</a:t>
            </a:r>
            <a:br>
              <a:rPr lang="en" sz="2000"/>
            </a:br>
            <a:r>
              <a:rPr lang="en" sz="2000"/>
              <a:t>(define (interp expr ds</a:t>
            </a:r>
            <a:r>
              <a:rPr lang="en" sz="2000"/>
              <a:t> st</a:t>
            </a:r>
            <a:r>
              <a:rPr lang="en" sz="2000"/>
              <a:t>)</a:t>
            </a:r>
            <a:br>
              <a:rPr lang="en" sz="2000"/>
            </a:br>
            <a:r>
              <a:rPr lang="en" sz="2000"/>
              <a:t>    (type-case </a:t>
            </a:r>
            <a:r>
              <a:rPr lang="en" sz="2000"/>
              <a:t>BMFAE expr</a:t>
            </a:r>
            <a:br>
              <a:rPr lang="en" sz="2000"/>
            </a:br>
            <a:r>
              <a:rPr lang="en" sz="2000"/>
              <a:t>    ...</a:t>
            </a:r>
            <a:br>
              <a:rPr lang="en" sz="2000"/>
            </a:br>
            <a:r>
              <a:rPr lang="en" sz="2000"/>
              <a:t>    </a:t>
            </a:r>
            <a:r>
              <a:rPr lang="en" sz="2000"/>
              <a:t>[id (name) (v*s </a:t>
            </a:r>
            <a:r>
              <a:rPr lang="en" sz="2000">
                <a:solidFill>
                  <a:srgbClr val="FF0000"/>
                </a:solidFill>
              </a:rPr>
              <a:t>(...)</a:t>
            </a:r>
            <a:br>
              <a:rPr lang="en" sz="2000"/>
            </a:br>
            <a:r>
              <a:rPr lang="en" sz="2000"/>
              <a:t>                                st)] </a:t>
            </a:r>
            <a:br>
              <a:rPr lang="en" sz="2000"/>
            </a:br>
            <a:r>
              <a:rPr lang="en" sz="2000"/>
              <a:t>    ...)</a:t>
            </a:r>
            <a:endParaRPr sz="2000"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