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0e7c637b_1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0e7c637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a11aa875_2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a11aa87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0e7c637b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0e7c63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0e7c637b_1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0e7c63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0e7c637b_1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0e7c637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0e7c637b_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0e7c637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0e7c637b_1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0e7c637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0e7c637b_1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0e7c637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0e7c637b_1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0e7c637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0e7c637b_1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0e7c637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0e7c637b_1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0e7c637b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0e7c637b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0e7c63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0e7c637b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0e7c63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0e7c637b_3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60e7c637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60e7c637b_3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60e7c637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0e7c637b_1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0e7c637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60e7c637b_3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60e7c637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60e7c637b_3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60e7c637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can't call interp interp in the midst of some larger computation for continuations.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bdcdacb7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bdcdacb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can't call interp interp in the midst of some larger computation for continuations.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60e7c637b_3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60e7c637b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problems, (1) there must not be an interp call in the sub-expression position. (2) interp for rhs must have the third parameter.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0e7c637b_3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0e7c637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to do in the receiver of the value of the left sub-expression is to interpret the right sub-expression; the first thing to do with its value is to ad them, and so 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0e7c637b_1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0e7c637b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60e7c637b_3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60e7c637b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60e7c637b_1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60e7c637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to do in the receiver of the value of the left sub-expression is to </a:t>
            </a:r>
            <a:r>
              <a:rPr lang="en"/>
              <a:t>interpret</a:t>
            </a:r>
            <a:r>
              <a:rPr lang="en"/>
              <a:t> the right sub-expression; the first thing to do with its value is to add them, and so on.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60e7c637b_1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60e7c637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60e7c637b_1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60e7c637b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60e7c637b_1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60e7c637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60e7c637b_1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60e7c637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60e7c637b_1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60e7c637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60e7c637b_1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60e7c637b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60e7c637b_1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60e7c637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60e7c637b_1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60e7c637b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0e7c637b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0e7c63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60e7c637b_1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60e7c637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60e7c637b_1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60e7c637b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60e7c637b_1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60e7c637b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60e7c637b_1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60e7c637b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036950b2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036950b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60e7c637b_1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60e7c637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60e7c637b_1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60e7c637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60e7c637b_1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60e7c637b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60e7c637b_1_2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60e7c637b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0e7c637b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0e7c637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0e7c637b_1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0e7c637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0e7c637b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0e7c637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0e7c637b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0e7c637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0e7c637b_1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0e7c637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Laziness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Implementing Continuations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tionary.org/wiki/metacircular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Continuations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Lecture26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call/cc (easier example)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10 )                            ;;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</a:t>
            </a:r>
            <a:r>
              <a:rPr lang="en" sz="1900">
                <a:solidFill>
                  <a:srgbClr val="0000FF"/>
                </a:solidFill>
                <a:highlight>
                  <a:srgbClr val="FFFF00"/>
                </a:highlight>
              </a:rPr>
              <a:t>(let/cc k (k 2))</a:t>
            </a:r>
            <a:r>
              <a:rPr lang="en" sz="1900">
                <a:solidFill>
                  <a:srgbClr val="0000FF"/>
                </a:solidFill>
              </a:rPr>
              <a:t> 3) 10)  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</a:t>
            </a:r>
            <a:r>
              <a:rPr lang="en" sz="1900">
                <a:solidFill>
                  <a:srgbClr val="0000FF"/>
                </a:solidFill>
                <a:highlight>
                  <a:srgbClr val="FF9900"/>
                </a:highlight>
              </a:rPr>
              <a:t>(let/cc k (set! retry k) 2)</a:t>
            </a:r>
            <a:r>
              <a:rPr lang="en" sz="1900">
                <a:solidFill>
                  <a:srgbClr val="0000FF"/>
                </a:solidFill>
              </a:rPr>
              <a:t> 3) 10)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;; =&gt;  19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 ;; =&gt;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 ;; =&gt; 13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KCFAE Grammar</a:t>
            </a:r>
            <a:endParaRPr sz="35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&lt;KCFAE&gt; ::= &lt;num&gt;</a:t>
            </a:r>
            <a:br>
              <a:rPr lang="en" sz="2100"/>
            </a:br>
            <a:r>
              <a:rPr lang="en" sz="2100"/>
              <a:t>                    | {+ &lt;KCFAE&gt; &lt;KCFAE&gt;}</a:t>
            </a:r>
            <a:br>
              <a:rPr lang="en" sz="2100"/>
            </a:br>
            <a:r>
              <a:rPr lang="en" sz="2100"/>
              <a:t>                    | {- &lt;KCFAE&gt; &lt;KCFAE&gt;}</a:t>
            </a:r>
            <a:br>
              <a:rPr lang="en" sz="2100"/>
            </a:br>
            <a:r>
              <a:rPr lang="en" sz="2100"/>
              <a:t>                    | &lt;id&gt;</a:t>
            </a:r>
            <a:br>
              <a:rPr lang="en" sz="2100"/>
            </a:br>
            <a:r>
              <a:rPr lang="en" sz="2100"/>
              <a:t>                    | {fun {&lt;id&gt;} &lt;KCFAE&gt;}</a:t>
            </a:r>
            <a:br>
              <a:rPr lang="en" sz="2100"/>
            </a:br>
            <a:r>
              <a:rPr lang="en" sz="2100"/>
              <a:t>                    | {if0 &lt;KCFAE&gt; &lt;KCFAE&gt; &lt;KCFAE&gt;}</a:t>
            </a:r>
            <a:br>
              <a:rPr lang="en" sz="2100"/>
            </a:br>
            <a:r>
              <a:rPr lang="en" sz="2100"/>
              <a:t>                   </a:t>
            </a:r>
            <a:r>
              <a:rPr lang="en" sz="2100">
                <a:solidFill>
                  <a:srgbClr val="FF0000"/>
                </a:solidFill>
              </a:rPr>
              <a:t> | {withcc &lt;id&gt; &lt;KCFAE&gt;} 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990600" y="4594550"/>
            <a:ext cx="7725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FAE + Continuations (K) + Conditional expression (C)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KCFAE Grammar</a:t>
            </a:r>
            <a:endParaRPr sz="3500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&lt;KCFAE&gt; ::= &lt;num&gt;</a:t>
            </a:r>
            <a:br>
              <a:rPr lang="en" sz="2100"/>
            </a:br>
            <a:r>
              <a:rPr lang="en" sz="2100"/>
              <a:t>                    | {+ &lt;KCFAE&gt; &lt;KCFAE&gt;}</a:t>
            </a:r>
            <a:br>
              <a:rPr lang="en" sz="2100"/>
            </a:br>
            <a:r>
              <a:rPr lang="en" sz="2100"/>
              <a:t>                    | {- &lt;KCFAE&gt; &lt;KCFAE&gt;}</a:t>
            </a:r>
            <a:br>
              <a:rPr lang="en" sz="2100"/>
            </a:br>
            <a:r>
              <a:rPr lang="en" sz="2100"/>
              <a:t>                    | &lt;id&gt;</a:t>
            </a:r>
            <a:br>
              <a:rPr lang="en" sz="2100"/>
            </a:br>
            <a:r>
              <a:rPr lang="en" sz="2100"/>
              <a:t>                    | {fun {&lt;id&gt;} &lt;KCFAE&gt;}</a:t>
            </a:r>
            <a:br>
              <a:rPr lang="en" sz="2100"/>
            </a:br>
            <a:r>
              <a:rPr lang="en" sz="2100"/>
              <a:t>                    | {if0 &lt;KCFAE&gt; &lt;KCFAE&gt; &lt;KCFAE&gt;}</a:t>
            </a:r>
            <a:br>
              <a:rPr lang="en" sz="2100"/>
            </a:br>
            <a:r>
              <a:rPr lang="en" sz="2100"/>
              <a:t>                   </a:t>
            </a:r>
            <a:r>
              <a:rPr lang="en" sz="2100">
                <a:solidFill>
                  <a:srgbClr val="FF0000"/>
                </a:solidFill>
              </a:rPr>
              <a:t> | {withcc &lt;id&gt; &lt;KCFAE&gt;}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{withcc k {+ 1 {k 2}}}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KCFAE Grammar</a:t>
            </a:r>
            <a:endParaRPr sz="3500"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&lt;KCFAE&gt; ::= &lt;num&gt;</a:t>
            </a:r>
            <a:br>
              <a:rPr lang="en" sz="2100"/>
            </a:br>
            <a:r>
              <a:rPr lang="en" sz="2100"/>
              <a:t>                    | {+ &lt;KCFAE&gt; &lt;KCFAE&gt;}</a:t>
            </a:r>
            <a:br>
              <a:rPr lang="en" sz="2100"/>
            </a:br>
            <a:r>
              <a:rPr lang="en" sz="2100"/>
              <a:t>                    | {- &lt;KCFAE&gt; &lt;KCFAE&gt;}</a:t>
            </a:r>
            <a:br>
              <a:rPr lang="en" sz="2100"/>
            </a:br>
            <a:r>
              <a:rPr lang="en" sz="2100"/>
              <a:t>                    | &lt;id&gt;</a:t>
            </a:r>
            <a:br>
              <a:rPr lang="en" sz="2100"/>
            </a:br>
            <a:r>
              <a:rPr lang="en" sz="2100"/>
              <a:t>                    | {fun {&lt;id&gt;} &lt;KCFAE&gt;}</a:t>
            </a:r>
            <a:br>
              <a:rPr lang="en" sz="2100"/>
            </a:br>
            <a:r>
              <a:rPr lang="en" sz="2100"/>
              <a:t>                    | {if0 &lt;KCFAE&gt; &lt;KCFAE&gt; &lt;KCFAE&gt;}</a:t>
            </a:r>
            <a:br>
              <a:rPr lang="en" sz="2100"/>
            </a:br>
            <a:r>
              <a:rPr lang="en" sz="2100"/>
              <a:t>                   </a:t>
            </a:r>
            <a:r>
              <a:rPr lang="en" sz="2100">
                <a:solidFill>
                  <a:srgbClr val="FF0000"/>
                </a:solidFill>
              </a:rPr>
              <a:t> | {withcc &lt;id&gt; &lt;KCFAE&gt;}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{withcc k {+ 1 {k 2}}} ⇒ 2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KCFAE Values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(define-type KCFAE-Value</a:t>
            </a:r>
            <a:br>
              <a:rPr lang="en"/>
            </a:br>
            <a:r>
              <a:rPr lang="en"/>
              <a:t>  [numV        (n number?)]</a:t>
            </a:r>
            <a:br>
              <a:rPr lang="en"/>
            </a:br>
            <a:r>
              <a:rPr lang="en"/>
              <a:t>  [closureV  (param symbol?)</a:t>
            </a:r>
            <a:br>
              <a:rPr lang="en"/>
            </a:br>
            <a:r>
              <a:rPr lang="en"/>
              <a:t>                     (body KCFAE?)</a:t>
            </a:r>
            <a:br>
              <a:rPr lang="en"/>
            </a:br>
            <a:r>
              <a:rPr lang="en"/>
              <a:t>                    (ds DefrdSub?)]</a:t>
            </a:r>
            <a:br>
              <a:rPr lang="en"/>
            </a:b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[contV     (c procedure?)]</a:t>
            </a:r>
            <a:r>
              <a:rPr lang="en"/>
              <a:t>)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withcc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; interp : KCFAE DefrdSub -&gt; KCFAE-Value</a:t>
            </a:r>
            <a:br>
              <a:rPr lang="en"/>
            </a:br>
            <a:r>
              <a:rPr lang="en"/>
              <a:t>(define (interp kcfae ds)</a:t>
            </a:r>
            <a:br>
              <a:rPr lang="en"/>
            </a:br>
            <a:r>
              <a:rPr lang="en"/>
              <a:t>   (type-case KCFAE kcfae</a:t>
            </a:r>
            <a:br>
              <a:rPr lang="en"/>
            </a:br>
            <a:r>
              <a:rPr lang="en"/>
              <a:t>      ...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[withcc (id body-expr)</a:t>
            </a:r>
            <a:br>
              <a:rPr lang="en"/>
            </a:br>
            <a:r>
              <a:rPr lang="en"/>
              <a:t>                     ...]</a:t>
            </a:r>
            <a:br>
              <a:rPr lang="en"/>
            </a:br>
            <a:r>
              <a:rPr lang="en"/>
              <a:t>       ...))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withcc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; interp : KCFAE DefrdSub -&gt; KCFAE-Value</a:t>
            </a:r>
            <a:br>
              <a:rPr lang="en"/>
            </a:br>
            <a:r>
              <a:rPr lang="en"/>
              <a:t>(define (interp kcfae ds)</a:t>
            </a:r>
            <a:br>
              <a:rPr lang="en"/>
            </a:br>
            <a:r>
              <a:rPr lang="en"/>
              <a:t>   (type-case KCFAE kcfae</a:t>
            </a:r>
            <a:br>
              <a:rPr lang="en"/>
            </a:br>
            <a:r>
              <a:rPr lang="en"/>
              <a:t>      ...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[withcc (id body-expr)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(...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(interp body-expr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(aSub id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…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ds)))]</a:t>
            </a:r>
            <a:br>
              <a:rPr lang="en"/>
            </a:br>
            <a:r>
              <a:rPr lang="en"/>
              <a:t>       ...))</a:t>
            </a:r>
            <a:endParaRPr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withcc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; interp : KCFAE DefrdSub -&gt; KCFAE-Value</a:t>
            </a:r>
            <a:br>
              <a:rPr lang="en"/>
            </a:br>
            <a:r>
              <a:rPr lang="en"/>
              <a:t>(define (interp kcfae ds)</a:t>
            </a:r>
            <a:br>
              <a:rPr lang="en"/>
            </a:br>
            <a:r>
              <a:rPr lang="en"/>
              <a:t>   (type-case KCFAE kcfae</a:t>
            </a:r>
            <a:br>
              <a:rPr lang="en"/>
            </a:br>
            <a:r>
              <a:rPr lang="en"/>
              <a:t>      ...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[withcc (id body-expr)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(...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(interp body-expr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(aSub id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(contV …)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ds)))]</a:t>
            </a:r>
            <a:br>
              <a:rPr lang="en"/>
            </a:br>
            <a:r>
              <a:rPr lang="en"/>
              <a:t>       ...))</a:t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withcc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; interp : KCFAE DefrdSub -&gt; KCFAE-Value</a:t>
            </a:r>
            <a:br>
              <a:rPr lang="en"/>
            </a:br>
            <a:r>
              <a:rPr lang="en"/>
              <a:t>(define (interp kcfae ds)</a:t>
            </a:r>
            <a:br>
              <a:rPr lang="en"/>
            </a:br>
            <a:r>
              <a:rPr lang="en"/>
              <a:t>   (type-case KCFAE kcfae</a:t>
            </a:r>
            <a:br>
              <a:rPr lang="en"/>
            </a:br>
            <a:r>
              <a:rPr lang="en"/>
              <a:t>      ...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[withcc (id body-expr)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(let/cc k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(interp body-expr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(aSub id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(contV k)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ds)))]</a:t>
            </a:r>
            <a:br>
              <a:rPr lang="en"/>
            </a:br>
            <a:r>
              <a:rPr lang="en"/>
              <a:t>       ...))</a:t>
            </a:r>
            <a:endParaRPr/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withcc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; interp : KCFAE DefrdSub -&gt; KCFAE-Value</a:t>
            </a:r>
            <a:br>
              <a:rPr lang="en"/>
            </a:br>
            <a:r>
              <a:rPr lang="en"/>
              <a:t>(define (interp kcfae ds)</a:t>
            </a:r>
            <a:br>
              <a:rPr lang="en"/>
            </a:br>
            <a:r>
              <a:rPr lang="en"/>
              <a:t>   (type-case KCFAE kcfae</a:t>
            </a:r>
            <a:br>
              <a:rPr lang="en"/>
            </a:br>
            <a:r>
              <a:rPr lang="en"/>
              <a:t>      ...</a:t>
            </a:r>
            <a:br>
              <a:rPr lang="en"/>
            </a:b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[withcc (id body-expr)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(let/cc k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(interp body-expr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(aSub id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(contV k)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ds)))]</a:t>
            </a:r>
            <a:br>
              <a:rPr lang="en"/>
            </a:br>
            <a:r>
              <a:rPr lang="en"/>
              <a:t>       ...))</a:t>
            </a:r>
            <a:endParaRPr/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1805700" y="5786000"/>
            <a:ext cx="70266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will work, but it's too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meta-circular</a:t>
            </a:r>
            <a:r>
              <a:rPr lang="en" sz="2100"/>
              <a:t> to tell us anything.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Summary from your classmates and others</a:t>
            </a:r>
            <a:endParaRPr sz="32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Continuation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Rest of computation to be evaluated from one point.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Rest of work that has to happen to finish the evaluation of a program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Abstract representation of the control state of a program.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Continuation Passing Style (CPS)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Easy to transform your representation of stacks from the actual stack to heap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So, if you have a deep recursion, you wouldn't be run out of stack memory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Can simulate control flow like operators, exceptions, loops,...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 from scratch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106425"/>
            <a:ext cx="8832300" cy="4693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Steps to implementation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Making continuations </a:t>
            </a:r>
            <a:r>
              <a:rPr lang="en"/>
              <a:t>explicitly</a:t>
            </a:r>
            <a:r>
              <a:rPr lang="en"/>
              <a:t> in the interpreter.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Need to change our interpreter based on CPS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 that we can </a:t>
            </a:r>
            <a:r>
              <a:rPr lang="en" u="sng"/>
              <a:t>access to the continuation at every stage</a:t>
            </a:r>
            <a:r>
              <a:rPr lang="en"/>
              <a:t>.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Interpreter takes an extra argument k (continuation) a.k.a a receiver.</a:t>
            </a:r>
            <a:endParaRPr/>
          </a:p>
          <a:p>
            <a:pPr indent="-368300" lvl="4" marL="22860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 want 'interp' to communicate its answer by passing it to the given k.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Providing access to continuations in an </a:t>
            </a:r>
            <a:r>
              <a:rPr lang="en"/>
              <a:t>extended</a:t>
            </a:r>
            <a:r>
              <a:rPr lang="en"/>
              <a:t> </a:t>
            </a:r>
            <a:r>
              <a:rPr lang="en"/>
              <a:t>language</a:t>
            </a:r>
            <a:r>
              <a:rPr lang="en"/>
              <a:t>.</a:t>
            </a:r>
            <a:br>
              <a:rPr lang="en"/>
            </a:br>
            <a:r>
              <a:rPr lang="en"/>
              <a:t>⇒ withcc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; interp: KCFAE DefrdSub (KCFAE-Value -&gt; alpha) -&gt; alpha</a:t>
            </a:r>
            <a:br>
              <a:rPr lang="en" sz="2400"/>
            </a:br>
            <a:r>
              <a:rPr lang="en" sz="2400"/>
              <a:t>; or </a:t>
            </a:r>
            <a:r>
              <a:rPr lang="en" sz="2100"/>
              <a:t>interp: KCFAE DefrdSub receiver -&gt; doesn't return </a:t>
            </a:r>
            <a:r>
              <a:rPr lang="en" sz="1900"/>
              <a:t>(but receiver returns)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[num (n)     ... (numV n)...]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[num (n)     </a:t>
            </a:r>
            <a:r>
              <a:rPr lang="en" sz="2400">
                <a:solidFill>
                  <a:srgbClr val="FF0000"/>
                </a:solidFill>
              </a:rPr>
              <a:t>(k</a:t>
            </a:r>
            <a:r>
              <a:rPr lang="en" sz="2400">
                <a:solidFill>
                  <a:srgbClr val="0000FF"/>
                </a:solidFill>
              </a:rPr>
              <a:t> (numV n)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[num (n)     </a:t>
            </a:r>
            <a:r>
              <a:rPr lang="en" sz="2400">
                <a:solidFill>
                  <a:srgbClr val="FF0000"/>
                </a:solidFill>
              </a:rPr>
              <a:t>(k</a:t>
            </a:r>
            <a:r>
              <a:rPr lang="en" sz="2400">
                <a:solidFill>
                  <a:srgbClr val="0000FF"/>
                </a:solidFill>
              </a:rPr>
              <a:t> (numV n)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…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[id  (s)     </a:t>
            </a:r>
            <a:r>
              <a:rPr lang="en" sz="2400">
                <a:solidFill>
                  <a:srgbClr val="FF0000"/>
                </a:solidFill>
              </a:rPr>
              <a:t>(k </a:t>
            </a:r>
            <a:r>
              <a:rPr lang="en" sz="2400">
                <a:solidFill>
                  <a:srgbClr val="0000FF"/>
                </a:solidFill>
              </a:rPr>
              <a:t>(lookup s ds)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[fun (p b)   </a:t>
            </a:r>
            <a:r>
              <a:rPr lang="en" sz="2400">
                <a:solidFill>
                  <a:srgbClr val="FF0000"/>
                </a:solidFill>
              </a:rPr>
              <a:t>(k</a:t>
            </a:r>
            <a:r>
              <a:rPr lang="en" sz="2400">
                <a:solidFill>
                  <a:srgbClr val="0000FF"/>
                </a:solidFill>
              </a:rPr>
              <a:t> (closureV </a:t>
            </a:r>
            <a:r>
              <a:rPr lang="en" sz="2400">
                <a:solidFill>
                  <a:srgbClr val="FF0000"/>
                </a:solidFill>
              </a:rPr>
              <a:t>(lambda (a-val dyn-k)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     (interp b (aSub p a-val ds) dyn-k))</a:t>
            </a:r>
            <a:r>
              <a:rPr lang="en" sz="2400">
                <a:solidFill>
                  <a:srgbClr val="0000FF"/>
                </a:solidFill>
              </a:rPr>
              <a:t>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5991525" y="1594675"/>
            <a:ext cx="2728500" cy="142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be called in different contexts. Since we should get that context dynamically from the surrounding context, we get its </a:t>
            </a:r>
            <a:r>
              <a:rPr lang="en"/>
              <a:t>continuation</a:t>
            </a:r>
            <a:r>
              <a:rPr lang="en"/>
              <a:t> as dyn-k.</a:t>
            </a:r>
            <a:endParaRPr/>
          </a:p>
        </p:txBody>
      </p:sp>
      <p:cxnSp>
        <p:nvCxnSpPr>
          <p:cNvPr id="323" name="Google Shape;323;p47"/>
          <p:cNvCxnSpPr>
            <a:stCxn id="322" idx="2"/>
          </p:cNvCxnSpPr>
          <p:nvPr/>
        </p:nvCxnSpPr>
        <p:spPr>
          <a:xfrm flipH="1">
            <a:off x="6627675" y="3023575"/>
            <a:ext cx="7281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KCFAE Values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(define-type KCFAE-Value</a:t>
            </a:r>
            <a:br>
              <a:rPr lang="en"/>
            </a:br>
            <a:r>
              <a:rPr lang="en"/>
              <a:t>  [numV        (n number?)]</a:t>
            </a:r>
            <a:br>
              <a:rPr lang="en"/>
            </a:br>
            <a:r>
              <a:rPr lang="en"/>
              <a:t>  [</a:t>
            </a:r>
            <a:r>
              <a:rPr lang="en">
                <a:solidFill>
                  <a:srgbClr val="FF0000"/>
                </a:solidFill>
              </a:rPr>
              <a:t>closureV  (p procedure?)</a:t>
            </a:r>
            <a:r>
              <a:rPr lang="en"/>
              <a:t>]</a:t>
            </a:r>
            <a:br>
              <a:rPr lang="en"/>
            </a:br>
            <a:r>
              <a:rPr lang="en"/>
              <a:t>  [contV     (c procedure?)])</a:t>
            </a:r>
            <a:endParaRPr/>
          </a:p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[add (l r)  … (num+ (interp l ds… ) (interp r ds… ) … 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[add (l r)  </a:t>
            </a:r>
            <a:r>
              <a:rPr lang="en" sz="2400">
                <a:solidFill>
                  <a:srgbClr val="FF0000"/>
                </a:solidFill>
              </a:rPr>
              <a:t>(k</a:t>
            </a:r>
            <a:r>
              <a:rPr lang="en" sz="2400">
                <a:solidFill>
                  <a:srgbClr val="0000FF"/>
                </a:solidFill>
              </a:rPr>
              <a:t> (num+ (interp l ds… ) (interp r ds… 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[add (l r)  </a:t>
            </a:r>
            <a:r>
              <a:rPr lang="en" sz="2400">
                <a:solidFill>
                  <a:srgbClr val="FF0000"/>
                </a:solidFill>
              </a:rPr>
              <a:t>(k</a:t>
            </a:r>
            <a:r>
              <a:rPr lang="en" sz="2400">
                <a:solidFill>
                  <a:srgbClr val="0000FF"/>
                </a:solidFill>
              </a:rPr>
              <a:t> (num+ (interp l ds… ) (interp r ds… )</a:t>
            </a:r>
            <a:r>
              <a:rPr lang="en" sz="2400">
                <a:solidFill>
                  <a:srgbClr val="FF0000"/>
                </a:solidFill>
              </a:rPr>
              <a:t>)</a:t>
            </a:r>
            <a:r>
              <a:rPr lang="en" sz="2400">
                <a:solidFill>
                  <a:srgbClr val="0000FF"/>
                </a:solidFill>
              </a:rPr>
              <a:t>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2192575" y="3715025"/>
            <a:ext cx="2728500" cy="142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can't call interp in the midst of some larger computation for continuations.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[add (l r)  </a:t>
            </a:r>
            <a:r>
              <a:rPr lang="en" sz="2400">
                <a:solidFill>
                  <a:srgbClr val="FF0000"/>
                </a:solidFill>
              </a:rPr>
              <a:t>(interp l ds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(lambda (lv)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   (k</a:t>
            </a:r>
            <a:r>
              <a:rPr lang="en" sz="2400">
                <a:solidFill>
                  <a:srgbClr val="0000FF"/>
                </a:solidFill>
              </a:rPr>
              <a:t> (num+ </a:t>
            </a:r>
            <a:r>
              <a:rPr lang="en" sz="2400">
                <a:solidFill>
                  <a:srgbClr val="FF0000"/>
                </a:solidFill>
              </a:rPr>
              <a:t>lv</a:t>
            </a:r>
            <a:r>
              <a:rPr lang="en" sz="2400">
                <a:solidFill>
                  <a:srgbClr val="0000FF"/>
                </a:solidFill>
              </a:rPr>
              <a:t> (interp r ds …  )</a:t>
            </a:r>
            <a:r>
              <a:rPr lang="en" sz="2400">
                <a:solidFill>
                  <a:srgbClr val="FF0000"/>
                </a:solidFill>
              </a:rPr>
              <a:t>))))</a:t>
            </a:r>
            <a:r>
              <a:rPr lang="en" sz="2400">
                <a:solidFill>
                  <a:srgbClr val="0000FF"/>
                </a:solidFill>
              </a:rPr>
              <a:t>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[add (l r)  (interp l ds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(lambda (lv)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       </a:t>
            </a:r>
            <a:r>
              <a:rPr lang="en" sz="2400">
                <a:solidFill>
                  <a:srgbClr val="FF0000"/>
                </a:solidFill>
              </a:rPr>
              <a:t>(interp r ds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              (lambda (rv)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                      (k (num+ lv </a:t>
            </a:r>
            <a:r>
              <a:rPr lang="en" sz="2400">
                <a:solidFill>
                  <a:srgbClr val="FF0000"/>
                </a:solidFill>
              </a:rPr>
              <a:t>rv)</a:t>
            </a:r>
            <a:r>
              <a:rPr lang="en" sz="2400">
                <a:solidFill>
                  <a:srgbClr val="0000FF"/>
                </a:solidFill>
              </a:rPr>
              <a:t>)))))]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4975625" y="1386600"/>
            <a:ext cx="4033500" cy="20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So, (1) there must not be an interp call in the sub-expression position.</a:t>
            </a:r>
            <a:br>
              <a:rPr lang="en" sz="1800"/>
            </a:br>
            <a:r>
              <a:rPr lang="en" sz="1800"/>
              <a:t>(2) interp for rhs must have the third parameter.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way, we can wrap the entire execution context for </a:t>
            </a:r>
            <a:r>
              <a:rPr lang="en" sz="1800"/>
              <a:t>constitutions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Summary from your classmates and others</a:t>
            </a:r>
            <a:endParaRPr sz="3400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call/cc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Call with current continuation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Racket's way to deal with continuation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Must be passed a procedure 'p' of one argument. It constructs a concrete representation of the current continuation and passes it to p. The continuation itself is represented by a procedure k.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let/cc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Simplified call/cc syntax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(call/cc (lambda (k) (k 2))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(let/cc k (k 2))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</a:t>
            </a:r>
            <a:r>
              <a:rPr lang="en" sz="2400">
                <a:solidFill>
                  <a:srgbClr val="FF0000"/>
                </a:solidFill>
              </a:rPr>
              <a:t>sub</a:t>
            </a:r>
            <a:r>
              <a:rPr lang="en" sz="2400">
                <a:solidFill>
                  <a:srgbClr val="0000FF"/>
                </a:solidFill>
              </a:rPr>
              <a:t> (l r)  (interp l ds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(lambda (lv)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       (interp r ds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              (lambda (rv)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                      (k (</a:t>
            </a:r>
            <a:r>
              <a:rPr lang="en" sz="2400">
                <a:solidFill>
                  <a:srgbClr val="FF0000"/>
                </a:solidFill>
              </a:rPr>
              <a:t>num-</a:t>
            </a:r>
            <a:r>
              <a:rPr lang="en" sz="2400">
                <a:solidFill>
                  <a:srgbClr val="0000FF"/>
                </a:solidFill>
              </a:rPr>
              <a:t> lv rv))))))]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; interp: KCFAE DefrdSub (KCFAE-Value -&gt; alpha) -&gt; alpha</a:t>
            </a:r>
            <a:br>
              <a:rPr lang="en" sz="2400"/>
            </a:br>
            <a:r>
              <a:rPr lang="en" sz="2400"/>
              <a:t>; or </a:t>
            </a:r>
            <a:r>
              <a:rPr lang="en" sz="2100"/>
              <a:t>interp: KCFAE DefrdSub receiver -&gt; doesn't return </a:t>
            </a:r>
            <a:r>
              <a:rPr lang="en" sz="1900"/>
              <a:t>(but receiver returns)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[if0 (test t f) … 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81" name="Google Shape;381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; interp: KCFAE DefrdSub (KCFAE-Value -&gt; alpha) -&gt; alpha</a:t>
            </a:r>
            <a:br>
              <a:rPr lang="en" sz="2400"/>
            </a:br>
            <a:r>
              <a:rPr lang="en" sz="2400"/>
              <a:t>; or </a:t>
            </a:r>
            <a:r>
              <a:rPr lang="en" sz="2100"/>
              <a:t>interp: KCFAE DefrdSub receiver -&gt; doesn't return </a:t>
            </a:r>
            <a:r>
              <a:rPr lang="en" sz="1900"/>
              <a:t>(but receiver returns)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</a:t>
            </a:r>
            <a:r>
              <a:rPr lang="en" sz="2400">
                <a:solidFill>
                  <a:srgbClr val="FF0000"/>
                </a:solidFill>
              </a:rPr>
              <a:t>  [if0 (test t f) (interp test ds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...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(interp t ds ...)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(interp f ds ...)]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88" name="Google Shape;388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; interp: KCFAE DefrdSub (KCFAE-Value -&gt; alpha) -&gt; alpha</a:t>
            </a:r>
            <a:br>
              <a:rPr lang="en" sz="2400"/>
            </a:br>
            <a:r>
              <a:rPr lang="en" sz="2400"/>
              <a:t>; or </a:t>
            </a:r>
            <a:r>
              <a:rPr lang="en" sz="2100"/>
              <a:t>interp: KCFAE DefrdSub receiver -&gt; doesn't return </a:t>
            </a:r>
            <a:r>
              <a:rPr lang="en" sz="1900"/>
              <a:t>(but receiver returns)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</a:t>
            </a:r>
            <a:r>
              <a:rPr lang="en" sz="2400">
                <a:solidFill>
                  <a:srgbClr val="FF0000"/>
                </a:solidFill>
              </a:rPr>
              <a:t>[if0 (test t f) (interp test ds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(lambda (tv)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(if(eq? (interp test ds … ) (numV 0))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(interp t ds ...)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 (interp f ds ...))))]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01" name="Google Shape;401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; interp: KCFAE DefrdSub (KCFAE-Value -&gt; alpha) -&gt; alpha</a:t>
            </a:r>
            <a:br>
              <a:rPr lang="en" sz="2400"/>
            </a:br>
            <a:r>
              <a:rPr lang="en" sz="2400"/>
              <a:t>; or </a:t>
            </a:r>
            <a:r>
              <a:rPr lang="en" sz="2100"/>
              <a:t>interp: KCFAE DefrdSub receiver -&gt; doesn't return </a:t>
            </a:r>
            <a:r>
              <a:rPr lang="en" sz="1900"/>
              <a:t>(but receiver returns)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 (interp fae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(type-case KCFAE fae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[if0 (test t f) (interp test ds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(lambda (tv)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(if(eq? (interp test ds k) (numV 0))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(interp t ds k)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                        (interp f ds k))))]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… 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402" name="Google Shape;402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</a:t>
            </a:r>
            <a:r>
              <a:rPr lang="en" sz="2200">
                <a:solidFill>
                  <a:srgbClr val="FF0000"/>
                </a:solidFill>
              </a:rPr>
              <a:t>[app (f a)   … 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09" name="Google Shape;409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</a:t>
            </a:r>
            <a:r>
              <a:rPr lang="en" sz="2200">
                <a:solidFill>
                  <a:srgbClr val="FF0000"/>
                </a:solidFill>
              </a:rPr>
              <a:t>[app (f a)   (interp f ds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… (interp f ds …)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… (interp a ds …)]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16" name="Google Shape;416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</a:t>
            </a:r>
            <a:r>
              <a:rPr lang="en" sz="2200">
                <a:solidFill>
                  <a:srgbClr val="FF0000"/>
                </a:solidFill>
              </a:rPr>
              <a:t>[app (f a)   (interp f ds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(lambda (f-val)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(interp a ds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(lambda (a-val)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...))))]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23" name="Google Shape;423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</a:t>
            </a:r>
            <a:r>
              <a:rPr lang="en" sz="2200">
                <a:solidFill>
                  <a:srgbClr val="FF0000"/>
                </a:solidFill>
              </a:rPr>
              <a:t>[app (f a)   (interp f ds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(lambda (f-val)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(interp a ds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(lambda (a-val)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(type-case KCFAE-Value f-val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[closureV (c) (c a-val … )]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[contV (c) (c a-val)]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[else (error … )])</a:t>
            </a:r>
            <a:r>
              <a:rPr lang="en" sz="2200">
                <a:solidFill>
                  <a:srgbClr val="FF0000"/>
                </a:solidFill>
              </a:rPr>
              <a:t>))))]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30" name="Google Shape;430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[app (f a)   (interp f ds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(lambda (f-val)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(interp a ds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(lambda (a-val)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(type-case KCFAE-Value f-val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  [closureV (c) (c a-val k)]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  [contV (c) (c a-val)]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  [else (error "not an applicable value")])))))]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37" name="Google Shape;437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call/cc example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call with current </a:t>
            </a:r>
            <a:r>
              <a:rPr lang="en"/>
              <a:t>continuation</a:t>
            </a:r>
            <a:br>
              <a:rPr lang="en"/>
            </a:br>
            <a:r>
              <a:rPr lang="en" sz="2200">
                <a:solidFill>
                  <a:srgbClr val="0000FF"/>
                </a:solidFill>
              </a:rPr>
              <a:t>(define retry #f)</a:t>
            </a: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factorial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(lambda (x)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(if (= x 0)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(call/cc (lambda (k) (set! retry k) 1))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(* x (factorial (- x 1))))))</a:t>
            </a: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(factorial 4) ; Result -&gt; 24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(retry 1) ; Result -&gt; 24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(retry 2) ; Result -&gt; 48</a:t>
            </a:r>
            <a:br>
              <a:rPr lang="en" sz="2200">
                <a:solidFill>
                  <a:srgbClr val="0000FF"/>
                </a:solidFill>
              </a:rPr>
            </a:br>
            <a:endParaRPr sz="2200">
              <a:solidFill>
                <a:srgbClr val="0000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43" name="Google Shape;443;p64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</a:t>
            </a:r>
            <a:r>
              <a:rPr lang="en" sz="2200">
                <a:solidFill>
                  <a:srgbClr val="FF0000"/>
                </a:solidFill>
              </a:rPr>
              <a:t>[withcc (cont-var body)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… 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))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44" name="Google Shape;444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50" name="Google Shape;450;p65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</a:t>
            </a:r>
            <a:r>
              <a:rPr lang="en" sz="2200">
                <a:solidFill>
                  <a:srgbClr val="FF0000"/>
                </a:solidFill>
              </a:rPr>
              <a:t>[withcc (cont-var body)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… (interp body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(aSub cont-var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(contV … 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ds)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… 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))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51" name="Google Shape;451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</a:t>
            </a:r>
            <a:r>
              <a:rPr lang="en" sz="2200">
                <a:solidFill>
                  <a:srgbClr val="FF0000"/>
                </a:solidFill>
              </a:rPr>
              <a:t>[withcc (cont-var body)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(interp body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(aSub cont-var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(contV (lambda (val)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(k val)))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ds)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… 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))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58" name="Google Shape;458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KCFAE</a:t>
            </a:r>
            <a:endParaRPr/>
          </a:p>
        </p:txBody>
      </p:sp>
      <p:sp>
        <p:nvSpPr>
          <p:cNvPr id="464" name="Google Shape;464;p67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; interp: KCFAE DefrdSub (KCFAE-Value -&gt; alpha) -&gt; alpha</a:t>
            </a:r>
            <a:br>
              <a:rPr lang="en" sz="2200"/>
            </a:br>
            <a:r>
              <a:rPr lang="en" sz="2200"/>
              <a:t>; or </a:t>
            </a:r>
            <a:r>
              <a:rPr lang="en" sz="1900"/>
              <a:t>interp: KCFAE DefrdSub receiver -&gt; doesn't return </a:t>
            </a:r>
            <a:r>
              <a:rPr lang="en" sz="1700"/>
              <a:t>(but receiver returns)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(interp fae ds k)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(type-case KCFAE fae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… 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[withcc (cont-var body)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(interp body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(aSub cont-var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(contV (lambda (val)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     (k val)))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ds)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k)]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)) 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465" name="Google Shape;465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interp with a continuation</a:t>
            </a:r>
            <a:endParaRPr/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we start calling </a:t>
            </a:r>
            <a:r>
              <a:rPr lang="en" sz="2400">
                <a:solidFill>
                  <a:srgbClr val="0000FF"/>
                </a:solidFill>
              </a:rPr>
              <a:t>interp </a:t>
            </a:r>
            <a:r>
              <a:rPr lang="en" sz="2400"/>
              <a:t>with a continuation?</a:t>
            </a:r>
            <a:endParaRPr sz="2400"/>
          </a:p>
        </p:txBody>
      </p:sp>
      <p:sp>
        <p:nvSpPr>
          <p:cNvPr id="472" name="Google Shape;472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interp with a continuation</a:t>
            </a:r>
            <a:endParaRPr/>
          </a:p>
        </p:txBody>
      </p:sp>
      <p:sp>
        <p:nvSpPr>
          <p:cNvPr id="478" name="Google Shape;478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we start calling </a:t>
            </a:r>
            <a:r>
              <a:rPr lang="en" sz="2400">
                <a:solidFill>
                  <a:srgbClr val="0000FF"/>
                </a:solidFill>
              </a:rPr>
              <a:t>interp </a:t>
            </a:r>
            <a:r>
              <a:rPr lang="en" sz="2400"/>
              <a:t>with a continuation?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(interp </a:t>
            </a:r>
            <a:r>
              <a:rPr lang="en" sz="2400">
                <a:highlight>
                  <a:srgbClr val="FFFF00"/>
                </a:highlight>
              </a:rPr>
              <a:t>kcfae </a:t>
            </a:r>
            <a:r>
              <a:rPr lang="en" sz="2400"/>
              <a:t>(mtSub) lambda (x) x))</a:t>
            </a:r>
            <a:br>
              <a:rPr lang="en" sz="2400"/>
            </a:br>
            <a:br>
              <a:rPr lang="en" sz="2400"/>
            </a:br>
            <a:r>
              <a:rPr lang="en" sz="2000">
                <a:solidFill>
                  <a:srgbClr val="0000FF"/>
                </a:solidFill>
              </a:rPr>
              <a:t>(define (run sexp ds)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     (interp (parse sexp) ds (lambda (x) x))</a:t>
            </a:r>
            <a:br>
              <a:rPr lang="en" sz="2000">
                <a:solidFill>
                  <a:srgbClr val="0000FF"/>
                </a:solidFill>
              </a:rPr>
            </a:br>
            <a:br>
              <a:rPr lang="en" sz="2000">
                <a:solidFill>
                  <a:srgbClr val="0000FF"/>
                </a:solidFill>
              </a:rPr>
            </a:br>
            <a:r>
              <a:rPr lang="en" sz="2000">
                <a:solidFill>
                  <a:srgbClr val="0000FF"/>
                </a:solidFill>
              </a:rPr>
              <a:t>(run '{withcc k {+ 1 {k 3}}} (mtSub))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479" name="Google Shape;479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KCFAE Grammar</a:t>
            </a:r>
            <a:endParaRPr sz="3500"/>
          </a:p>
        </p:txBody>
      </p:sp>
      <p:sp>
        <p:nvSpPr>
          <p:cNvPr id="485" name="Google Shape;485;p70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&lt;KCFAE&gt; ::= &lt;num&gt;</a:t>
            </a:r>
            <a:br>
              <a:rPr lang="en" sz="2100"/>
            </a:br>
            <a:r>
              <a:rPr lang="en" sz="2100"/>
              <a:t>                    | {+ &lt;KCFAE&gt; &lt;KCFAE&gt;}</a:t>
            </a:r>
            <a:br>
              <a:rPr lang="en" sz="2100"/>
            </a:br>
            <a:r>
              <a:rPr lang="en" sz="2100"/>
              <a:t>                    | {- &lt;KCFAE&gt; &lt;KCFAE&gt;}</a:t>
            </a:r>
            <a:br>
              <a:rPr lang="en" sz="2100"/>
            </a:br>
            <a:r>
              <a:rPr lang="en" sz="2100"/>
              <a:t>                    | &lt;id&gt;</a:t>
            </a:r>
            <a:br>
              <a:rPr lang="en" sz="2100"/>
            </a:br>
            <a:r>
              <a:rPr lang="en" sz="2100"/>
              <a:t>                    | {fun {&lt;id&gt;} &lt;KCFAE&gt;}</a:t>
            </a:r>
            <a:br>
              <a:rPr lang="en" sz="2100"/>
            </a:br>
            <a:r>
              <a:rPr lang="en" sz="2100"/>
              <a:t>                    | {if0 &lt;KCFAE&gt; &lt;KCFAE&gt; &lt;KCFAE&gt;}</a:t>
            </a:r>
            <a:br>
              <a:rPr lang="en" sz="2100"/>
            </a:br>
            <a:r>
              <a:rPr lang="en" sz="2100"/>
              <a:t>                   </a:t>
            </a:r>
            <a:r>
              <a:rPr lang="en" sz="2100">
                <a:solidFill>
                  <a:srgbClr val="FF0000"/>
                </a:solidFill>
              </a:rPr>
              <a:t> | {withcc &lt;id&gt; &lt;KCFAE&gt;}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{withcc done                                        ;; done = {fun {x}  x}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{{withcc esc                              ;; esc = {fun {y} {y 3}}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{done {+ 1 {withcc k      ;; k = {fun {z} {{done {+ 1 z}} 3}}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{esc k}}}}}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3}}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486" name="Google Shape;486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call/cc (easier example)</a:t>
            </a:r>
            <a:endParaRPr/>
          </a:p>
        </p:txBody>
      </p:sp>
      <p:sp>
        <p:nvSpPr>
          <p:cNvPr id="492" name="Google Shape;492;p7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10 )                            ;;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</a:t>
            </a:r>
            <a:r>
              <a:rPr lang="en" sz="1900">
                <a:solidFill>
                  <a:srgbClr val="0000FF"/>
                </a:solidFill>
                <a:highlight>
                  <a:srgbClr val="FFFF00"/>
                </a:highlight>
              </a:rPr>
              <a:t>(let/cc k (k 2))</a:t>
            </a:r>
            <a:r>
              <a:rPr lang="en" sz="1900">
                <a:solidFill>
                  <a:srgbClr val="0000FF"/>
                </a:solidFill>
              </a:rPr>
              <a:t> 3) 10)  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</a:t>
            </a:r>
            <a:r>
              <a:rPr lang="en" sz="1900">
                <a:solidFill>
                  <a:srgbClr val="0000FF"/>
                </a:solidFill>
                <a:highlight>
                  <a:srgbClr val="FF9900"/>
                </a:highlight>
              </a:rPr>
              <a:t>(let/cc k (set! retry k) 2)</a:t>
            </a:r>
            <a:r>
              <a:rPr lang="en" sz="1900">
                <a:solidFill>
                  <a:srgbClr val="0000FF"/>
                </a:solidFill>
              </a:rPr>
              <a:t> 3) 10)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;; =&gt;  19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 ;; =&gt;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 ;; =&gt; 13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493" name="Google Shape;493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71"/>
          <p:cNvSpPr txBox="1"/>
          <p:nvPr/>
        </p:nvSpPr>
        <p:spPr>
          <a:xfrm>
            <a:off x="4640800" y="1824075"/>
            <a:ext cx="4368300" cy="856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let/cc</a:t>
            </a:r>
            <a:br>
              <a:rPr lang="en" sz="2100"/>
            </a:br>
            <a:r>
              <a:rPr lang="en" sz="2100"/>
              <a:t>⇒ withcc in our language, KCFAE</a:t>
            </a:r>
            <a:endParaRPr sz="2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HW8?</a:t>
            </a:r>
            <a:endParaRPr/>
          </a:p>
        </p:txBody>
      </p:sp>
      <p:sp>
        <p:nvSpPr>
          <p:cNvPr id="500" name="Google Shape;500;p7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Implementing </a:t>
            </a:r>
            <a:r>
              <a:rPr lang="en"/>
              <a:t>RBMKCFAE??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Survey (in your preferred language) + </a:t>
            </a:r>
            <a:r>
              <a:rPr lang="en"/>
              <a:t>understanding</a:t>
            </a:r>
            <a:r>
              <a:rPr lang="en"/>
              <a:t> '{withcc done</a:t>
            </a:r>
            <a:r>
              <a:rPr lang="en"/>
              <a:t>...</a:t>
            </a:r>
            <a:r>
              <a:rPr lang="en"/>
              <a:t>"' example??</a:t>
            </a:r>
            <a:endParaRPr/>
          </a:p>
        </p:txBody>
      </p:sp>
      <p:sp>
        <p:nvSpPr>
          <p:cNvPr id="501" name="Google Shape;501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507" name="Google Shape;507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(L13, L14)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Recursion </a:t>
            </a:r>
            <a:r>
              <a:rPr lang="en" sz="1800"/>
              <a:t>(L15, L16)</a:t>
            </a:r>
            <a:endParaRPr sz="1600"/>
          </a:p>
        </p:txBody>
      </p:sp>
      <p:sp>
        <p:nvSpPr>
          <p:cNvPr id="509" name="Google Shape;509;p73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Mutable data structures</a:t>
            </a:r>
            <a:r>
              <a:rPr lang="en" sz="2000"/>
              <a:t> </a:t>
            </a:r>
            <a:r>
              <a:rPr lang="en" sz="1800"/>
              <a:t>(L17,18,19,20)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Variables</a:t>
            </a:r>
            <a:r>
              <a:rPr b="1" lang="en" sz="2000">
                <a:highlight>
                  <a:srgbClr val="FFFF00"/>
                </a:highlight>
              </a:rPr>
              <a:t> </a:t>
            </a:r>
            <a:r>
              <a:rPr lang="en" sz="2000"/>
              <a:t>(L21, L22)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Continuations </a:t>
            </a:r>
            <a:r>
              <a:rPr lang="en" sz="2000"/>
              <a:t>(L23~L26)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</a:t>
            </a:r>
            <a:endParaRPr sz="1800"/>
          </a:p>
        </p:txBody>
      </p:sp>
      <p:sp>
        <p:nvSpPr>
          <p:cNvPr id="510" name="Google Shape;510;p73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lang="en"/>
              <a:t>/cc example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call with current continuation</a:t>
            </a:r>
            <a:br>
              <a:rPr lang="en"/>
            </a:br>
            <a:r>
              <a:rPr lang="en" sz="2200">
                <a:solidFill>
                  <a:srgbClr val="0000FF"/>
                </a:solidFill>
              </a:rPr>
              <a:t>(define retry #f)</a:t>
            </a: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(define factorial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(lambda (x)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(if (= x 0)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(let/cc k (set! retry k) 1)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              (* x (factorial (- x 1))))))</a:t>
            </a: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(factorial 4) ; Result -&gt; 24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(retry 1) ; Result -&gt; 24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(retry 2) ; Result -&gt; 48</a:t>
            </a:r>
            <a:br>
              <a:rPr lang="en" sz="2200">
                <a:solidFill>
                  <a:srgbClr val="0000FF"/>
                </a:solidFill>
              </a:rPr>
            </a:br>
            <a:endParaRPr sz="2200">
              <a:solidFill>
                <a:srgbClr val="0000FF"/>
              </a:solidFill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idx="1" type="body"/>
          </p:nvPr>
        </p:nvSpPr>
        <p:spPr>
          <a:xfrm>
            <a:off x="311700" y="3607750"/>
            <a:ext cx="88323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6" name="Google Shape;516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74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23. Semantics</a:t>
            </a:r>
            <a:endParaRPr sz="2000"/>
          </a:p>
        </p:txBody>
      </p:sp>
      <p:sp>
        <p:nvSpPr>
          <p:cNvPr id="518" name="Google Shape;518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4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call/cc (easier example)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(call/cc 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(lambda (k)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	(k 2))) 3) 10)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(call/cc 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(lambda (k)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	(set! retry k) 2)) 3) 10)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 =&gt; 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call/cc (easier example)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10 )   ;; ⇒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(call/cc 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(lambda (k)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	(k 2))) 3) 10)   ;; ⇒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(call/cc 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(lambda (k)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	(set! retry k) 2)) 3) 10) ;; ⇒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;; =&gt; 19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 ;; ⇒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 ;; ⇒ 13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lang="en"/>
              <a:t>/cc (easier example)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10 )                            ;;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(let/cc k (k 2)) 3) 10)  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(let/cc k (set! retry k) 2) 3) 10)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;; =&gt;  19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 ;; =&gt;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 ;; =&gt; 13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lang="en"/>
              <a:t>/cc (easier example)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#lang racket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(define retry #f)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2 3) 10 )                            ;;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</a:t>
            </a:r>
            <a:r>
              <a:rPr lang="en" sz="1900">
                <a:solidFill>
                  <a:srgbClr val="0000FF"/>
                </a:solidFill>
                <a:highlight>
                  <a:srgbClr val="FFFF00"/>
                </a:highlight>
              </a:rPr>
              <a:t>(let/cc k (k 2))</a:t>
            </a:r>
            <a:r>
              <a:rPr lang="en" sz="1900">
                <a:solidFill>
                  <a:srgbClr val="0000FF"/>
                </a:solidFill>
              </a:rPr>
              <a:t> 3) 10)  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(+ (* (let/cc k (set! retry k) 2) 3) 10)    ;; 16</a:t>
            </a:r>
            <a:br>
              <a:rPr lang="en" sz="1900">
                <a:solidFill>
                  <a:srgbClr val="0000FF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3) ;; =&gt;  19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2) ;; =&gt; 16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(retry 1) ;; =&gt; 13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4819800" y="2226025"/>
            <a:ext cx="4189500" cy="13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implementing a </a:t>
            </a:r>
            <a:r>
              <a:rPr lang="en" sz="1800"/>
              <a:t>language</a:t>
            </a:r>
            <a:br>
              <a:rPr lang="en" sz="1800"/>
            </a:br>
            <a:r>
              <a:rPr lang="en" sz="1800"/>
              <a:t>              </a:t>
            </a:r>
            <a:r>
              <a:rPr lang="en" sz="1800"/>
              <a:t>that supports let/cc operator!!</a:t>
            </a:r>
            <a:br>
              <a:rPr lang="en" sz="1800"/>
            </a:br>
            <a:r>
              <a:rPr lang="en" sz="1800"/>
              <a:t>We start this implementation from FAE!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</a:t>
            </a:r>
            <a:r>
              <a:rPr b="1" lang="en" sz="1800"/>
              <a:t>KCFAE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