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89263193a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8926319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9263193a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92631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9263193a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8926319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89263193a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8926319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9263193a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8926319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9263193a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926319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89263193a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8926319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89263193a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89263193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89263193a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8926319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89263193a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8926319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88d5ebb64_0_4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88d5ebb64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89263193a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892631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9263193a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9263193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9263193a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9263193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9263193a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9263193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89263193a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8926319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89263193a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892631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89263193a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89263193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88d5ebb64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88d5ebb6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88d5ebb64_0_3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88d5ebb6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88d5ebb64_0_4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88d5ebb6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88d5ebb64_0_4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88d5ebb6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88d5ebb64_0_2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88d5ebb6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88d5ebb64_0_2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88d5ebb6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8896e7f8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8896e7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89263193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892631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89263193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8926319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 Checking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65" name="Google Shape;165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7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75" name="Google Shape;175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8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84" name="Google Shape;184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07" name="Google Shape;207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2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Type Checking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3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3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26" name="Google Shape;226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5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sts.racket-lang.org/users/archive/2013-August/059187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 LOO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</a:t>
            </a:r>
            <a:endParaRPr sz="3500"/>
          </a:p>
        </p:txBody>
      </p:sp>
      <p:sp>
        <p:nvSpPr>
          <p:cNvPr id="241" name="Google Shape;241;p37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 and Interpret</a:t>
            </a:r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0000FF"/>
                </a:solidFill>
              </a:rPr>
              <a:t>typecheck</a:t>
            </a:r>
            <a:r>
              <a:rPr lang="en" sz="2200"/>
              <a:t> and </a:t>
            </a:r>
            <a:r>
              <a:rPr lang="en" sz="2200">
                <a:solidFill>
                  <a:srgbClr val="0000FF"/>
                </a:solidFill>
              </a:rPr>
              <a:t>interp</a:t>
            </a:r>
            <a:br>
              <a:rPr lang="en" sz="2200"/>
            </a:br>
            <a:r>
              <a:rPr lang="en" sz="2200"/>
              <a:t>(define eval : (TFAE -&gt; TFAE-Value)</a:t>
            </a:r>
            <a:br>
              <a:rPr lang="en" sz="2200"/>
            </a:br>
            <a:r>
              <a:rPr lang="en" sz="2200"/>
              <a:t>   (lambda (tfae)</a:t>
            </a:r>
            <a:br>
              <a:rPr lang="en" sz="2200"/>
            </a:br>
            <a:r>
              <a:rPr lang="en" sz="2200"/>
              <a:t>      (begin</a:t>
            </a:r>
            <a:br>
              <a:rPr lang="en" sz="2200"/>
            </a:br>
            <a:r>
              <a:rPr lang="en" sz="2200"/>
              <a:t>         </a:t>
            </a:r>
            <a:r>
              <a:rPr lang="en" sz="2200">
                <a:solidFill>
                  <a:schemeClr val="lt2"/>
                </a:solidFill>
              </a:rPr>
              <a:t> ;</a:t>
            </a:r>
            <a:r>
              <a:rPr lang="en" sz="2200">
                <a:solidFill>
                  <a:schemeClr val="lt2"/>
                </a:solidFill>
              </a:rPr>
              <a:t>; before calling interp, we can do type checking</a:t>
            </a:r>
            <a:br>
              <a:rPr lang="en" sz="2200">
                <a:solidFill>
                  <a:schemeClr val="lt2"/>
                </a:solidFill>
              </a:rPr>
            </a:br>
            <a:r>
              <a:rPr lang="en" sz="2200">
                <a:solidFill>
                  <a:schemeClr val="lt2"/>
                </a:solidFill>
              </a:rPr>
              <a:t>          ;; based on our rules.</a:t>
            </a:r>
            <a:br>
              <a:rPr lang="en" sz="2200"/>
            </a:br>
            <a:r>
              <a:rPr lang="en" sz="2200"/>
              <a:t>         (try (</a:t>
            </a:r>
            <a:r>
              <a:rPr lang="en" sz="2200">
                <a:solidFill>
                  <a:srgbClr val="0000FF"/>
                </a:solidFill>
              </a:rPr>
              <a:t>typecheck</a:t>
            </a:r>
            <a:r>
              <a:rPr lang="en" sz="2200"/>
              <a:t> tfae (mtEnv))</a:t>
            </a:r>
            <a:br>
              <a:rPr lang="en" sz="2200"/>
            </a:br>
            <a:r>
              <a:rPr lang="en" sz="2200"/>
              <a:t>                (lambda () (error 'type-error "typecheck")))</a:t>
            </a:r>
            <a:br>
              <a:rPr lang="en" sz="2200"/>
            </a:br>
            <a:r>
              <a:rPr lang="en" sz="2200"/>
              <a:t>         (</a:t>
            </a:r>
            <a:r>
              <a:rPr lang="en" sz="2200">
                <a:solidFill>
                  <a:srgbClr val="0000FF"/>
                </a:solidFill>
              </a:rPr>
              <a:t>interp</a:t>
            </a:r>
            <a:r>
              <a:rPr lang="en" sz="2200"/>
              <a:t> tfae (mtsub)))))</a:t>
            </a:r>
            <a:endParaRPr sz="2200"/>
          </a:p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 and Interpret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/>
            </a:br>
            <a:r>
              <a:rPr lang="en" sz="2200"/>
              <a:t>; typecheck : TFAE TypeEnv -&gt; Type</a:t>
            </a:r>
            <a:br>
              <a:rPr lang="en" sz="2200"/>
            </a:br>
            <a:r>
              <a:rPr lang="en" sz="2200"/>
              <a:t>                       (typecheck tfae env) = t</a:t>
            </a:r>
            <a:br>
              <a:rPr lang="en" sz="2200"/>
            </a:br>
            <a:r>
              <a:rPr lang="en" sz="2200"/>
              <a:t>                                           </a:t>
            </a:r>
            <a:r>
              <a:rPr lang="en" sz="2200">
                <a:solidFill>
                  <a:srgbClr val="0000FF"/>
                </a:solidFill>
              </a:rPr>
              <a:t>Γ ⊦ e : τ</a:t>
            </a: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; interp          : TFAE DeferdSub -&gt; TFAE-Value</a:t>
            </a:r>
            <a:br>
              <a:rPr lang="en" sz="2200"/>
            </a:br>
            <a:r>
              <a:rPr lang="en" sz="2200"/>
              <a:t>                        (interp tfae ds) = v</a:t>
            </a:r>
            <a:br>
              <a:rPr lang="en" sz="2200"/>
            </a:br>
            <a:r>
              <a:rPr lang="en" sz="2200"/>
              <a:t>                                           </a:t>
            </a:r>
            <a:r>
              <a:rPr lang="en" sz="2200">
                <a:solidFill>
                  <a:srgbClr val="0000FF"/>
                </a:solidFill>
              </a:rPr>
              <a:t>σ ⊦ e ⇒ v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…)))</a:t>
            </a:r>
            <a:endParaRPr sz="2100"/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[num (n) …]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                      </a:t>
            </a:r>
            <a:r>
              <a:rPr lang="en" sz="2200">
                <a:solidFill>
                  <a:srgbClr val="FF0000"/>
                </a:solidFill>
              </a:rPr>
              <a:t>Γ ⊦ n : num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[num (n) (numT)]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                      </a:t>
            </a:r>
            <a:r>
              <a:rPr lang="en" sz="2200">
                <a:solidFill>
                  <a:srgbClr val="FF0000"/>
                </a:solidFill>
              </a:rPr>
              <a:t>Γ ⊦ n : num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[add (l r)</a:t>
            </a:r>
            <a:br>
              <a:rPr lang="en" sz="2100"/>
            </a:br>
            <a:r>
              <a:rPr lang="en" sz="2100"/>
              <a:t>                    … (typecheck l env) …</a:t>
            </a:r>
            <a:br>
              <a:rPr lang="en" sz="2100"/>
            </a:br>
            <a:r>
              <a:rPr lang="en" sz="2100"/>
              <a:t>                    … (typecheck r env) … 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br>
              <a:rPr lang="en" sz="2100"/>
            </a:b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</a:t>
            </a:r>
            <a:r>
              <a:rPr lang="en" sz="2200">
                <a:solidFill>
                  <a:srgbClr val="FF0000"/>
                </a:solidFill>
              </a:rPr>
              <a:t>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num      </a:t>
            </a:r>
            <a:r>
              <a:rPr lang="en" sz="2200">
                <a:solidFill>
                  <a:srgbClr val="FF0000"/>
                </a:solidFill>
              </a:rPr>
              <a:t>Γ ⊦ e</a:t>
            </a:r>
            <a:r>
              <a:rPr baseline="-25000" lang="en" sz="2200">
                <a:solidFill>
                  <a:srgbClr val="FF0000"/>
                </a:solidFill>
              </a:rPr>
              <a:t>2</a:t>
            </a:r>
            <a:r>
              <a:rPr lang="en" sz="2200">
                <a:solidFill>
                  <a:srgbClr val="FF0000"/>
                </a:solidFill>
              </a:rPr>
              <a:t> : num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Γ ⊦ {+ e</a:t>
            </a:r>
            <a:r>
              <a:rPr baseline="-25000" lang="en" sz="2200">
                <a:solidFill>
                  <a:srgbClr val="FF0000"/>
                </a:solidFill>
              </a:rPr>
              <a:t>1 </a:t>
            </a:r>
            <a:r>
              <a:rPr lang="en" sz="2200">
                <a:solidFill>
                  <a:srgbClr val="FF0000"/>
                </a:solidFill>
              </a:rPr>
              <a:t>e</a:t>
            </a:r>
            <a:r>
              <a:rPr baseline="-25000" lang="en" sz="2200">
                <a:solidFill>
                  <a:srgbClr val="FF0000"/>
                </a:solidFill>
              </a:rPr>
              <a:t>2</a:t>
            </a:r>
            <a:r>
              <a:rPr lang="en" sz="2200">
                <a:solidFill>
                  <a:srgbClr val="FF0000"/>
                </a:solidFill>
              </a:rPr>
              <a:t>}: num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3" name="Google Shape;343;p51"/>
          <p:cNvCxnSpPr/>
          <p:nvPr/>
        </p:nvCxnSpPr>
        <p:spPr>
          <a:xfrm>
            <a:off x="2650500" y="6050950"/>
            <a:ext cx="359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[add (l r)</a:t>
            </a:r>
            <a:br>
              <a:rPr lang="en" sz="2100"/>
            </a:br>
            <a:r>
              <a:rPr lang="en" sz="2100"/>
              <a:t>                          (type-case Type (typecheck l env)</a:t>
            </a:r>
            <a:br>
              <a:rPr lang="en" sz="2100"/>
            </a:br>
            <a:r>
              <a:rPr lang="en" sz="2100"/>
              <a:t>                             [numT ()</a:t>
            </a:r>
            <a:br>
              <a:rPr lang="en" sz="2100"/>
            </a:br>
            <a:r>
              <a:rPr lang="en" sz="2100"/>
              <a:t>                                         (type-case Type (typecheck r env)</a:t>
            </a:r>
            <a:br>
              <a:rPr lang="en" sz="2100"/>
            </a:br>
            <a:r>
              <a:rPr lang="en" sz="2100"/>
              <a:t>                                              [numT () (numT)]</a:t>
            </a:r>
            <a:br>
              <a:rPr lang="en" sz="2100"/>
            </a:br>
            <a:r>
              <a:rPr lang="en" sz="2100"/>
              <a:t>                                              [else    (type-error r "num")])]</a:t>
            </a:r>
            <a:br>
              <a:rPr lang="en" sz="2100"/>
            </a:br>
            <a:r>
              <a:rPr lang="en" sz="2100"/>
              <a:t>                             [else   (type-error l "num")])]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</a:t>
            </a:r>
            <a:r>
              <a:rPr lang="en" sz="2200">
                <a:solidFill>
                  <a:srgbClr val="FF0000"/>
                </a:solidFill>
              </a:rPr>
              <a:t>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num      Γ ⊦ e</a:t>
            </a:r>
            <a:r>
              <a:rPr baseline="-25000" lang="en" sz="2200">
                <a:solidFill>
                  <a:srgbClr val="FF0000"/>
                </a:solidFill>
              </a:rPr>
              <a:t>2</a:t>
            </a:r>
            <a:r>
              <a:rPr lang="en" sz="2200">
                <a:solidFill>
                  <a:srgbClr val="FF0000"/>
                </a:solidFill>
              </a:rPr>
              <a:t> : num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Γ ⊦ {+ e</a:t>
            </a:r>
            <a:r>
              <a:rPr baseline="-25000" lang="en" sz="2200">
                <a:solidFill>
                  <a:srgbClr val="FF0000"/>
                </a:solidFill>
              </a:rPr>
              <a:t>1 </a:t>
            </a:r>
            <a:r>
              <a:rPr lang="en" sz="2200">
                <a:solidFill>
                  <a:srgbClr val="FF0000"/>
                </a:solidFill>
              </a:rPr>
              <a:t>e</a:t>
            </a:r>
            <a:r>
              <a:rPr baseline="-25000" lang="en" sz="2200">
                <a:solidFill>
                  <a:srgbClr val="FF0000"/>
                </a:solidFill>
              </a:rPr>
              <a:t>2</a:t>
            </a:r>
            <a:r>
              <a:rPr lang="en" sz="2200">
                <a:solidFill>
                  <a:srgbClr val="FF0000"/>
                </a:solidFill>
              </a:rPr>
              <a:t>}: num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1" name="Google Shape;351;p52"/>
          <p:cNvCxnSpPr/>
          <p:nvPr/>
        </p:nvCxnSpPr>
        <p:spPr>
          <a:xfrm>
            <a:off x="2650500" y="6050950"/>
            <a:ext cx="359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[id  (name) … 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</a:t>
            </a:r>
            <a:br>
              <a:rPr lang="en" sz="2100"/>
            </a:br>
            <a:r>
              <a:rPr lang="en" sz="2100"/>
              <a:t>                                                 </a:t>
            </a:r>
            <a:r>
              <a:rPr lang="en" sz="2100">
                <a:solidFill>
                  <a:srgbClr val="FF0000"/>
                </a:solidFill>
              </a:rPr>
              <a:t> [... x : τ … ] </a:t>
            </a:r>
            <a:r>
              <a:rPr lang="en" sz="2200">
                <a:solidFill>
                  <a:srgbClr val="FF0000"/>
                </a:solidFill>
              </a:rPr>
              <a:t>⊦ x : </a:t>
            </a:r>
            <a:r>
              <a:rPr lang="en" sz="2100">
                <a:solidFill>
                  <a:srgbClr val="FF0000"/>
                </a:solidFill>
              </a:rPr>
              <a:t>τ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                                                              or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x ∈ Domain (Γ)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    </a:t>
            </a:r>
            <a:r>
              <a:rPr lang="en" sz="2200">
                <a:solidFill>
                  <a:srgbClr val="FF0000"/>
                </a:solidFill>
              </a:rPr>
              <a:t>Γ</a:t>
            </a:r>
            <a:r>
              <a:rPr lang="en" sz="2200">
                <a:solidFill>
                  <a:srgbClr val="FF0000"/>
                </a:solidFill>
              </a:rPr>
              <a:t> ⊦ x : Γ(x)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58" name="Google Shape;358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9" name="Google Shape;359;p53"/>
          <p:cNvCxnSpPr/>
          <p:nvPr/>
        </p:nvCxnSpPr>
        <p:spPr>
          <a:xfrm>
            <a:off x="3931985" y="4942996"/>
            <a:ext cx="1815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[id  (name)   (</a:t>
            </a:r>
            <a:r>
              <a:rPr lang="en" sz="2100">
                <a:solidFill>
                  <a:srgbClr val="FF0000"/>
                </a:solidFill>
              </a:rPr>
              <a:t>get-type</a:t>
            </a:r>
            <a:r>
              <a:rPr lang="en" sz="2100"/>
              <a:t> name env)]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</a:t>
            </a:r>
            <a:br>
              <a:rPr lang="en" sz="2100"/>
            </a:br>
            <a:r>
              <a:rPr lang="en" sz="2100"/>
              <a:t>                                                 </a:t>
            </a:r>
            <a:r>
              <a:rPr lang="en" sz="2100">
                <a:solidFill>
                  <a:srgbClr val="FF0000"/>
                </a:solidFill>
              </a:rPr>
              <a:t> [... x : τ … ] </a:t>
            </a:r>
            <a:r>
              <a:rPr lang="en" sz="2200">
                <a:solidFill>
                  <a:srgbClr val="FF0000"/>
                </a:solidFill>
              </a:rPr>
              <a:t>⊦ x : </a:t>
            </a:r>
            <a:r>
              <a:rPr lang="en" sz="2100">
                <a:solidFill>
                  <a:srgbClr val="FF0000"/>
                </a:solidFill>
              </a:rPr>
              <a:t>τ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                                                              or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x ∈ Domain (Γ)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    Γ ⊦ x : Γ(x)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66" name="Google Shape;366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7" name="Google Shape;367;p54"/>
          <p:cNvCxnSpPr/>
          <p:nvPr/>
        </p:nvCxnSpPr>
        <p:spPr>
          <a:xfrm>
            <a:off x="3931985" y="4942996"/>
            <a:ext cx="1815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[fun  (name te body)   </a:t>
            </a:r>
            <a:br>
              <a:rPr lang="en" sz="2100"/>
            </a:br>
            <a:r>
              <a:rPr lang="en" sz="2100"/>
              <a:t>                  ...]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            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Γ[x : </a:t>
            </a:r>
            <a:r>
              <a:rPr lang="en" sz="2100">
                <a:solidFill>
                  <a:srgbClr val="FF0000"/>
                </a:solidFill>
              </a:rPr>
              <a:t>τ]</a:t>
            </a:r>
            <a:r>
              <a:rPr lang="en" sz="2200">
                <a:solidFill>
                  <a:srgbClr val="FF0000"/>
                </a:solidFill>
              </a:rPr>
              <a:t> ⊦ e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Γ ⊦ {fun {x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} e} : (τ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74" name="Google Shape;374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5" name="Google Shape;375;p55"/>
          <p:cNvCxnSpPr/>
          <p:nvPr/>
        </p:nvCxnSpPr>
        <p:spPr>
          <a:xfrm>
            <a:off x="2930835" y="5703868"/>
            <a:ext cx="341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Recursion</a:t>
            </a:r>
            <a:br>
              <a:rPr lang="en"/>
            </a:br>
            <a:r>
              <a:rPr lang="en" sz="1700"/>
              <a:t>[aRecSub (name symbol?)</a:t>
            </a:r>
            <a:br>
              <a:rPr lang="en" sz="1700"/>
            </a:br>
            <a:r>
              <a:rPr lang="en" sz="1700"/>
              <a:t>           (value-box (box/c RCFAE-Value?))</a:t>
            </a:r>
            <a:br>
              <a:rPr lang="en" sz="1700"/>
            </a:br>
            <a:r>
              <a:rPr lang="en" sz="1700"/>
              <a:t>           (ds DefrdSub?)])</a:t>
            </a:r>
            <a:br>
              <a:rPr lang="en" sz="1700"/>
            </a:br>
            <a:br>
              <a:rPr lang="en" sz="1700"/>
            </a:br>
            <a:r>
              <a:rPr lang="en" sz="1700"/>
              <a:t>[rec (bound-id named-expr first-call)</a:t>
            </a:r>
            <a:br>
              <a:rPr lang="en" sz="1700"/>
            </a:br>
            <a:r>
              <a:rPr lang="en" sz="1700"/>
              <a:t>                       (local [(define value-holder (</a:t>
            </a:r>
            <a:r>
              <a:rPr b="1" lang="en" sz="1700"/>
              <a:t>box</a:t>
            </a:r>
            <a:r>
              <a:rPr lang="en" sz="1700"/>
              <a:t> (numV 198)))</a:t>
            </a:r>
            <a:br>
              <a:rPr lang="en" sz="1700"/>
            </a:br>
            <a:r>
              <a:rPr lang="en" sz="1700"/>
              <a:t>                               (define </a:t>
            </a:r>
            <a:r>
              <a:rPr b="1" lang="en" sz="1700"/>
              <a:t>new-ds</a:t>
            </a:r>
            <a:r>
              <a:rPr lang="en" sz="1700"/>
              <a:t> (</a:t>
            </a:r>
            <a:r>
              <a:rPr b="1" lang="en" sz="1700"/>
              <a:t>aRecSub</a:t>
            </a:r>
            <a:r>
              <a:rPr lang="en" sz="1700"/>
              <a:t> bound-id</a:t>
            </a:r>
            <a:br>
              <a:rPr lang="en" sz="1700"/>
            </a:br>
            <a:r>
              <a:rPr lang="en" sz="1700"/>
              <a:t>                                                       value-holder</a:t>
            </a:r>
            <a:br>
              <a:rPr lang="en" sz="1700"/>
            </a:br>
            <a:r>
              <a:rPr lang="en" sz="1700"/>
              <a:t>                                                       </a:t>
            </a:r>
            <a:r>
              <a:rPr b="1" lang="en" sz="1700"/>
              <a:t>ds</a:t>
            </a:r>
            <a:r>
              <a:rPr lang="en" sz="1700"/>
              <a:t>))]</a:t>
            </a:r>
            <a:br>
              <a:rPr lang="en" sz="1700"/>
            </a:br>
            <a:r>
              <a:rPr lang="en" sz="1700"/>
              <a:t>                              (begin</a:t>
            </a:r>
            <a:br>
              <a:rPr lang="en" sz="1700"/>
            </a:br>
            <a:r>
              <a:rPr lang="en" sz="1700"/>
              <a:t>                                (set-box! value-holder (interp named-expr new-ds))</a:t>
            </a:r>
            <a:br>
              <a:rPr lang="en" sz="1700"/>
            </a:br>
            <a:r>
              <a:rPr lang="en" sz="1700"/>
              <a:t>                                (interp first-call new-ds)))]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   {fun {i} b},ε ⇒ &lt;i,b,ε'&gt;    a,ε ⇒ a</a:t>
            </a:r>
            <a:r>
              <a:rPr baseline="-25000" lang="en" sz="2500"/>
              <a:t>v</a:t>
            </a:r>
            <a:r>
              <a:rPr lang="en" sz="2500"/>
              <a:t>   b,ε''[f← (&lt;i,b,ε'&gt;),i← a</a:t>
            </a:r>
            <a:r>
              <a:rPr baseline="-25000" lang="en" sz="2500"/>
              <a:t>v</a:t>
            </a:r>
            <a:r>
              <a:rPr lang="en" sz="2500"/>
              <a:t>] ⇒ b</a:t>
            </a:r>
            <a:r>
              <a:rPr baseline="-25000" lang="en" sz="2500"/>
              <a:t>v</a:t>
            </a:r>
            <a:r>
              <a:rPr lang="en" sz="2500"/>
              <a:t>      </a:t>
            </a:r>
            <a:br>
              <a:rPr lang="en" sz="2500"/>
            </a:br>
            <a:r>
              <a:rPr lang="en" sz="2500"/>
              <a:t>                             {rec {f {fun {i} b}} {f a}},ε ⇒ b</a:t>
            </a:r>
            <a:r>
              <a:rPr baseline="-25000" lang="en" sz="2500"/>
              <a:t>v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Exercise</a:t>
            </a:r>
            <a:endParaRPr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9" name="Google Shape;249;p38"/>
          <p:cNvCxnSpPr/>
          <p:nvPr/>
        </p:nvCxnSpPr>
        <p:spPr>
          <a:xfrm>
            <a:off x="633600" y="5881729"/>
            <a:ext cx="845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[fun  (name te body)   </a:t>
            </a:r>
            <a:br>
              <a:rPr lang="en" sz="2100"/>
            </a:br>
            <a:r>
              <a:rPr lang="en" sz="2100"/>
              <a:t>                  … (</a:t>
            </a:r>
            <a:r>
              <a:rPr lang="en" sz="2100">
                <a:solidFill>
                  <a:srgbClr val="FF0000"/>
                </a:solidFill>
              </a:rPr>
              <a:t>parse-type</a:t>
            </a:r>
            <a:r>
              <a:rPr lang="en" sz="2100"/>
              <a:t> te) …</a:t>
            </a:r>
            <a:br>
              <a:rPr lang="en" sz="2100"/>
            </a:br>
            <a:r>
              <a:rPr lang="en" sz="2100"/>
              <a:t>                  … (typecheck body …) … ]</a:t>
            </a:r>
            <a:br>
              <a:rPr lang="en" sz="2100"/>
            </a:br>
            <a:r>
              <a:rPr lang="en" sz="2100"/>
              <a:t>         …)))</a:t>
            </a:r>
            <a:br>
              <a:rPr lang="en" sz="2100"/>
            </a:br>
            <a:r>
              <a:rPr lang="en" sz="2100"/>
              <a:t>                                    </a:t>
            </a:r>
            <a:br>
              <a:rPr lang="en" sz="2100"/>
            </a:br>
            <a:br>
              <a:rPr lang="en" sz="2100"/>
            </a:br>
            <a:r>
              <a:rPr lang="en" sz="2100"/>
              <a:t>                                                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Γ[x : </a:t>
            </a:r>
            <a:r>
              <a:rPr lang="en" sz="2100">
                <a:solidFill>
                  <a:srgbClr val="FF0000"/>
                </a:solidFill>
              </a:rPr>
              <a:t>τ]</a:t>
            </a:r>
            <a:r>
              <a:rPr lang="en" sz="2200">
                <a:solidFill>
                  <a:srgbClr val="FF0000"/>
                </a:solidFill>
              </a:rPr>
              <a:t> ⊦ e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Γ ⊦ {fun {x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} e} : (τ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82" name="Google Shape;382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3" name="Google Shape;383;p56"/>
          <p:cNvCxnSpPr/>
          <p:nvPr/>
        </p:nvCxnSpPr>
        <p:spPr>
          <a:xfrm>
            <a:off x="2930835" y="5703868"/>
            <a:ext cx="341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89" name="Google Shape;389;p5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[fun  (name te body)   </a:t>
            </a:r>
            <a:br>
              <a:rPr lang="en" sz="2100"/>
            </a:br>
            <a:r>
              <a:rPr lang="en" sz="2100"/>
              <a:t>                     (local [(define param-type (</a:t>
            </a:r>
            <a:r>
              <a:rPr lang="en" sz="2100">
                <a:solidFill>
                  <a:srgbClr val="FF0000"/>
                </a:solidFill>
              </a:rPr>
              <a:t>parse-type</a:t>
            </a:r>
            <a:r>
              <a:rPr lang="en" sz="2100"/>
              <a:t> te))]</a:t>
            </a:r>
            <a:br>
              <a:rPr lang="en" sz="2100"/>
            </a:br>
            <a:r>
              <a:rPr lang="en" sz="2100"/>
              <a:t>                      … (typecheck body (aBind name</a:t>
            </a:r>
            <a:br>
              <a:rPr lang="en" sz="2100"/>
            </a:br>
            <a:r>
              <a:rPr lang="en" sz="2100"/>
              <a:t>                                                                     param-type</a:t>
            </a:r>
            <a:br>
              <a:rPr lang="en" sz="2100"/>
            </a:br>
            <a:r>
              <a:rPr lang="en" sz="2100"/>
              <a:t>                                                                     env))</a:t>
            </a:r>
            <a:br>
              <a:rPr lang="en" sz="2100"/>
            </a:br>
            <a:r>
              <a:rPr lang="en" sz="2100"/>
              <a:t>                                                                                          </a:t>
            </a:r>
            <a:r>
              <a:rPr lang="en" sz="2100"/>
              <a:t>… )</a:t>
            </a:r>
            <a:r>
              <a:rPr lang="en" sz="2100"/>
              <a:t>]</a:t>
            </a:r>
            <a:br>
              <a:rPr lang="en" sz="2100"/>
            </a:br>
            <a:r>
              <a:rPr lang="en" sz="2100"/>
              <a:t>         …)))                                                                                   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Γ[x : </a:t>
            </a:r>
            <a:r>
              <a:rPr lang="en" sz="2100">
                <a:solidFill>
                  <a:srgbClr val="FF0000"/>
                </a:solidFill>
              </a:rPr>
              <a:t>τ]</a:t>
            </a:r>
            <a:r>
              <a:rPr lang="en" sz="2200">
                <a:solidFill>
                  <a:srgbClr val="FF0000"/>
                </a:solidFill>
              </a:rPr>
              <a:t> ⊦ e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Γ ⊦ {fun {x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} e} : (τ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90" name="Google Shape;390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1" name="Google Shape;391;p57"/>
          <p:cNvCxnSpPr/>
          <p:nvPr/>
        </p:nvCxnSpPr>
        <p:spPr>
          <a:xfrm>
            <a:off x="2930835" y="5703868"/>
            <a:ext cx="341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397" name="Google Shape;397;p5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[fun  (name te body)   </a:t>
            </a:r>
            <a:br>
              <a:rPr lang="en" sz="2100"/>
            </a:br>
            <a:r>
              <a:rPr lang="en" sz="2100"/>
              <a:t>                     (local [(define param-type (</a:t>
            </a:r>
            <a:r>
              <a:rPr lang="en" sz="2100">
                <a:solidFill>
                  <a:srgbClr val="FF0000"/>
                </a:solidFill>
              </a:rPr>
              <a:t>parse-type</a:t>
            </a:r>
            <a:r>
              <a:rPr lang="en" sz="2100"/>
              <a:t> te))]</a:t>
            </a:r>
            <a:br>
              <a:rPr lang="en" sz="2100"/>
            </a:br>
            <a:r>
              <a:rPr lang="en" sz="2100"/>
              <a:t>                         (arrowT param-type (typecheck body (aBind name</a:t>
            </a:r>
            <a:br>
              <a:rPr lang="en" sz="2100"/>
            </a:br>
            <a:r>
              <a:rPr lang="en" sz="2100"/>
              <a:t>                                                                                  param-type</a:t>
            </a:r>
            <a:br>
              <a:rPr lang="en" sz="2100"/>
            </a:br>
            <a:r>
              <a:rPr lang="en" sz="2100"/>
              <a:t>                                                                                  env))))]</a:t>
            </a:r>
            <a:br>
              <a:rPr lang="en" sz="2100"/>
            </a:br>
            <a:r>
              <a:rPr lang="en" sz="2100"/>
              <a:t>         …)))                                                                                   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Γ[x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]</a:t>
            </a:r>
            <a:r>
              <a:rPr lang="en" sz="2200">
                <a:solidFill>
                  <a:srgbClr val="FF0000"/>
                </a:solidFill>
              </a:rPr>
              <a:t> ⊦ e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Γ ⊦ {fun {x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} e} : (τ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)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398" name="Google Shape;398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9" name="Google Shape;399;p58"/>
          <p:cNvCxnSpPr/>
          <p:nvPr/>
        </p:nvCxnSpPr>
        <p:spPr>
          <a:xfrm>
            <a:off x="2930835" y="5703868"/>
            <a:ext cx="341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405" name="Google Shape;405;p5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[app  (fn arg)</a:t>
            </a:r>
            <a:br>
              <a:rPr lang="en" sz="2100"/>
            </a:br>
            <a:r>
              <a:rPr lang="en" sz="2100"/>
              <a:t>                                    … ]</a:t>
            </a:r>
            <a:br>
              <a:rPr lang="en" sz="2100"/>
            </a:br>
            <a:r>
              <a:rPr lang="en" sz="2100"/>
              <a:t>         …)))                                                                                   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(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r>
              <a:rPr lang="en" sz="2100">
                <a:solidFill>
                  <a:srgbClr val="FF0000"/>
                </a:solidFill>
              </a:rPr>
              <a:t>)      </a:t>
            </a:r>
            <a:r>
              <a:rPr lang="en" sz="2200">
                <a:solidFill>
                  <a:srgbClr val="FF0000"/>
                </a:solidFill>
              </a:rPr>
              <a:t>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 Γ ⊦ {</a:t>
            </a:r>
            <a:r>
              <a:rPr lang="en" sz="2100">
                <a:solidFill>
                  <a:srgbClr val="FF0000"/>
                </a:solidFill>
              </a:rPr>
              <a:t>e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e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} :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406" name="Google Shape;406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7" name="Google Shape;407;p59"/>
          <p:cNvCxnSpPr/>
          <p:nvPr/>
        </p:nvCxnSpPr>
        <p:spPr>
          <a:xfrm flipH="1" rot="10800000">
            <a:off x="2930835" y="5686768"/>
            <a:ext cx="36708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413" name="Google Shape;413;p6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[app  (fn arg)</a:t>
            </a:r>
            <a:br>
              <a:rPr lang="en" sz="2100"/>
            </a:br>
            <a:r>
              <a:rPr lang="en" sz="2100"/>
              <a:t>                                    … (typecheck fn env) …</a:t>
            </a:r>
            <a:br>
              <a:rPr lang="en" sz="2100"/>
            </a:br>
            <a:r>
              <a:rPr lang="en" sz="2100"/>
              <a:t>                                    … (typecheck arg env) … ]</a:t>
            </a:r>
            <a:br>
              <a:rPr lang="en" sz="2100"/>
            </a:br>
            <a:r>
              <a:rPr lang="en" sz="2100"/>
              <a:t>         …)))                                                                                   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(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r>
              <a:rPr lang="en" sz="2100">
                <a:solidFill>
                  <a:srgbClr val="FF0000"/>
                </a:solidFill>
              </a:rPr>
              <a:t>)      </a:t>
            </a:r>
            <a:r>
              <a:rPr lang="en" sz="2200">
                <a:solidFill>
                  <a:srgbClr val="FF0000"/>
                </a:solidFill>
              </a:rPr>
              <a:t>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 Γ ⊦ {</a:t>
            </a:r>
            <a:r>
              <a:rPr lang="en" sz="2100">
                <a:solidFill>
                  <a:srgbClr val="FF0000"/>
                </a:solidFill>
              </a:rPr>
              <a:t>e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e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} :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414" name="Google Shape;414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5" name="Google Shape;415;p60"/>
          <p:cNvCxnSpPr/>
          <p:nvPr/>
        </p:nvCxnSpPr>
        <p:spPr>
          <a:xfrm flipH="1" rot="10800000">
            <a:off x="2930835" y="5686768"/>
            <a:ext cx="36708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421" name="Google Shape;421;p6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[app  (fn arg)</a:t>
            </a:r>
            <a:br>
              <a:rPr lang="en" sz="2100"/>
            </a:br>
            <a:r>
              <a:rPr lang="en" sz="2100"/>
              <a:t>                          (type-case Type (typecheck fn env)</a:t>
            </a:r>
            <a:br>
              <a:rPr lang="en" sz="2100"/>
            </a:br>
            <a:r>
              <a:rPr lang="en" sz="2100"/>
              <a:t>                              [arrowT (param-type result-type)</a:t>
            </a:r>
            <a:br>
              <a:rPr lang="en" sz="2100"/>
            </a:br>
            <a:r>
              <a:rPr lang="en" sz="2100"/>
              <a:t>                                                … (typecheck arg env) … ]</a:t>
            </a:r>
            <a:br>
              <a:rPr lang="en" sz="2100"/>
            </a:br>
            <a:r>
              <a:rPr lang="en" sz="2100"/>
              <a:t>                              [else (type-error fn "function")])]</a:t>
            </a:r>
            <a:br>
              <a:rPr lang="en" sz="2100"/>
            </a:br>
            <a:r>
              <a:rPr lang="en" sz="2100"/>
              <a:t>         …)))                                                                                    </a:t>
            </a:r>
            <a:br>
              <a:rPr lang="en" sz="2100">
                <a:solidFill>
                  <a:srgbClr val="FF0000"/>
                </a:solidFill>
              </a:rPr>
            </a:br>
            <a:br>
              <a:rPr lang="en" sz="2100">
                <a:solidFill>
                  <a:srgbClr val="FF0000"/>
                </a:solidFill>
              </a:rPr>
            </a:b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(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r>
              <a:rPr lang="en" sz="2100">
                <a:solidFill>
                  <a:srgbClr val="FF0000"/>
                </a:solidFill>
              </a:rPr>
              <a:t>)      </a:t>
            </a:r>
            <a:r>
              <a:rPr lang="en" sz="2200">
                <a:solidFill>
                  <a:srgbClr val="FF0000"/>
                </a:solidFill>
              </a:rPr>
              <a:t>Γ ⊦ e</a:t>
            </a:r>
            <a:r>
              <a:rPr baseline="-25000" lang="en" sz="2200">
                <a:solidFill>
                  <a:srgbClr val="FF0000"/>
                </a:solidFill>
              </a:rPr>
              <a:t>2</a:t>
            </a:r>
            <a:r>
              <a:rPr lang="en" sz="2200">
                <a:solidFill>
                  <a:srgbClr val="FF0000"/>
                </a:solidFill>
              </a:rPr>
              <a:t>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 Γ ⊦ {</a:t>
            </a:r>
            <a:r>
              <a:rPr lang="en" sz="2100">
                <a:solidFill>
                  <a:srgbClr val="FF0000"/>
                </a:solidFill>
              </a:rPr>
              <a:t>e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e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} :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422" name="Google Shape;422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3" name="Google Shape;423;p61"/>
          <p:cNvCxnSpPr/>
          <p:nvPr/>
        </p:nvCxnSpPr>
        <p:spPr>
          <a:xfrm flipH="1" rot="10800000">
            <a:off x="2930835" y="5686768"/>
            <a:ext cx="36708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Type Checker</a:t>
            </a:r>
            <a:endParaRPr/>
          </a:p>
        </p:txBody>
      </p:sp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 typecheck : (TFAE TypeEnv -&gt; Type)</a:t>
            </a:r>
            <a:br>
              <a:rPr lang="en" sz="2100"/>
            </a:br>
            <a:r>
              <a:rPr lang="en" sz="2100"/>
              <a:t>   (lambda (tfae env)</a:t>
            </a:r>
            <a:br>
              <a:rPr lang="en" sz="2100"/>
            </a:br>
            <a:r>
              <a:rPr lang="en" sz="2100"/>
              <a:t>      (type-case TFAE tfae</a:t>
            </a:r>
            <a:br>
              <a:rPr lang="en" sz="2100"/>
            </a:br>
            <a:r>
              <a:rPr lang="en" sz="2100"/>
              <a:t>         [app  (fn arg)</a:t>
            </a:r>
            <a:br>
              <a:rPr lang="en" sz="2100"/>
            </a:br>
            <a:r>
              <a:rPr lang="en" sz="2100"/>
              <a:t>                          (type-case Type (typecheck fn env)</a:t>
            </a:r>
            <a:br>
              <a:rPr lang="en" sz="2100"/>
            </a:br>
            <a:r>
              <a:rPr lang="en" sz="2100"/>
              <a:t>                              [arrowT (param-type result-type)</a:t>
            </a:r>
            <a:br>
              <a:rPr lang="en" sz="2100"/>
            </a:br>
            <a:r>
              <a:rPr lang="en" sz="2100"/>
              <a:t>                                               (if (equal? param-type</a:t>
            </a:r>
            <a:br>
              <a:rPr lang="en" sz="2100"/>
            </a:br>
            <a:r>
              <a:rPr lang="en" sz="2100"/>
              <a:t>                                                                  (typecheck arg env))</a:t>
            </a:r>
            <a:br>
              <a:rPr lang="en" sz="2100"/>
            </a:br>
            <a:r>
              <a:rPr lang="en" sz="2100"/>
              <a:t>                                                     result-type</a:t>
            </a:r>
            <a:br>
              <a:rPr lang="en" sz="2100"/>
            </a:br>
            <a:r>
              <a:rPr lang="en" sz="2100"/>
              <a:t>                                                     (type-error arg</a:t>
            </a:r>
            <a:br>
              <a:rPr lang="en" sz="2100"/>
            </a:br>
            <a:r>
              <a:rPr lang="en" sz="2100"/>
              <a:t>                                                                         (to-string param-type)))]</a:t>
            </a:r>
            <a:br>
              <a:rPr lang="en" sz="2100"/>
            </a:br>
            <a:r>
              <a:rPr lang="en" sz="2100"/>
              <a:t>                              [else (type-error fn "function")])]</a:t>
            </a:r>
            <a:br>
              <a:rPr lang="en" sz="2100"/>
            </a:br>
            <a:r>
              <a:rPr lang="en" sz="2100"/>
              <a:t>         …)))     </a:t>
            </a:r>
            <a:r>
              <a:rPr lang="en" sz="2200">
                <a:solidFill>
                  <a:srgbClr val="FF0000"/>
                </a:solidFill>
              </a:rPr>
              <a:t>                   Γ ⊦ e</a:t>
            </a:r>
            <a:r>
              <a:rPr baseline="-25000" lang="en" sz="2200">
                <a:solidFill>
                  <a:srgbClr val="FF0000"/>
                </a:solidFill>
              </a:rPr>
              <a:t>1</a:t>
            </a:r>
            <a:r>
              <a:rPr lang="en" sz="2200">
                <a:solidFill>
                  <a:srgbClr val="FF0000"/>
                </a:solidFill>
              </a:rPr>
              <a:t> : (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→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r>
              <a:rPr lang="en" sz="2100">
                <a:solidFill>
                  <a:srgbClr val="FF0000"/>
                </a:solidFill>
              </a:rPr>
              <a:t>)      </a:t>
            </a:r>
            <a:r>
              <a:rPr lang="en" sz="2200">
                <a:solidFill>
                  <a:srgbClr val="FF0000"/>
                </a:solidFill>
              </a:rPr>
              <a:t>Γ ⊦ e</a:t>
            </a:r>
            <a:r>
              <a:rPr baseline="-25000" lang="en" sz="2200">
                <a:solidFill>
                  <a:srgbClr val="FF0000"/>
                </a:solidFill>
              </a:rPr>
              <a:t>2</a:t>
            </a:r>
            <a:r>
              <a:rPr lang="en" sz="2200">
                <a:solidFill>
                  <a:srgbClr val="FF0000"/>
                </a:solidFill>
              </a:rPr>
              <a:t> : </a:t>
            </a:r>
            <a:r>
              <a:rPr lang="en" sz="2100">
                <a:solidFill>
                  <a:srgbClr val="FF0000"/>
                </a:solidFill>
              </a:rPr>
              <a:t>τ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 </a:t>
            </a:r>
            <a:br>
              <a:rPr lang="en" sz="2200">
                <a:solidFill>
                  <a:srgbClr val="FF0000"/>
                </a:solidFill>
              </a:rPr>
            </a:br>
            <a:r>
              <a:rPr lang="en" sz="2200">
                <a:solidFill>
                  <a:srgbClr val="FF0000"/>
                </a:solidFill>
              </a:rPr>
              <a:t>                                                    Γ ⊦ {</a:t>
            </a:r>
            <a:r>
              <a:rPr lang="en" sz="2100">
                <a:solidFill>
                  <a:srgbClr val="FF0000"/>
                </a:solidFill>
              </a:rPr>
              <a:t>e</a:t>
            </a:r>
            <a:r>
              <a:rPr baseline="-25000" lang="en" sz="2100">
                <a:solidFill>
                  <a:srgbClr val="FF0000"/>
                </a:solidFill>
              </a:rPr>
              <a:t>1</a:t>
            </a:r>
            <a:r>
              <a:rPr lang="en" sz="2100">
                <a:solidFill>
                  <a:srgbClr val="FF0000"/>
                </a:solidFill>
              </a:rPr>
              <a:t> e</a:t>
            </a:r>
            <a:r>
              <a:rPr baseline="-25000" lang="en" sz="2100">
                <a:solidFill>
                  <a:srgbClr val="FF0000"/>
                </a:solidFill>
              </a:rPr>
              <a:t>2</a:t>
            </a:r>
            <a:r>
              <a:rPr lang="en" sz="2100">
                <a:solidFill>
                  <a:srgbClr val="FF0000"/>
                </a:solidFill>
              </a:rPr>
              <a:t>} : τ</a:t>
            </a:r>
            <a:r>
              <a:rPr baseline="-25000" lang="en" sz="2100">
                <a:solidFill>
                  <a:srgbClr val="FF0000"/>
                </a:solidFill>
              </a:rPr>
              <a:t>3</a:t>
            </a:r>
            <a:br>
              <a:rPr lang="en" sz="2100"/>
            </a:br>
            <a:br>
              <a:rPr lang="en" sz="2100"/>
            </a:br>
            <a:br>
              <a:rPr lang="en" sz="2100"/>
            </a:br>
            <a:endParaRPr sz="2100"/>
          </a:p>
        </p:txBody>
      </p:sp>
      <p:sp>
        <p:nvSpPr>
          <p:cNvPr id="430" name="Google Shape;430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1" name="Google Shape;431;p62"/>
          <p:cNvCxnSpPr/>
          <p:nvPr/>
        </p:nvCxnSpPr>
        <p:spPr>
          <a:xfrm flipH="1" rot="10800000">
            <a:off x="2930835" y="6067768"/>
            <a:ext cx="36708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covered</a:t>
            </a:r>
            <a:endParaRPr sz="3000"/>
          </a:p>
        </p:txBody>
      </p:sp>
      <p:sp>
        <p:nvSpPr>
          <p:cNvPr id="437" name="Google Shape;437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Racket tutorials </a:t>
            </a:r>
            <a:r>
              <a:rPr lang="en" sz="1800"/>
              <a:t>(L2,3,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Modeling languages </a:t>
            </a:r>
            <a:r>
              <a:rPr lang="en" sz="1800"/>
              <a:t>(L4,5, HW)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Interpreting arithmetic </a:t>
            </a:r>
            <a:r>
              <a:rPr lang="en" sz="1800"/>
              <a:t>(L5)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Language principles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Substitution </a:t>
            </a:r>
            <a:r>
              <a:rPr lang="en" sz="1800"/>
              <a:t>(L6, HW)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Function</a:t>
            </a:r>
            <a:r>
              <a:rPr lang="en" sz="2000"/>
              <a:t> </a:t>
            </a:r>
            <a:r>
              <a:rPr lang="en" sz="1800"/>
              <a:t>(L7)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Deferring Substitution</a:t>
            </a:r>
            <a:r>
              <a:rPr lang="en" sz="2000"/>
              <a:t> </a:t>
            </a:r>
            <a:r>
              <a:rPr lang="en" sz="1800"/>
              <a:t>(L8,L9)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First-class Functions</a:t>
            </a:r>
            <a:r>
              <a:rPr b="1" lang="en" sz="2000"/>
              <a:t> </a:t>
            </a:r>
            <a:r>
              <a:rPr lang="en" sz="1800"/>
              <a:t>(L10-12)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Laziness </a:t>
            </a:r>
            <a:r>
              <a:rPr lang="en" sz="1800"/>
              <a:t>(L13, L14)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Recursion </a:t>
            </a:r>
            <a:r>
              <a:rPr lang="en" sz="1800"/>
              <a:t>(L15, L16)</a:t>
            </a:r>
            <a:endParaRPr sz="1600"/>
          </a:p>
        </p:txBody>
      </p:sp>
      <p:sp>
        <p:nvSpPr>
          <p:cNvPr id="439" name="Google Shape;439;p63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Mutable data structures</a:t>
            </a:r>
            <a:r>
              <a:rPr lang="en" sz="2000"/>
              <a:t> </a:t>
            </a:r>
            <a:r>
              <a:rPr lang="en" sz="1800"/>
              <a:t>(L17,18,19)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Variables</a:t>
            </a:r>
            <a:r>
              <a:rPr b="1" lang="en" sz="2000">
                <a:highlight>
                  <a:srgbClr val="FFFF00"/>
                </a:highlight>
              </a:rPr>
              <a:t> </a:t>
            </a:r>
            <a:r>
              <a:rPr lang="en" sz="2000"/>
              <a:t>(L20, L21)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Continuations</a:t>
            </a:r>
            <a:r>
              <a:rPr lang="en" sz="2000"/>
              <a:t> </a:t>
            </a:r>
            <a:r>
              <a:rPr lang="en" sz="2000"/>
              <a:t>(L22,23,24)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000"/>
              <a:t>Garbage collection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Semantics</a:t>
            </a:r>
            <a:r>
              <a:rPr b="1" lang="en" sz="2000"/>
              <a:t> </a:t>
            </a:r>
            <a:r>
              <a:rPr lang="en" sz="2000"/>
              <a:t>(L25)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000">
                <a:highlight>
                  <a:srgbClr val="FFFF00"/>
                </a:highlight>
              </a:rPr>
              <a:t>Type</a:t>
            </a:r>
            <a:r>
              <a:rPr lang="en" sz="2000"/>
              <a:t> (L26,L27)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Guest Video Lecture </a:t>
            </a:r>
            <a:r>
              <a:rPr lang="en" sz="1600"/>
              <a:t>(L28)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(modeling languages)</a:t>
            </a:r>
            <a:endParaRPr/>
          </a:p>
        </p:txBody>
      </p:sp>
      <p:sp>
        <p:nvSpPr>
          <p:cNvPr id="445" name="Google Shape;445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6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Just </a:t>
            </a:r>
            <a:r>
              <a:rPr b="1" lang="en">
                <a:solidFill>
                  <a:srgbClr val="0000FF"/>
                </a:solidFill>
              </a:rPr>
              <a:t>write an interpreter</a:t>
            </a:r>
            <a:r>
              <a:rPr lang="en"/>
              <a:t> to explain a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writing an interpreter, we can understand the language!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Interpreter can be converted into a compiler!!!</a:t>
            </a:r>
            <a:endParaRPr/>
          </a:p>
        </p:txBody>
      </p:sp>
      <p:sp>
        <p:nvSpPr>
          <p:cNvPr id="447" name="Google Shape;447;p64"/>
          <p:cNvSpPr/>
          <p:nvPr/>
        </p:nvSpPr>
        <p:spPr>
          <a:xfrm>
            <a:off x="2248850" y="3345800"/>
            <a:ext cx="2143200" cy="8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448" name="Google Shape;448;p64"/>
          <p:cNvSpPr/>
          <p:nvPr/>
        </p:nvSpPr>
        <p:spPr>
          <a:xfrm>
            <a:off x="2248850" y="4368800"/>
            <a:ext cx="2143200" cy="396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Compiler</a:t>
            </a:r>
            <a:endParaRPr b="1" sz="2000"/>
          </a:p>
        </p:txBody>
      </p:sp>
      <p:sp>
        <p:nvSpPr>
          <p:cNvPr id="449" name="Google Shape;449;p64"/>
          <p:cNvSpPr/>
          <p:nvPr/>
        </p:nvSpPr>
        <p:spPr>
          <a:xfrm>
            <a:off x="267650" y="31496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450" name="Google Shape;450;p64"/>
          <p:cNvSpPr/>
          <p:nvPr/>
        </p:nvSpPr>
        <p:spPr>
          <a:xfrm>
            <a:off x="4635838" y="4156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451" name="Google Shape;451;p64"/>
          <p:cNvSpPr/>
          <p:nvPr/>
        </p:nvSpPr>
        <p:spPr>
          <a:xfrm>
            <a:off x="6503350" y="4521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452" name="Google Shape;452;p64"/>
          <p:cNvCxnSpPr>
            <a:endCxn id="447" idx="1"/>
          </p:cNvCxnSpPr>
          <p:nvPr/>
        </p:nvCxnSpPr>
        <p:spPr>
          <a:xfrm flipH="1" rot="10800000">
            <a:off x="1689950" y="3750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64"/>
          <p:cNvCxnSpPr>
            <a:endCxn id="448" idx="1"/>
          </p:cNvCxnSpPr>
          <p:nvPr/>
        </p:nvCxnSpPr>
        <p:spPr>
          <a:xfrm>
            <a:off x="1689950" y="4262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64"/>
          <p:cNvCxnSpPr>
            <a:stCxn id="448" idx="3"/>
            <a:endCxn id="450" idx="1"/>
          </p:cNvCxnSpPr>
          <p:nvPr/>
        </p:nvCxnSpPr>
        <p:spPr>
          <a:xfrm>
            <a:off x="4392050" y="4567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64"/>
          <p:cNvCxnSpPr>
            <a:stCxn id="450" idx="3"/>
            <a:endCxn id="451" idx="1"/>
          </p:cNvCxnSpPr>
          <p:nvPr/>
        </p:nvCxnSpPr>
        <p:spPr>
          <a:xfrm flipH="1" rot="10800000">
            <a:off x="6286738" y="4926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64"/>
          <p:cNvSpPr/>
          <p:nvPr/>
        </p:nvSpPr>
        <p:spPr>
          <a:xfrm>
            <a:off x="7595550" y="37623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457" name="Google Shape;457;p64"/>
          <p:cNvCxnSpPr>
            <a:endCxn id="448" idx="0"/>
          </p:cNvCxnSpPr>
          <p:nvPr/>
        </p:nvCxnSpPr>
        <p:spPr>
          <a:xfrm>
            <a:off x="3320450" y="4156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58" name="Google Shape;458;p64"/>
          <p:cNvSpPr/>
          <p:nvPr/>
        </p:nvSpPr>
        <p:spPr>
          <a:xfrm>
            <a:off x="267650" y="403385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459" name="Google Shape;459;p64"/>
          <p:cNvCxnSpPr>
            <a:endCxn id="458" idx="0"/>
          </p:cNvCxnSpPr>
          <p:nvPr/>
        </p:nvCxnSpPr>
        <p:spPr>
          <a:xfrm>
            <a:off x="978800" y="3546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64"/>
          <p:cNvCxnSpPr>
            <a:endCxn id="456" idx="1"/>
          </p:cNvCxnSpPr>
          <p:nvPr/>
        </p:nvCxnSpPr>
        <p:spPr>
          <a:xfrm>
            <a:off x="4392150" y="3957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64"/>
          <p:cNvCxnSpPr>
            <a:endCxn id="456" idx="2"/>
          </p:cNvCxnSpPr>
          <p:nvPr/>
        </p:nvCxnSpPr>
        <p:spPr>
          <a:xfrm rot="-5400000">
            <a:off x="7673250" y="4332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64"/>
          <p:cNvSpPr txBox="1"/>
          <p:nvPr/>
        </p:nvSpPr>
        <p:spPr>
          <a:xfrm>
            <a:off x="1850900" y="4902200"/>
            <a:ext cx="2769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ECE40012 Compiler Theory</a:t>
            </a:r>
            <a:endParaRPr b="1"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 Languages</a:t>
            </a:r>
            <a:endParaRPr sz="3000"/>
          </a:p>
        </p:txBody>
      </p:sp>
      <p:sp>
        <p:nvSpPr>
          <p:cNvPr id="468" name="Google Shape;468;p6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65"/>
          <p:cNvSpPr txBox="1"/>
          <p:nvPr>
            <p:ph type="title"/>
          </p:nvPr>
        </p:nvSpPr>
        <p:spPr>
          <a:xfrm>
            <a:off x="674300" y="40889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the beginning was the </a:t>
            </a:r>
            <a:r>
              <a:rPr lang="en" sz="2000">
                <a:solidFill>
                  <a:srgbClr val="F9CB9C"/>
                </a:solidFill>
              </a:rPr>
              <a:t>Word</a:t>
            </a:r>
            <a:r>
              <a:rPr lang="en" sz="2000"/>
              <a:t>, and the </a:t>
            </a:r>
            <a:r>
              <a:rPr lang="en" sz="2000">
                <a:solidFill>
                  <a:srgbClr val="F9CB9C"/>
                </a:solidFill>
              </a:rPr>
              <a:t>Word</a:t>
            </a:r>
            <a:r>
              <a:rPr lang="en" sz="2000"/>
              <a:t> was with God, and the </a:t>
            </a:r>
            <a:r>
              <a:rPr lang="en" sz="2000">
                <a:solidFill>
                  <a:srgbClr val="F9CB9C"/>
                </a:solidFill>
              </a:rPr>
              <a:t>Word</a:t>
            </a:r>
            <a:r>
              <a:rPr lang="en" sz="2000"/>
              <a:t> was God. He was with God in the beginning. Through </a:t>
            </a:r>
            <a:r>
              <a:rPr lang="en" sz="2000">
                <a:solidFill>
                  <a:srgbClr val="F9CB9C"/>
                </a:solidFill>
              </a:rPr>
              <a:t>him</a:t>
            </a:r>
            <a:r>
              <a:rPr lang="en" sz="2000"/>
              <a:t> all things were </a:t>
            </a:r>
            <a:r>
              <a:rPr lang="en" sz="2000">
                <a:solidFill>
                  <a:srgbClr val="F9CB9C"/>
                </a:solidFill>
              </a:rPr>
              <a:t>made</a:t>
            </a:r>
            <a:r>
              <a:rPr lang="en" sz="2000"/>
              <a:t>; without him nothing was made that has been made. (John 1:1-3)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Recursion</a:t>
            </a:r>
            <a:br>
              <a:rPr lang="en"/>
            </a:br>
            <a:r>
              <a:rPr lang="en" sz="1700"/>
              <a:t>[aRecSub (name symbol?)</a:t>
            </a:r>
            <a:br>
              <a:rPr lang="en" sz="1700"/>
            </a:br>
            <a:r>
              <a:rPr lang="en" sz="1700"/>
              <a:t>           (value-box (box/c RCFAE-Value?))</a:t>
            </a:r>
            <a:br>
              <a:rPr lang="en" sz="1700"/>
            </a:br>
            <a:r>
              <a:rPr lang="en" sz="1700"/>
              <a:t>           (ds DefrdSub?)])</a:t>
            </a:r>
            <a:br>
              <a:rPr lang="en" sz="1700"/>
            </a:br>
            <a:br>
              <a:rPr lang="en" sz="1700"/>
            </a:br>
            <a:r>
              <a:rPr lang="en" sz="1700"/>
              <a:t>[rec (bound-id named-expr first-call)</a:t>
            </a:r>
            <a:br>
              <a:rPr lang="en" sz="1700"/>
            </a:br>
            <a:r>
              <a:rPr lang="en" sz="1700"/>
              <a:t>                       (local [(define value-holder (</a:t>
            </a:r>
            <a:r>
              <a:rPr b="1" lang="en" sz="1700"/>
              <a:t>box</a:t>
            </a:r>
            <a:r>
              <a:rPr lang="en" sz="1700"/>
              <a:t> (numV 198)))</a:t>
            </a:r>
            <a:br>
              <a:rPr lang="en" sz="1700"/>
            </a:br>
            <a:r>
              <a:rPr lang="en" sz="1700"/>
              <a:t>                               (define </a:t>
            </a:r>
            <a:r>
              <a:rPr b="1" lang="en" sz="1700"/>
              <a:t>new-ds</a:t>
            </a:r>
            <a:r>
              <a:rPr lang="en" sz="1700"/>
              <a:t> (</a:t>
            </a:r>
            <a:r>
              <a:rPr b="1" lang="en" sz="1700"/>
              <a:t>aRecSub</a:t>
            </a:r>
            <a:r>
              <a:rPr lang="en" sz="1700"/>
              <a:t> bound-id</a:t>
            </a:r>
            <a:br>
              <a:rPr lang="en" sz="1700"/>
            </a:br>
            <a:r>
              <a:rPr lang="en" sz="1700"/>
              <a:t>                                                       value-holder</a:t>
            </a:r>
            <a:br>
              <a:rPr lang="en" sz="1700"/>
            </a:br>
            <a:r>
              <a:rPr lang="en" sz="1700"/>
              <a:t>                                                       </a:t>
            </a:r>
            <a:r>
              <a:rPr b="1" lang="en" sz="1700"/>
              <a:t>ds</a:t>
            </a:r>
            <a:r>
              <a:rPr lang="en" sz="1700"/>
              <a:t>))]</a:t>
            </a:r>
            <a:br>
              <a:rPr lang="en" sz="1700"/>
            </a:br>
            <a:r>
              <a:rPr lang="en" sz="1700"/>
              <a:t>                              (begin</a:t>
            </a:r>
            <a:br>
              <a:rPr lang="en" sz="1700"/>
            </a:br>
            <a:r>
              <a:rPr lang="en" sz="1700"/>
              <a:t>                                (set-box! value-holder (interp named-expr new-ds))</a:t>
            </a:r>
            <a:br>
              <a:rPr lang="en" sz="1700"/>
            </a:br>
            <a:r>
              <a:rPr lang="en" sz="1700"/>
              <a:t>                                (interp first-call new-ds)))]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   f,ε ⇒ &lt;i,b,ε'&gt;    a,ε ⇒ a</a:t>
            </a:r>
            <a:r>
              <a:rPr baseline="-25000" lang="en" sz="2500"/>
              <a:t>v</a:t>
            </a:r>
            <a:r>
              <a:rPr lang="en" sz="2500"/>
              <a:t>   b,ε''[f← (&lt;i,b,ε'&gt;),i← a</a:t>
            </a:r>
            <a:r>
              <a:rPr baseline="-25000" lang="en" sz="2500"/>
              <a:t>v</a:t>
            </a:r>
            <a:r>
              <a:rPr lang="en" sz="2500"/>
              <a:t>] ⇒ b</a:t>
            </a:r>
            <a:r>
              <a:rPr baseline="-25000" lang="en" sz="2500"/>
              <a:t>v</a:t>
            </a:r>
            <a:r>
              <a:rPr lang="en" sz="2500"/>
              <a:t>      </a:t>
            </a:r>
            <a:br>
              <a:rPr lang="en" sz="2500"/>
            </a:br>
            <a:r>
              <a:rPr lang="en" sz="2500"/>
              <a:t>                         {rec {f {fun {i} b}} {f a}},ε ⇒ b</a:t>
            </a:r>
            <a:r>
              <a:rPr baseline="-25000" lang="en" sz="2500"/>
              <a:t>v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Exercise</a:t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7" name="Google Shape;257;p39"/>
          <p:cNvCxnSpPr/>
          <p:nvPr/>
        </p:nvCxnSpPr>
        <p:spPr>
          <a:xfrm>
            <a:off x="633600" y="5881729"/>
            <a:ext cx="72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</a:t>
            </a:r>
            <a:r>
              <a:rPr lang="en">
                <a:solidFill>
                  <a:schemeClr val="accent4"/>
                </a:solidFill>
              </a:rPr>
              <a:t>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75" name="Google Shape;475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  <p:sp>
        <p:nvSpPr>
          <p:cNvPr id="477" name="Google Shape;477;p66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  <p:pic>
        <p:nvPicPr>
          <p:cNvPr id="478" name="Google Shape;47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0042"/>
            <a:ext cx="4570900" cy="342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840029"/>
            <a:ext cx="4570900" cy="34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11700" y="1106425"/>
            <a:ext cx="8832300" cy="532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Recursion</a:t>
            </a:r>
            <a:br>
              <a:rPr lang="en"/>
            </a:br>
            <a:r>
              <a:rPr lang="en" sz="1700"/>
              <a:t>[aRecSub (name symbol?)</a:t>
            </a:r>
            <a:br>
              <a:rPr lang="en" sz="1700"/>
            </a:br>
            <a:r>
              <a:rPr lang="en" sz="1700"/>
              <a:t>           (value-box (box/c RCFAE-Value?))</a:t>
            </a:r>
            <a:br>
              <a:rPr lang="en" sz="1700"/>
            </a:br>
            <a:r>
              <a:rPr lang="en" sz="1700"/>
              <a:t>           (ds DefrdSub?)])</a:t>
            </a:r>
            <a:br>
              <a:rPr lang="en" sz="1700"/>
            </a:br>
            <a:br>
              <a:rPr lang="en" sz="1700"/>
            </a:br>
            <a:r>
              <a:rPr lang="en" sz="1700"/>
              <a:t>[rec (bound-id named-expr first-call)</a:t>
            </a:r>
            <a:br>
              <a:rPr lang="en" sz="1700"/>
            </a:br>
            <a:r>
              <a:rPr lang="en" sz="1700"/>
              <a:t>                       (local [(define value-holder (</a:t>
            </a:r>
            <a:r>
              <a:rPr b="1" lang="en" sz="1700"/>
              <a:t>box</a:t>
            </a:r>
            <a:r>
              <a:rPr lang="en" sz="1700"/>
              <a:t> (numV 198)))</a:t>
            </a:r>
            <a:br>
              <a:rPr lang="en" sz="1700"/>
            </a:br>
            <a:r>
              <a:rPr lang="en" sz="1700"/>
              <a:t>                               (define </a:t>
            </a:r>
            <a:r>
              <a:rPr b="1" lang="en" sz="1700"/>
              <a:t>new-ds</a:t>
            </a:r>
            <a:r>
              <a:rPr lang="en" sz="1700"/>
              <a:t> (</a:t>
            </a:r>
            <a:r>
              <a:rPr b="1" lang="en" sz="1700"/>
              <a:t>aRecSub</a:t>
            </a:r>
            <a:r>
              <a:rPr lang="en" sz="1700"/>
              <a:t> bound-id</a:t>
            </a:r>
            <a:br>
              <a:rPr lang="en" sz="1700"/>
            </a:br>
            <a:r>
              <a:rPr lang="en" sz="1700"/>
              <a:t>                                                       value-holder</a:t>
            </a:r>
            <a:br>
              <a:rPr lang="en" sz="1700"/>
            </a:br>
            <a:r>
              <a:rPr lang="en" sz="1700"/>
              <a:t>                                                       </a:t>
            </a:r>
            <a:r>
              <a:rPr b="1" lang="en" sz="1700"/>
              <a:t>ds</a:t>
            </a:r>
            <a:r>
              <a:rPr lang="en" sz="1700"/>
              <a:t>))]</a:t>
            </a:r>
            <a:br>
              <a:rPr lang="en" sz="1700"/>
            </a:br>
            <a:r>
              <a:rPr lang="en" sz="1700"/>
              <a:t>                              (begin</a:t>
            </a:r>
            <a:br>
              <a:rPr lang="en" sz="1700"/>
            </a:br>
            <a:r>
              <a:rPr lang="en" sz="1700"/>
              <a:t>                                (set-box! value-holder (interp named-expr new-ds))</a:t>
            </a:r>
            <a:br>
              <a:rPr lang="en" sz="1700"/>
            </a:br>
            <a:r>
              <a:rPr lang="en" sz="1700"/>
              <a:t>                                (interp first-call new-ds)))]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   f ⇒ &lt;i,b,ε'&gt;    a,ε ⇒ a</a:t>
            </a:r>
            <a:r>
              <a:rPr baseline="-25000" lang="en" sz="2500"/>
              <a:t>v</a:t>
            </a:r>
            <a:r>
              <a:rPr lang="en" sz="2500"/>
              <a:t>   b,ε''[f← (&lt;i,b,ε'&gt;),i← a</a:t>
            </a:r>
            <a:r>
              <a:rPr baseline="-25000" lang="en" sz="2500"/>
              <a:t>v</a:t>
            </a:r>
            <a:r>
              <a:rPr lang="en" sz="2500"/>
              <a:t>] ⇒ b</a:t>
            </a:r>
            <a:r>
              <a:rPr baseline="-25000" lang="en" sz="2500"/>
              <a:t>v</a:t>
            </a:r>
            <a:r>
              <a:rPr lang="en" sz="2500"/>
              <a:t>      </a:t>
            </a:r>
            <a:br>
              <a:rPr lang="en" sz="2500"/>
            </a:br>
            <a:r>
              <a:rPr lang="en" sz="2500"/>
              <a:t>                                        {f a},ε ⇒ b</a:t>
            </a:r>
            <a:r>
              <a:rPr baseline="-25000" lang="en" sz="2500"/>
              <a:t>v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Exercise</a:t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5" name="Google Shape;265;p40"/>
          <p:cNvCxnSpPr/>
          <p:nvPr/>
        </p:nvCxnSpPr>
        <p:spPr>
          <a:xfrm>
            <a:off x="633600" y="5881729"/>
            <a:ext cx="70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</a:t>
            </a:r>
            <a:endParaRPr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type cases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{+ {fun {x :  num} x} 3}: </a:t>
            </a:r>
            <a:r>
              <a:rPr lang="en" sz="2100"/>
              <a:t> </a:t>
            </a:r>
            <a:r>
              <a:rPr lang="en" sz="2100">
                <a:solidFill>
                  <a:srgbClr val="FF0000"/>
                </a:solidFill>
              </a:rPr>
              <a:t>no type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{7 5} : </a:t>
            </a:r>
            <a:r>
              <a:rPr lang="en" sz="2100">
                <a:solidFill>
                  <a:srgbClr val="FF0000"/>
                </a:solidFill>
              </a:rPr>
              <a:t>no type</a:t>
            </a:r>
            <a:endParaRPr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code → (Parser) → code in AST → (Interpreter) -&gt; Result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code → (Parser) → code in AST → </a:t>
            </a:r>
            <a:r>
              <a:rPr lang="en" sz="2000">
                <a:solidFill>
                  <a:srgbClr val="0000FF"/>
                </a:solidFill>
              </a:rPr>
              <a:t>(type checker)</a:t>
            </a:r>
            <a:r>
              <a:rPr lang="en" sz="2000"/>
              <a:t> →  (Interpreter) → Result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Grammar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       e ::= n</a:t>
            </a:r>
            <a:br>
              <a:rPr lang="en"/>
            </a:br>
            <a:r>
              <a:rPr lang="en"/>
              <a:t>                                     | {+ e e}</a:t>
            </a:r>
            <a:br>
              <a:rPr lang="en"/>
            </a:br>
            <a:r>
              <a:rPr lang="en"/>
              <a:t>                                     | {- e e}</a:t>
            </a:r>
            <a:br>
              <a:rPr lang="en"/>
            </a:br>
            <a:r>
              <a:rPr lang="en"/>
              <a:t>                                     | x</a:t>
            </a:r>
            <a:br>
              <a:rPr lang="en"/>
            </a:br>
            <a:r>
              <a:rPr lang="en"/>
              <a:t>                                     | {fun {x</a:t>
            </a:r>
            <a:r>
              <a:rPr lang="en">
                <a:solidFill>
                  <a:srgbClr val="FF0000"/>
                </a:solidFill>
              </a:rPr>
              <a:t>:τ</a:t>
            </a:r>
            <a:r>
              <a:rPr lang="en"/>
              <a:t>} e}</a:t>
            </a:r>
            <a:br>
              <a:rPr lang="en"/>
            </a:br>
            <a:r>
              <a:rPr lang="en"/>
              <a:t>                                     | {e e}</a:t>
            </a:r>
            <a:br>
              <a:rPr lang="en"/>
            </a:br>
            <a:br>
              <a:rPr lang="en"/>
            </a:br>
            <a:r>
              <a:rPr lang="en"/>
              <a:t>                               </a:t>
            </a:r>
            <a:r>
              <a:rPr lang="en">
                <a:solidFill>
                  <a:srgbClr val="FF0000"/>
                </a:solidFill>
              </a:rPr>
              <a:t>τ :: = num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| bool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| (τ -&gt; τ)</a:t>
            </a:r>
            <a:r>
              <a:rPr lang="en"/>
              <a:t>     </a:t>
            </a:r>
            <a:br>
              <a:rPr lang="en"/>
            </a:br>
            <a:r>
              <a:rPr lang="en"/>
              <a:t>                                 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Expressions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# lang plai-</a:t>
            </a:r>
            <a:r>
              <a:rPr lang="en" sz="2100">
                <a:solidFill>
                  <a:srgbClr val="0000FF"/>
                </a:solidFill>
              </a:rPr>
              <a:t>typed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100"/>
            </a:br>
            <a:r>
              <a:rPr lang="en" sz="2100"/>
              <a:t>; abstract syntax tree (AST) for TFAE</a:t>
            </a:r>
            <a:br>
              <a:rPr lang="en" sz="2100"/>
            </a:br>
            <a:r>
              <a:rPr lang="en" sz="2100"/>
              <a:t>(define-type TFAE</a:t>
            </a:r>
            <a:br>
              <a:rPr lang="en" sz="2100"/>
            </a:br>
            <a:r>
              <a:rPr lang="en" sz="2100"/>
              <a:t>   [num (n : number)]</a:t>
            </a:r>
            <a:br>
              <a:rPr lang="en" sz="2100"/>
            </a:br>
            <a:r>
              <a:rPr lang="en" sz="2100"/>
              <a:t>   [add  (lhs : TFAE) (rhs : TFAE)]</a:t>
            </a:r>
            <a:br>
              <a:rPr lang="en" sz="2100"/>
            </a:br>
            <a:r>
              <a:rPr lang="en" sz="2100"/>
              <a:t>   [sub  (lhs : TFAE) (rhs : TFAE)]</a:t>
            </a:r>
            <a:br>
              <a:rPr lang="en" sz="2100"/>
            </a:br>
            <a:r>
              <a:rPr lang="en" sz="2100"/>
              <a:t>   [id     (name : symbol)]</a:t>
            </a:r>
            <a:br>
              <a:rPr lang="en" sz="2100"/>
            </a:br>
            <a:r>
              <a:rPr lang="en" sz="2100"/>
              <a:t>   [fun   (param : symbol) (type : TE) (body : TFAE)]</a:t>
            </a:r>
            <a:br>
              <a:rPr lang="en" sz="2100"/>
            </a:br>
            <a:r>
              <a:rPr lang="en" sz="2100"/>
              <a:t>   [app  (fun-expr : TFAE) (arg-expr : TFAE)])</a:t>
            </a:r>
            <a:endParaRPr sz="2100"/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4"/>
          <p:cNvSpPr txBox="1"/>
          <p:nvPr/>
        </p:nvSpPr>
        <p:spPr>
          <a:xfrm>
            <a:off x="3297300" y="1052175"/>
            <a:ext cx="5846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← How to install plai-typed: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https://lists.racket-lang.org/users/archive/2013-August/059187.html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TFAE Expressions and Types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(define-type TE</a:t>
            </a:r>
            <a:br>
              <a:rPr lang="en" sz="2100"/>
            </a:br>
            <a:r>
              <a:rPr lang="en" sz="2100"/>
              <a:t>   [numTE]</a:t>
            </a:r>
            <a:br>
              <a:rPr lang="en" sz="2100"/>
            </a:br>
            <a:r>
              <a:rPr lang="en" sz="2100"/>
              <a:t>   [boolTE]</a:t>
            </a:r>
            <a:br>
              <a:rPr lang="en" sz="2100"/>
            </a:br>
            <a:r>
              <a:rPr lang="en" sz="2100"/>
              <a:t>   [arrowTE (arg : TE) (result : TE)])</a:t>
            </a:r>
            <a:br>
              <a:rPr lang="en" sz="2100"/>
            </a:br>
            <a:br>
              <a:rPr lang="en" sz="2100"/>
            </a:br>
            <a:r>
              <a:rPr lang="en" sz="2100"/>
              <a:t>(define-type Type</a:t>
            </a:r>
            <a:br>
              <a:rPr lang="en" sz="2100"/>
            </a:br>
            <a:r>
              <a:rPr lang="en" sz="2100"/>
              <a:t>   [numT]</a:t>
            </a:r>
            <a:br>
              <a:rPr lang="en" sz="2100"/>
            </a:br>
            <a:r>
              <a:rPr lang="en" sz="2100"/>
              <a:t>   [boolT]</a:t>
            </a:r>
            <a:br>
              <a:rPr lang="en" sz="2100"/>
            </a:br>
            <a:r>
              <a:rPr lang="en" sz="2100"/>
              <a:t>   [arrowT (arg : Type) (result : Type)])</a:t>
            </a:r>
            <a:br>
              <a:rPr lang="en" sz="2100"/>
            </a:br>
            <a:br>
              <a:rPr lang="en" sz="2100"/>
            </a:br>
            <a:r>
              <a:rPr lang="en" sz="2100"/>
              <a:t>(define-type TypeEnv</a:t>
            </a:r>
            <a:br>
              <a:rPr lang="en" sz="2100"/>
            </a:br>
            <a:r>
              <a:rPr lang="en" sz="2100"/>
              <a:t>   [mtEnv]</a:t>
            </a:r>
            <a:br>
              <a:rPr lang="en" sz="2100"/>
            </a:br>
            <a:r>
              <a:rPr lang="en" sz="2100"/>
              <a:t>   [aBind (name : symbol) (type : Type) (rest : TypeEnv)])</a:t>
            </a:r>
            <a:endParaRPr sz="2100"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