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150" d="100"/>
          <a:sy n="150" d="100"/>
        </p:scale>
        <p:origin x="378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사이트명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dirty="0"/>
            <a:t>http://www.ekdp.com</a:t>
          </a:r>
          <a:endParaRPr lang="en-US" sz="1100" b="0" i="0" dirty="0">
            <a:hlinkClick xmlns:r="http://schemas.openxmlformats.org/officeDocument/2006/relationships" r:id="" action="ppaction://noaction"/>
          </a:endParaRPr>
        </a:p>
        <a:p>
          <a:pPr latinLnBrk="1"/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국민건강 증진을 위한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헬스케어사업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의약품 및 기능식품 판매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건강을 생각하는 소비자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전연령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http://www.ekdp.com/company/CI.asp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9B3DF26-4E38-4E90-9772-C05EC0F427E4}" type="presOf" srcId="{D60B39B7-B0FB-4F89-830B-0C40B4020BA1}" destId="{4F06D6B1-2BB4-4075-A033-688B589B0B14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E42DB271-0422-40DD-8B47-A52F1DF706D6}" type="presOf" srcId="{D58B520D-A07B-4F94-8DF3-9C1500C899DC}" destId="{53626961-974F-4A63-9DA8-CD56D99EE4DF}" srcOrd="0" destOrd="0" presId="urn:microsoft.com/office/officeart/2008/layout/LinedList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0D6E768D-949A-421C-8815-94E3D1739334}" type="presOf" srcId="{78B4B756-542A-42DE-878E-77FF91FD2977}" destId="{29E70F29-69A1-4720-B9F8-A239D19F5874}" srcOrd="0" destOrd="0" presId="urn:microsoft.com/office/officeart/2008/layout/LinedList"/>
    <dgm:cxn modelId="{FEA31B8F-C8AE-4E7A-A87A-46EED6A2B148}" type="presOf" srcId="{28926570-D9F9-446E-A6FE-D0A1CA8563C3}" destId="{B292DB37-5DAC-4239-B187-DFD8D1E45EBC}" srcOrd="0" destOrd="0" presId="urn:microsoft.com/office/officeart/2008/layout/LinedList"/>
    <dgm:cxn modelId="{8AD9BCBE-4E58-48D6-864B-81DBC4EEC494}" type="presOf" srcId="{36EE2512-896A-411B-8C18-A9209D8B8486}" destId="{9C8F1E3E-C216-4424-9670-DF95234C16C6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279C60CD-BD4A-4F74-B036-17E0E98E28C3}" type="presOf" srcId="{48B20F56-5579-43A5-B7FC-B6921DBCF66B}" destId="{81DFE6F8-DD24-492B-83E1-0830D2F01B2A}" srcOrd="0" destOrd="0" presId="urn:microsoft.com/office/officeart/2008/layout/LinedList"/>
    <dgm:cxn modelId="{A5E20AD5-8D09-469A-A41C-7BEABF54D14C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F0F53571-D210-4BB7-83CC-F6BC424F49E1}" type="presParOf" srcId="{29E70F29-69A1-4720-B9F8-A239D19F5874}" destId="{BAECB982-55FA-4202-8E27-F6B6CC2287CD}" srcOrd="0" destOrd="0" presId="urn:microsoft.com/office/officeart/2008/layout/LinedList"/>
    <dgm:cxn modelId="{C5AC6F01-508E-477C-A34E-3E156020617A}" type="presParOf" srcId="{29E70F29-69A1-4720-B9F8-A239D19F5874}" destId="{174BC0FF-8CB4-4D37-954E-0E6C9CA76C9F}" srcOrd="1" destOrd="0" presId="urn:microsoft.com/office/officeart/2008/layout/LinedList"/>
    <dgm:cxn modelId="{AA7CE102-452C-4808-97EB-B52592C2D464}" type="presParOf" srcId="{174BC0FF-8CB4-4D37-954E-0E6C9CA76C9F}" destId="{53626961-974F-4A63-9DA8-CD56D99EE4DF}" srcOrd="0" destOrd="0" presId="urn:microsoft.com/office/officeart/2008/layout/LinedList"/>
    <dgm:cxn modelId="{89044F39-E9BB-4331-8CB7-3EB4F4BBB39A}" type="presParOf" srcId="{174BC0FF-8CB4-4D37-954E-0E6C9CA76C9F}" destId="{CFF04302-6886-4386-9185-5D53F19CEF97}" srcOrd="1" destOrd="0" presId="urn:microsoft.com/office/officeart/2008/layout/LinedList"/>
    <dgm:cxn modelId="{AF43899A-52CC-4BCC-9F5A-F766BF471FCC}" type="presParOf" srcId="{CFF04302-6886-4386-9185-5D53F19CEF97}" destId="{0C885E0C-D76D-4125-B68C-CF5F010F7C54}" srcOrd="0" destOrd="0" presId="urn:microsoft.com/office/officeart/2008/layout/LinedList"/>
    <dgm:cxn modelId="{F0EA4063-B0A5-4CD5-B0A7-92D796F63576}" type="presParOf" srcId="{CFF04302-6886-4386-9185-5D53F19CEF97}" destId="{108F881B-6F84-420B-939B-AC9230DC744A}" srcOrd="1" destOrd="0" presId="urn:microsoft.com/office/officeart/2008/layout/LinedList"/>
    <dgm:cxn modelId="{8E1F5787-6B2B-4DC1-9820-389D0155652E}" type="presParOf" srcId="{108F881B-6F84-420B-939B-AC9230DC744A}" destId="{6CF53078-51C0-4286-9F57-837D24110DC0}" srcOrd="0" destOrd="0" presId="urn:microsoft.com/office/officeart/2008/layout/LinedList"/>
    <dgm:cxn modelId="{DADAF2AB-555C-463B-A735-ABC842AE88CD}" type="presParOf" srcId="{108F881B-6F84-420B-939B-AC9230DC744A}" destId="{B292DB37-5DAC-4239-B187-DFD8D1E45EBC}" srcOrd="1" destOrd="0" presId="urn:microsoft.com/office/officeart/2008/layout/LinedList"/>
    <dgm:cxn modelId="{D96F7E86-E0FB-4C7D-8DA7-B829A8608489}" type="presParOf" srcId="{108F881B-6F84-420B-939B-AC9230DC744A}" destId="{AD57E317-9AA0-4DC4-A66B-22B937972D83}" srcOrd="2" destOrd="0" presId="urn:microsoft.com/office/officeart/2008/layout/LinedList"/>
    <dgm:cxn modelId="{717EA65E-5DEE-4B33-B5E1-76451555A5C0}" type="presParOf" srcId="{CFF04302-6886-4386-9185-5D53F19CEF97}" destId="{4110832E-0718-476E-A490-037F526FEE32}" srcOrd="2" destOrd="0" presId="urn:microsoft.com/office/officeart/2008/layout/LinedList"/>
    <dgm:cxn modelId="{CAFBBF9F-247E-403C-B531-A3C49F2FCB83}" type="presParOf" srcId="{CFF04302-6886-4386-9185-5D53F19CEF97}" destId="{220FB411-F50B-4336-9755-D110E95B90D3}" srcOrd="3" destOrd="0" presId="urn:microsoft.com/office/officeart/2008/layout/LinedList"/>
    <dgm:cxn modelId="{B1598DB2-D6C6-4EA4-AB7E-78010A8E3BD4}" type="presParOf" srcId="{CFF04302-6886-4386-9185-5D53F19CEF97}" destId="{2FB5E4A9-35E5-432A-97DB-F6B2A8589124}" srcOrd="4" destOrd="0" presId="urn:microsoft.com/office/officeart/2008/layout/LinedList"/>
    <dgm:cxn modelId="{EBEFAF57-0DB1-465F-B0B8-8FDD21691006}" type="presParOf" srcId="{2FB5E4A9-35E5-432A-97DB-F6B2A8589124}" destId="{E086BACF-0701-48E3-8E89-0432DC99AE4A}" srcOrd="0" destOrd="0" presId="urn:microsoft.com/office/officeart/2008/layout/LinedList"/>
    <dgm:cxn modelId="{2DB9AC47-E21D-406A-80A1-B2E5367F1794}" type="presParOf" srcId="{2FB5E4A9-35E5-432A-97DB-F6B2A8589124}" destId="{10968B22-FB99-41A1-9693-4805EB3AA705}" srcOrd="1" destOrd="0" presId="urn:microsoft.com/office/officeart/2008/layout/LinedList"/>
    <dgm:cxn modelId="{4FAA56CE-B4B7-4798-AD1F-41467575A929}" type="presParOf" srcId="{2FB5E4A9-35E5-432A-97DB-F6B2A8589124}" destId="{DB348B1C-28E3-4DE7-9791-71B6F7233EF7}" srcOrd="2" destOrd="0" presId="urn:microsoft.com/office/officeart/2008/layout/LinedList"/>
    <dgm:cxn modelId="{ED130964-14D6-4DD5-8E67-5D4E87292770}" type="presParOf" srcId="{CFF04302-6886-4386-9185-5D53F19CEF97}" destId="{AD911FAF-521A-4820-A828-D3E3718C95AE}" srcOrd="5" destOrd="0" presId="urn:microsoft.com/office/officeart/2008/layout/LinedList"/>
    <dgm:cxn modelId="{4D7728AB-85E4-4A31-8142-95EAE2282C1D}" type="presParOf" srcId="{CFF04302-6886-4386-9185-5D53F19CEF97}" destId="{4C5D2E02-8333-45C5-B679-ABAEA37859BF}" srcOrd="6" destOrd="0" presId="urn:microsoft.com/office/officeart/2008/layout/LinedList"/>
    <dgm:cxn modelId="{F1B9E75E-8A54-42F4-B579-1D289979A6EF}" type="presParOf" srcId="{CFF04302-6886-4386-9185-5D53F19CEF97}" destId="{7CA9ECD0-FF5F-4644-976E-A2853E7EF6C8}" srcOrd="7" destOrd="0" presId="urn:microsoft.com/office/officeart/2008/layout/LinedList"/>
    <dgm:cxn modelId="{2372A369-BF97-40C5-9A5C-2948107E48D6}" type="presParOf" srcId="{7CA9ECD0-FF5F-4644-976E-A2853E7EF6C8}" destId="{DAED7C83-48EA-479B-B2FB-7040B8E4E7BE}" srcOrd="0" destOrd="0" presId="urn:microsoft.com/office/officeart/2008/layout/LinedList"/>
    <dgm:cxn modelId="{515E6246-D5F4-4363-BDBE-04DCED871928}" type="presParOf" srcId="{7CA9ECD0-FF5F-4644-976E-A2853E7EF6C8}" destId="{9C8F1E3E-C216-4424-9670-DF95234C16C6}" srcOrd="1" destOrd="0" presId="urn:microsoft.com/office/officeart/2008/layout/LinedList"/>
    <dgm:cxn modelId="{E8AB8A71-15ED-4369-AC57-F102253CC662}" type="presParOf" srcId="{7CA9ECD0-FF5F-4644-976E-A2853E7EF6C8}" destId="{C20FBA09-16C5-4ED9-B82C-AC601DAFD6F4}" srcOrd="2" destOrd="0" presId="urn:microsoft.com/office/officeart/2008/layout/LinedList"/>
    <dgm:cxn modelId="{5522348F-F4BD-45E2-83CF-30F14B4D6BDB}" type="presParOf" srcId="{CFF04302-6886-4386-9185-5D53F19CEF97}" destId="{CF05C026-DB91-43DB-A06E-46B09EDF745D}" srcOrd="8" destOrd="0" presId="urn:microsoft.com/office/officeart/2008/layout/LinedList"/>
    <dgm:cxn modelId="{C7BBED05-DAFD-4963-918C-8E485AEF180E}" type="presParOf" srcId="{CFF04302-6886-4386-9185-5D53F19CEF97}" destId="{B182119F-908D-475D-910B-CAC0587B2DA3}" srcOrd="9" destOrd="0" presId="urn:microsoft.com/office/officeart/2008/layout/LinedList"/>
    <dgm:cxn modelId="{F5EC2129-02BD-4456-BED8-299DBAEE3180}" type="presParOf" srcId="{CFF04302-6886-4386-9185-5D53F19CEF97}" destId="{233B319F-D488-43E6-A3C3-53CDA4F8BF29}" srcOrd="10" destOrd="0" presId="urn:microsoft.com/office/officeart/2008/layout/LinedList"/>
    <dgm:cxn modelId="{974A436D-D18D-4C4F-81C8-8A840F8900C2}" type="presParOf" srcId="{233B319F-D488-43E6-A3C3-53CDA4F8BF29}" destId="{1CC0291D-9759-43D9-B8D8-FDCAA87A37A3}" srcOrd="0" destOrd="0" presId="urn:microsoft.com/office/officeart/2008/layout/LinedList"/>
    <dgm:cxn modelId="{7EA0D531-000E-409B-9BD4-FBF29B18CEBA}" type="presParOf" srcId="{233B319F-D488-43E6-A3C3-53CDA4F8BF29}" destId="{81DFE6F8-DD24-492B-83E1-0830D2F01B2A}" srcOrd="1" destOrd="0" presId="urn:microsoft.com/office/officeart/2008/layout/LinedList"/>
    <dgm:cxn modelId="{73857157-2FBE-41C2-8565-1E1F14F5DDAD}" type="presParOf" srcId="{233B319F-D488-43E6-A3C3-53CDA4F8BF29}" destId="{FE4C7192-2E36-4DBC-80C2-DFB3BB155973}" srcOrd="2" destOrd="0" presId="urn:microsoft.com/office/officeart/2008/layout/LinedList"/>
    <dgm:cxn modelId="{1B8245D2-D238-4992-9F14-2FDEB1568D4B}" type="presParOf" srcId="{CFF04302-6886-4386-9185-5D53F19CEF97}" destId="{D235D982-58AD-4B15-9D8D-F549E4F32805}" srcOrd="11" destOrd="0" presId="urn:microsoft.com/office/officeart/2008/layout/LinedList"/>
    <dgm:cxn modelId="{BC15323C-E764-42FE-91C8-883D94A2FF3B}" type="presParOf" srcId="{CFF04302-6886-4386-9185-5D53F19CEF97}" destId="{94B64609-FE59-4DF2-8443-6E0352E6E9FC}" srcOrd="12" destOrd="0" presId="urn:microsoft.com/office/officeart/2008/layout/LinedList"/>
    <dgm:cxn modelId="{87970B39-CCFA-46FE-B904-110CDD0A4400}" type="presParOf" srcId="{CFF04302-6886-4386-9185-5D53F19CEF97}" destId="{C6A0486D-F6C5-4042-80C6-61E19FC0691F}" srcOrd="13" destOrd="0" presId="urn:microsoft.com/office/officeart/2008/layout/LinedList"/>
    <dgm:cxn modelId="{95E3B9C6-A171-47DC-B8C5-744EFE121FA2}" type="presParOf" srcId="{C6A0486D-F6C5-4042-80C6-61E19FC0691F}" destId="{F253458C-A111-43C5-9C8B-E79F80EEFE6A}" srcOrd="0" destOrd="0" presId="urn:microsoft.com/office/officeart/2008/layout/LinedList"/>
    <dgm:cxn modelId="{BB479B17-ABBF-48C6-B543-B321D6B0F31C}" type="presParOf" srcId="{C6A0486D-F6C5-4042-80C6-61E19FC0691F}" destId="{4F06D6B1-2BB4-4075-A033-688B589B0B14}" srcOrd="1" destOrd="0" presId="urn:microsoft.com/office/officeart/2008/layout/LinedList"/>
    <dgm:cxn modelId="{0775D478-0F42-46C7-86E7-3C5B44B9760B}" type="presParOf" srcId="{C6A0486D-F6C5-4042-80C6-61E19FC0691F}" destId="{D22D3395-A616-4309-9A8B-968F96B15176}" srcOrd="2" destOrd="0" presId="urn:microsoft.com/office/officeart/2008/layout/LinedList"/>
    <dgm:cxn modelId="{2770580F-753F-4983-84DD-5D7CC9236958}" type="presParOf" srcId="{CFF04302-6886-4386-9185-5D53F19CEF97}" destId="{D0A004F4-AD23-44AD-ADB5-BAD672B8AB1E}" srcOrd="14" destOrd="0" presId="urn:microsoft.com/office/officeart/2008/layout/LinedList"/>
    <dgm:cxn modelId="{8183E93F-C7F9-4F87-914C-C17B134FFF65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메뉴 카테고리가 복잡하며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메인페이지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가독성이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떨어진다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카테고리 정리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통합 및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메인페이지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단순화 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기지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직관성이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뛰어나게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V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라인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비타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500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D91DDC1D-CDC4-48FC-844B-E15B03E8E81D}" type="presOf" srcId="{D60B39B7-B0FB-4F89-830B-0C40B4020BA1}" destId="{4F06D6B1-2BB4-4075-A033-688B589B0B14}" srcOrd="0" destOrd="0" presId="urn:microsoft.com/office/officeart/2008/layout/LinedList"/>
    <dgm:cxn modelId="{EC12A92B-8EB8-4ACF-87F9-ECBE7F796F3D}" type="presOf" srcId="{70057C24-78A9-4E15-805D-4830A7B87457}" destId="{F1D1BEF8-9417-4F00-9342-2A92EF88E3E4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137E9A6F-C312-4603-A4D3-957DED0E8867}" type="presOf" srcId="{711F28F9-5C6A-452F-B6B7-51D365DA9BE5}" destId="{10968B22-FB99-41A1-9693-4805EB3AA705}" srcOrd="0" destOrd="0" presId="urn:microsoft.com/office/officeart/2008/layout/LinedList"/>
    <dgm:cxn modelId="{C9AFAE54-4FC4-4F89-BB4C-099E6590D3AE}" type="presOf" srcId="{48B20F56-5579-43A5-B7FC-B6921DBCF66B}" destId="{81DFE6F8-DD24-492B-83E1-0830D2F01B2A}" srcOrd="0" destOrd="0" presId="urn:microsoft.com/office/officeart/2008/layout/LinedList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DFFB3B85-3CD1-4D73-94E0-A1B75E58056F}" type="presOf" srcId="{78B4B756-542A-42DE-878E-77FF91FD2977}" destId="{29E70F29-69A1-4720-B9F8-A239D19F5874}" srcOrd="0" destOrd="0" presId="urn:microsoft.com/office/officeart/2008/layout/LinedList"/>
    <dgm:cxn modelId="{3CE9CA9A-B4F5-42F1-B553-4B53805301DF}" type="presOf" srcId="{36EE2512-896A-411B-8C18-A9209D8B8486}" destId="{9C8F1E3E-C216-4424-9670-DF95234C16C6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435A7EA8-95FC-4159-844D-C7AC7EF2C266}" type="presOf" srcId="{28926570-D9F9-446E-A6FE-D0A1CA8563C3}" destId="{B292DB37-5DAC-4239-B187-DFD8D1E45EBC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C6F125CB-B1A0-4E51-B265-F015147C68A0}" type="presOf" srcId="{D58B520D-A07B-4F94-8DF3-9C1500C899DC}" destId="{53626961-974F-4A63-9DA8-CD56D99EE4DF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CF610DA7-3AF0-4277-95AC-BDEAEC76EAE2}" type="presParOf" srcId="{29E70F29-69A1-4720-B9F8-A239D19F5874}" destId="{BAECB982-55FA-4202-8E27-F6B6CC2287CD}" srcOrd="0" destOrd="0" presId="urn:microsoft.com/office/officeart/2008/layout/LinedList"/>
    <dgm:cxn modelId="{E433B63B-9C97-45EE-B5D6-2D7FEB9DFA29}" type="presParOf" srcId="{29E70F29-69A1-4720-B9F8-A239D19F5874}" destId="{174BC0FF-8CB4-4D37-954E-0E6C9CA76C9F}" srcOrd="1" destOrd="0" presId="urn:microsoft.com/office/officeart/2008/layout/LinedList"/>
    <dgm:cxn modelId="{589DCD6F-EE7F-4223-AACC-C57E051765BB}" type="presParOf" srcId="{174BC0FF-8CB4-4D37-954E-0E6C9CA76C9F}" destId="{53626961-974F-4A63-9DA8-CD56D99EE4DF}" srcOrd="0" destOrd="0" presId="urn:microsoft.com/office/officeart/2008/layout/LinedList"/>
    <dgm:cxn modelId="{4790AD7E-6249-44E4-A533-1482DF78896E}" type="presParOf" srcId="{174BC0FF-8CB4-4D37-954E-0E6C9CA76C9F}" destId="{CFF04302-6886-4386-9185-5D53F19CEF97}" srcOrd="1" destOrd="0" presId="urn:microsoft.com/office/officeart/2008/layout/LinedList"/>
    <dgm:cxn modelId="{DB8A32D9-ACE3-4524-AC31-1752C49CB60F}" type="presParOf" srcId="{CFF04302-6886-4386-9185-5D53F19CEF97}" destId="{0C885E0C-D76D-4125-B68C-CF5F010F7C54}" srcOrd="0" destOrd="0" presId="urn:microsoft.com/office/officeart/2008/layout/LinedList"/>
    <dgm:cxn modelId="{B74DD09C-4CCF-4B40-98DD-76774073D4D9}" type="presParOf" srcId="{CFF04302-6886-4386-9185-5D53F19CEF97}" destId="{108F881B-6F84-420B-939B-AC9230DC744A}" srcOrd="1" destOrd="0" presId="urn:microsoft.com/office/officeart/2008/layout/LinedList"/>
    <dgm:cxn modelId="{924AE9C2-3FAE-45A9-BE1A-5E487C587B2B}" type="presParOf" srcId="{108F881B-6F84-420B-939B-AC9230DC744A}" destId="{6CF53078-51C0-4286-9F57-837D24110DC0}" srcOrd="0" destOrd="0" presId="urn:microsoft.com/office/officeart/2008/layout/LinedList"/>
    <dgm:cxn modelId="{124E23A2-9988-449A-8CA6-2855C02983F8}" type="presParOf" srcId="{108F881B-6F84-420B-939B-AC9230DC744A}" destId="{B292DB37-5DAC-4239-B187-DFD8D1E45EBC}" srcOrd="1" destOrd="0" presId="urn:microsoft.com/office/officeart/2008/layout/LinedList"/>
    <dgm:cxn modelId="{77609E17-BC63-40D6-BF7D-9D5FB149DFAD}" type="presParOf" srcId="{108F881B-6F84-420B-939B-AC9230DC744A}" destId="{AD57E317-9AA0-4DC4-A66B-22B937972D83}" srcOrd="2" destOrd="0" presId="urn:microsoft.com/office/officeart/2008/layout/LinedList"/>
    <dgm:cxn modelId="{7C0FCF74-88E1-49BD-A235-7AE6C48434B4}" type="presParOf" srcId="{CFF04302-6886-4386-9185-5D53F19CEF97}" destId="{4110832E-0718-476E-A490-037F526FEE32}" srcOrd="2" destOrd="0" presId="urn:microsoft.com/office/officeart/2008/layout/LinedList"/>
    <dgm:cxn modelId="{37387CF1-798D-48B9-9816-685C1034811F}" type="presParOf" srcId="{CFF04302-6886-4386-9185-5D53F19CEF97}" destId="{220FB411-F50B-4336-9755-D110E95B90D3}" srcOrd="3" destOrd="0" presId="urn:microsoft.com/office/officeart/2008/layout/LinedList"/>
    <dgm:cxn modelId="{15476EAA-4D62-4B01-9E1B-D38645782142}" type="presParOf" srcId="{CFF04302-6886-4386-9185-5D53F19CEF97}" destId="{2FB5E4A9-35E5-432A-97DB-F6B2A8589124}" srcOrd="4" destOrd="0" presId="urn:microsoft.com/office/officeart/2008/layout/LinedList"/>
    <dgm:cxn modelId="{244517F5-0B24-449D-8E95-48941BC6D191}" type="presParOf" srcId="{2FB5E4A9-35E5-432A-97DB-F6B2A8589124}" destId="{E086BACF-0701-48E3-8E89-0432DC99AE4A}" srcOrd="0" destOrd="0" presId="urn:microsoft.com/office/officeart/2008/layout/LinedList"/>
    <dgm:cxn modelId="{E80A3DFE-CF9E-4D49-914A-964BAEC79525}" type="presParOf" srcId="{2FB5E4A9-35E5-432A-97DB-F6B2A8589124}" destId="{10968B22-FB99-41A1-9693-4805EB3AA705}" srcOrd="1" destOrd="0" presId="urn:microsoft.com/office/officeart/2008/layout/LinedList"/>
    <dgm:cxn modelId="{BD81323B-2010-4F1F-BAEF-CAEC6EE60189}" type="presParOf" srcId="{2FB5E4A9-35E5-432A-97DB-F6B2A8589124}" destId="{DB348B1C-28E3-4DE7-9791-71B6F7233EF7}" srcOrd="2" destOrd="0" presId="urn:microsoft.com/office/officeart/2008/layout/LinedList"/>
    <dgm:cxn modelId="{C0FA9739-2248-4303-A425-4ED0CE759695}" type="presParOf" srcId="{CFF04302-6886-4386-9185-5D53F19CEF97}" destId="{AD911FAF-521A-4820-A828-D3E3718C95AE}" srcOrd="5" destOrd="0" presId="urn:microsoft.com/office/officeart/2008/layout/LinedList"/>
    <dgm:cxn modelId="{2221C366-71AB-460C-A03E-751BF632FB4B}" type="presParOf" srcId="{CFF04302-6886-4386-9185-5D53F19CEF97}" destId="{4C5D2E02-8333-45C5-B679-ABAEA37859BF}" srcOrd="6" destOrd="0" presId="urn:microsoft.com/office/officeart/2008/layout/LinedList"/>
    <dgm:cxn modelId="{586E6475-CC7E-43B7-A6FF-5BEDCF6BA5BC}" type="presParOf" srcId="{CFF04302-6886-4386-9185-5D53F19CEF97}" destId="{7CA9ECD0-FF5F-4644-976E-A2853E7EF6C8}" srcOrd="7" destOrd="0" presId="urn:microsoft.com/office/officeart/2008/layout/LinedList"/>
    <dgm:cxn modelId="{59D1B918-6E8C-4910-904C-17633FCCE564}" type="presParOf" srcId="{7CA9ECD0-FF5F-4644-976E-A2853E7EF6C8}" destId="{DAED7C83-48EA-479B-B2FB-7040B8E4E7BE}" srcOrd="0" destOrd="0" presId="urn:microsoft.com/office/officeart/2008/layout/LinedList"/>
    <dgm:cxn modelId="{D49FFCEE-D9AA-44EE-BB4B-236ECA03893C}" type="presParOf" srcId="{7CA9ECD0-FF5F-4644-976E-A2853E7EF6C8}" destId="{9C8F1E3E-C216-4424-9670-DF95234C16C6}" srcOrd="1" destOrd="0" presId="urn:microsoft.com/office/officeart/2008/layout/LinedList"/>
    <dgm:cxn modelId="{9A615F46-1FA3-48A9-8B00-6CC6E0DDDB53}" type="presParOf" srcId="{7CA9ECD0-FF5F-4644-976E-A2853E7EF6C8}" destId="{C20FBA09-16C5-4ED9-B82C-AC601DAFD6F4}" srcOrd="2" destOrd="0" presId="urn:microsoft.com/office/officeart/2008/layout/LinedList"/>
    <dgm:cxn modelId="{C272154E-7E9B-4192-86FD-26C79002843D}" type="presParOf" srcId="{CFF04302-6886-4386-9185-5D53F19CEF97}" destId="{CF05C026-DB91-43DB-A06E-46B09EDF745D}" srcOrd="8" destOrd="0" presId="urn:microsoft.com/office/officeart/2008/layout/LinedList"/>
    <dgm:cxn modelId="{F41F6F48-41A3-4340-A45A-D7B7CB44F154}" type="presParOf" srcId="{CFF04302-6886-4386-9185-5D53F19CEF97}" destId="{B182119F-908D-475D-910B-CAC0587B2DA3}" srcOrd="9" destOrd="0" presId="urn:microsoft.com/office/officeart/2008/layout/LinedList"/>
    <dgm:cxn modelId="{9DF74A1A-F755-4CA8-AAD5-91D38F3892F1}" type="presParOf" srcId="{CFF04302-6886-4386-9185-5D53F19CEF97}" destId="{233B319F-D488-43E6-A3C3-53CDA4F8BF29}" srcOrd="10" destOrd="0" presId="urn:microsoft.com/office/officeart/2008/layout/LinedList"/>
    <dgm:cxn modelId="{AF650D6B-7C0C-49EC-BBDD-D6564C3CF559}" type="presParOf" srcId="{233B319F-D488-43E6-A3C3-53CDA4F8BF29}" destId="{1CC0291D-9759-43D9-B8D8-FDCAA87A37A3}" srcOrd="0" destOrd="0" presId="urn:microsoft.com/office/officeart/2008/layout/LinedList"/>
    <dgm:cxn modelId="{E6427FBE-1EF5-414E-984B-75B5B375640A}" type="presParOf" srcId="{233B319F-D488-43E6-A3C3-53CDA4F8BF29}" destId="{81DFE6F8-DD24-492B-83E1-0830D2F01B2A}" srcOrd="1" destOrd="0" presId="urn:microsoft.com/office/officeart/2008/layout/LinedList"/>
    <dgm:cxn modelId="{11E9CAE0-FD2D-4DB8-AF5B-AA69E0E83249}" type="presParOf" srcId="{233B319F-D488-43E6-A3C3-53CDA4F8BF29}" destId="{FE4C7192-2E36-4DBC-80C2-DFB3BB155973}" srcOrd="2" destOrd="0" presId="urn:microsoft.com/office/officeart/2008/layout/LinedList"/>
    <dgm:cxn modelId="{AF449A77-9CFD-4EC2-890D-50B8013B16D2}" type="presParOf" srcId="{CFF04302-6886-4386-9185-5D53F19CEF97}" destId="{D235D982-58AD-4B15-9D8D-F549E4F32805}" srcOrd="11" destOrd="0" presId="urn:microsoft.com/office/officeart/2008/layout/LinedList"/>
    <dgm:cxn modelId="{F0E81A50-E543-4957-9963-CEC891005ACF}" type="presParOf" srcId="{CFF04302-6886-4386-9185-5D53F19CEF97}" destId="{94B64609-FE59-4DF2-8443-6E0352E6E9FC}" srcOrd="12" destOrd="0" presId="urn:microsoft.com/office/officeart/2008/layout/LinedList"/>
    <dgm:cxn modelId="{6FF991D7-8BA3-4CA8-8AEB-D563CC9256F5}" type="presParOf" srcId="{CFF04302-6886-4386-9185-5D53F19CEF97}" destId="{C6A0486D-F6C5-4042-80C6-61E19FC0691F}" srcOrd="13" destOrd="0" presId="urn:microsoft.com/office/officeart/2008/layout/LinedList"/>
    <dgm:cxn modelId="{3DC66DC3-4D9C-4EBF-955A-1546EDB833F2}" type="presParOf" srcId="{C6A0486D-F6C5-4042-80C6-61E19FC0691F}" destId="{F253458C-A111-43C5-9C8B-E79F80EEFE6A}" srcOrd="0" destOrd="0" presId="urn:microsoft.com/office/officeart/2008/layout/LinedList"/>
    <dgm:cxn modelId="{24C673F6-250F-45E6-8F8E-C0D8165F756A}" type="presParOf" srcId="{C6A0486D-F6C5-4042-80C6-61E19FC0691F}" destId="{4F06D6B1-2BB4-4075-A033-688B589B0B14}" srcOrd="1" destOrd="0" presId="urn:microsoft.com/office/officeart/2008/layout/LinedList"/>
    <dgm:cxn modelId="{73E79DC7-0D4F-4578-9908-9633894F0901}" type="presParOf" srcId="{C6A0486D-F6C5-4042-80C6-61E19FC0691F}" destId="{D22D3395-A616-4309-9A8B-968F96B15176}" srcOrd="2" destOrd="0" presId="urn:microsoft.com/office/officeart/2008/layout/LinedList"/>
    <dgm:cxn modelId="{7C339201-CCF3-43D2-B98B-A4EAFC4EFDC8}" type="presParOf" srcId="{CFF04302-6886-4386-9185-5D53F19CEF97}" destId="{D0A004F4-AD23-44AD-ADB5-BAD672B8AB1E}" srcOrd="14" destOrd="0" presId="urn:microsoft.com/office/officeart/2008/layout/LinedList"/>
    <dgm:cxn modelId="{5B1F1350-69C3-481F-917B-56FFA7F97C13}" type="presParOf" srcId="{CFF04302-6886-4386-9185-5D53F19CEF97}" destId="{4244B347-B834-4540-896B-C1CDB75776CC}" srcOrd="15" destOrd="0" presId="urn:microsoft.com/office/officeart/2008/layout/LinedList"/>
    <dgm:cxn modelId="{CEE1C2C5-8376-446B-8BCF-228AF8BC6483}" type="presParOf" srcId="{CFF04302-6886-4386-9185-5D53F19CEF97}" destId="{01C562DF-A3BD-4E42-BA25-5FADA324D432}" srcOrd="16" destOrd="0" presId="urn:microsoft.com/office/officeart/2008/layout/LinedList"/>
    <dgm:cxn modelId="{4364BF8E-3667-4F44-92B5-69140E32FF33}" type="presParOf" srcId="{01C562DF-A3BD-4E42-BA25-5FADA324D432}" destId="{FBEF2ED9-7B83-4A61-9381-1A209FE292AE}" srcOrd="0" destOrd="0" presId="urn:microsoft.com/office/officeart/2008/layout/LinedList"/>
    <dgm:cxn modelId="{FCCD1F87-874B-43EC-9863-D789FB2F64E2}" type="presParOf" srcId="{01C562DF-A3BD-4E42-BA25-5FADA324D432}" destId="{F1D1BEF8-9417-4F00-9342-2A92EF88E3E4}" srcOrd="1" destOrd="0" presId="urn:microsoft.com/office/officeart/2008/layout/LinedList"/>
    <dgm:cxn modelId="{75E305EA-37AF-4FAA-9149-4EB7F16CAD75}" type="presParOf" srcId="{01C562DF-A3BD-4E42-BA25-5FADA324D432}" destId="{A3E14711-E84E-4DDD-9E59-08B76228A8F4}" srcOrd="2" destOrd="0" presId="urn:microsoft.com/office/officeart/2008/layout/LinedList"/>
    <dgm:cxn modelId="{904693BE-AA49-482C-AFF9-89A9A62F91F3}" type="presParOf" srcId="{CFF04302-6886-4386-9185-5D53F19CEF97}" destId="{6E096DDC-14C4-46D7-B231-32A1E2CCD90A}" srcOrd="17" destOrd="0" presId="urn:microsoft.com/office/officeart/2008/layout/LinedList"/>
    <dgm:cxn modelId="{694BF3DE-BB20-4E1B-8F61-237B8CC013F7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 err="1">
              <a:solidFill>
                <a:srgbClr val="2AB9C7"/>
              </a:solidFill>
              <a:latin typeface="+mn-lt"/>
            </a:rPr>
            <a:t>사이트명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kern="1200" dirty="0"/>
            <a:t>http://www.ekdp.com</a:t>
          </a:r>
          <a:endParaRPr lang="en-US" sz="1100" b="0" i="0" kern="1200" dirty="0">
            <a:hlinkClick xmlns:r="http://schemas.openxmlformats.org/officeDocument/2006/relationships" r:id="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국민건강 증진을 위한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헬스케어사업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의약품 및 기능식품 판매</a:t>
          </a: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건강을 생각하는 소비자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전연령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http://www.ekdp.com/company/CI.asp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메뉴 카테고리가 복잡하며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메인페이지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가독성이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떨어진다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카테고리 정리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통합 및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메인페이지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단순화 </a:t>
          </a: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기지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kern="1200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직관성이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뛰어나게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V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라인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비타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500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pPr/>
              <a:t>2021-09-07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 err="1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광동제약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http://www.ekdp.com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</a:t>
            </a:r>
            <a:r>
              <a:rPr lang="ko-KR" altLang="en-US" sz="1800" dirty="0"/>
              <a:t>년 </a:t>
            </a:r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6</a:t>
            </a:r>
            <a:r>
              <a:rPr lang="ko-KR" altLang="en-US" sz="1800" dirty="0"/>
              <a:t>일</a:t>
            </a:r>
            <a:r>
              <a:rPr lang="en-US" altLang="ko-KR" sz="1800" dirty="0"/>
              <a:t>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최원석</a:t>
            </a:r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04795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홈페이지의 단순화</a:t>
                      </a:r>
                      <a:r>
                        <a:rPr lang="ko-KR" altLang="en-US" sz="1500" b="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작업이 필요해 보이며 제품 검색 및 조건을 쉽게 인식할 수 있도록 한다</a:t>
                      </a:r>
                      <a:r>
                        <a:rPr lang="en-US" altLang="ko-KR" sz="1500" b="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 소셜 </a:t>
                      </a:r>
                      <a:r>
                        <a:rPr lang="ko-KR" altLang="en-US" sz="1500" b="0" kern="0" spc="0" baseline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미디어란을</a:t>
                      </a:r>
                      <a:r>
                        <a:rPr lang="ko-KR" altLang="en-US" sz="1500" b="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적극 활용하여 저 연령층의 유입을 유도한다</a:t>
                      </a:r>
                      <a:r>
                        <a:rPr lang="en-US" altLang="ko-KR" sz="1500" b="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047978" y="241020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917350" y="2087989"/>
            <a:ext cx="1165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옥수수수염차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272915" y="2418914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헛개차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300526" y="3760035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경옥고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082813" y="2715006"/>
            <a:ext cx="947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돼지감자차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403544" y="2680171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브이라인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152481" y="319397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873807" y="3934204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쌍화탕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283110" y="344652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우엉차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778010" y="2993680"/>
            <a:ext cx="956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제주삼다수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865097" y="4186753"/>
            <a:ext cx="99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우왕청심원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795429" y="337685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아이톡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045006" y="314172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헬스케어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672023" y="288046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뷰티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5949211" y="3524903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다이어트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CDA3B61-9EE3-4A58-A2A8-CB0F738AF7AE}"/>
              </a:ext>
            </a:extLst>
          </p:cNvPr>
          <p:cNvSpPr/>
          <p:nvPr/>
        </p:nvSpPr>
        <p:spPr>
          <a:xfrm rot="18864798">
            <a:off x="7908751" y="3410817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3DF71B7-86A2-42E7-B2DE-0C65A0848687}"/>
              </a:ext>
            </a:extLst>
          </p:cNvPr>
          <p:cNvSpPr/>
          <p:nvPr/>
        </p:nvSpPr>
        <p:spPr>
          <a:xfrm rot="18864798">
            <a:off x="7595078" y="2014814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왼쪽 9">
            <a:extLst>
              <a:ext uri="{FF2B5EF4-FFF2-40B4-BE49-F238E27FC236}">
                <a16:creationId xmlns:a16="http://schemas.microsoft.com/office/drawing/2014/main" id="{3F81B730-51F6-4A2F-8AC2-07DD718B84D1}"/>
              </a:ext>
            </a:extLst>
          </p:cNvPr>
          <p:cNvSpPr/>
          <p:nvPr/>
        </p:nvSpPr>
        <p:spPr>
          <a:xfrm rot="4203674">
            <a:off x="8078429" y="3212747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DA3B61-9EE3-4A58-A2A8-CB0F738AF7AE}"/>
              </a:ext>
            </a:extLst>
          </p:cNvPr>
          <p:cNvSpPr/>
          <p:nvPr/>
        </p:nvSpPr>
        <p:spPr>
          <a:xfrm rot="18864798">
            <a:off x="2901322" y="3785286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3DF71B7-86A2-42E7-B2DE-0C65A0848687}"/>
              </a:ext>
            </a:extLst>
          </p:cNvPr>
          <p:cNvSpPr/>
          <p:nvPr/>
        </p:nvSpPr>
        <p:spPr>
          <a:xfrm rot="18864798">
            <a:off x="2587649" y="2389283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 9">
            <a:extLst>
              <a:ext uri="{FF2B5EF4-FFF2-40B4-BE49-F238E27FC236}">
                <a16:creationId xmlns:a16="http://schemas.microsoft.com/office/drawing/2014/main" id="{3F81B730-51F6-4A2F-8AC2-07DD718B84D1}"/>
              </a:ext>
            </a:extLst>
          </p:cNvPr>
          <p:cNvSpPr/>
          <p:nvPr/>
        </p:nvSpPr>
        <p:spPr>
          <a:xfrm rot="4203674">
            <a:off x="3071000" y="3587216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06E384-8DBD-4857-BE4D-26DAC2FFFD52}"/>
              </a:ext>
            </a:extLst>
          </p:cNvPr>
          <p:cNvSpPr/>
          <p:nvPr/>
        </p:nvSpPr>
        <p:spPr>
          <a:xfrm rot="18864798">
            <a:off x="8297918" y="3785285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85C0E6-6F8C-4136-A457-E6FA203DFAD8}"/>
              </a:ext>
            </a:extLst>
          </p:cNvPr>
          <p:cNvSpPr/>
          <p:nvPr/>
        </p:nvSpPr>
        <p:spPr>
          <a:xfrm rot="18864798">
            <a:off x="7984245" y="2389282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 9">
            <a:extLst>
              <a:ext uri="{FF2B5EF4-FFF2-40B4-BE49-F238E27FC236}">
                <a16:creationId xmlns:a16="http://schemas.microsoft.com/office/drawing/2014/main" id="{E654DF0D-BE78-4644-B7BF-C079BFD0C8CD}"/>
              </a:ext>
            </a:extLst>
          </p:cNvPr>
          <p:cNvSpPr/>
          <p:nvPr/>
        </p:nvSpPr>
        <p:spPr>
          <a:xfrm rot="4203674">
            <a:off x="8467596" y="3587215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02648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단순한 홈페이지와 저 연령층의 유입할 수 있는 </a:t>
                      </a:r>
                      <a:endParaRPr lang="en-US" altLang="ko-KR" sz="150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웹페이지로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재구성하기 위해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깔끔하고 거부감 없는 </a:t>
                      </a:r>
                      <a:r>
                        <a:rPr lang="ko-KR" altLang="en-US" sz="150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네츄럴한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느낌을 가질 수 있는 </a:t>
                      </a:r>
                      <a:r>
                        <a:rPr lang="ko-KR" altLang="en-US" sz="150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컨셉을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도출하여</a:t>
                      </a:r>
                      <a:endParaRPr lang="en-US" altLang="ko-KR" sz="150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컬러는 기업의 주 컬러인 </a:t>
                      </a:r>
                      <a:r>
                        <a:rPr lang="ko-KR" altLang="en-US" sz="150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레드와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함께 다홍색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500" b="1" kern="0" spc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민트의</a:t>
                      </a:r>
                      <a:r>
                        <a:rPr lang="ko-KR" altLang="en-US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색상을 사용하여</a:t>
                      </a:r>
                      <a:r>
                        <a:rPr lang="en-US" altLang="ko-KR" sz="1500" b="1" kern="0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저 연령층 위주로 방향성을 잡기로 함</a:t>
                      </a:r>
                      <a:r>
                        <a:rPr lang="en-US" altLang="ko-KR" sz="1500" b="1" kern="0" spc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en-US" altLang="ko-KR" sz="150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1" kern="0" spc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2CDA3B61-9EE3-4A58-A2A8-CB0F738AF7AE}"/>
              </a:ext>
            </a:extLst>
          </p:cNvPr>
          <p:cNvSpPr/>
          <p:nvPr/>
        </p:nvSpPr>
        <p:spPr>
          <a:xfrm rot="18864798">
            <a:off x="2944865" y="3793993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3DF71B7-86A2-42E7-B2DE-0C65A0848687}"/>
              </a:ext>
            </a:extLst>
          </p:cNvPr>
          <p:cNvSpPr/>
          <p:nvPr/>
        </p:nvSpPr>
        <p:spPr>
          <a:xfrm rot="18864798">
            <a:off x="2631192" y="2397990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 9">
            <a:extLst>
              <a:ext uri="{FF2B5EF4-FFF2-40B4-BE49-F238E27FC236}">
                <a16:creationId xmlns:a16="http://schemas.microsoft.com/office/drawing/2014/main" id="{3F81B730-51F6-4A2F-8AC2-07DD718B84D1}"/>
              </a:ext>
            </a:extLst>
          </p:cNvPr>
          <p:cNvSpPr/>
          <p:nvPr/>
        </p:nvSpPr>
        <p:spPr>
          <a:xfrm rot="4203674">
            <a:off x="3114543" y="3595923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5739"/>
              </p:ext>
            </p:extLst>
          </p:nvPr>
        </p:nvGraphicFramePr>
        <p:xfrm>
          <a:off x="1458687" y="2847787"/>
          <a:ext cx="9144000" cy="3299509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쉽고 편리한</a:t>
                      </a: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</a:rPr>
                        <a:t>편리한의 의미</a:t>
                      </a: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</a:rPr>
                        <a:t>?)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페이지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홈페이지의 활성화</a:t>
                      </a: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</a:rPr>
                        <a:t>어떻게</a:t>
                      </a:r>
                      <a:r>
                        <a:rPr lang="en-US" altLang="ko-KR" sz="1500" b="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</a:rPr>
                        <a:t>?)</a:t>
                      </a: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잠재고객을 위한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별도 카테고리 생성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실시간 소통 및 다른 오픈마켓과 차별을 둔다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주요컨셉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감각적인 느낌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감성적인 느낌을 강조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친근함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연두색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청록색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연보라색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화이트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8988" y="1426030"/>
            <a:ext cx="4999262" cy="4656420"/>
          </a:xfrm>
        </p:spPr>
        <p:txBody>
          <a:bodyPr/>
          <a:lstStyle/>
          <a:p>
            <a:r>
              <a:rPr lang="ko-KR" altLang="en-US" sz="1200" dirty="0"/>
              <a:t>전체페이지 구성이라는 의미는</a:t>
            </a:r>
            <a:br>
              <a:rPr lang="en-US" altLang="ko-KR" sz="1200" dirty="0"/>
            </a:br>
            <a:r>
              <a:rPr lang="ko-KR" altLang="en-US" sz="1200" dirty="0"/>
              <a:t>각각의 페이지 구성이라는 말입니다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제작할페이지가</a:t>
            </a:r>
            <a:br>
              <a:rPr lang="en-US" altLang="ko-KR" sz="1200" dirty="0"/>
            </a:br>
            <a:r>
              <a:rPr lang="ko-KR" altLang="en-US" sz="1200" dirty="0"/>
              <a:t>메인</a:t>
            </a:r>
            <a:r>
              <a:rPr lang="en-US" altLang="ko-KR" sz="1200" dirty="0"/>
              <a:t>,</a:t>
            </a:r>
            <a:r>
              <a:rPr lang="ko-KR" altLang="en-US" sz="1200" dirty="0"/>
              <a:t>회사소개</a:t>
            </a:r>
            <a:r>
              <a:rPr lang="en-US" altLang="ko-KR" sz="1200" dirty="0"/>
              <a:t>,</a:t>
            </a:r>
            <a:r>
              <a:rPr lang="ko-KR" altLang="en-US" sz="1200" dirty="0"/>
              <a:t>연구개발</a:t>
            </a:r>
            <a:r>
              <a:rPr lang="en-US" altLang="ko-KR" sz="1200" dirty="0"/>
              <a:t>,</a:t>
            </a:r>
            <a:r>
              <a:rPr lang="ko-KR" altLang="en-US" sz="1200" dirty="0"/>
              <a:t>투자정보</a:t>
            </a:r>
            <a:r>
              <a:rPr lang="en-US" altLang="ko-KR" sz="1200" dirty="0"/>
              <a:t>,</a:t>
            </a:r>
            <a:r>
              <a:rPr lang="ko-KR" altLang="en-US" sz="1200" dirty="0"/>
              <a:t>일반의약품 등이 있다면 해당페이지 제작을 의미하겠다는 </a:t>
            </a:r>
            <a:r>
              <a:rPr lang="ko-KR" altLang="en-US" sz="1200" dirty="0" err="1"/>
              <a:t>의미죠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일반의약품페이지가 있다면 해당 일반의약품에 대한 상품이 </a:t>
            </a:r>
            <a:r>
              <a:rPr lang="ko-KR" altLang="en-US" sz="1200" dirty="0" err="1"/>
              <a:t>있을것이고</a:t>
            </a:r>
            <a:r>
              <a:rPr lang="ko-KR" altLang="en-US" sz="1200" dirty="0"/>
              <a:t> 상품을 </a:t>
            </a:r>
            <a:r>
              <a:rPr lang="ko-KR" altLang="en-US" sz="1200" dirty="0" err="1"/>
              <a:t>선택할경우</a:t>
            </a:r>
            <a:r>
              <a:rPr lang="ko-KR" altLang="en-US" sz="1200" dirty="0"/>
              <a:t> 상세페이지가 </a:t>
            </a:r>
            <a:r>
              <a:rPr lang="ko-KR" altLang="en-US" sz="1200" dirty="0" err="1"/>
              <a:t>있을것인데</a:t>
            </a:r>
            <a:r>
              <a:rPr lang="ko-KR" altLang="en-US" sz="1200" dirty="0"/>
              <a:t> 해당내용엔 상세페이지가 존재하지 않네요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비타</a:t>
            </a:r>
            <a:r>
              <a:rPr lang="en-US" altLang="ko-KR" sz="1200" dirty="0"/>
              <a:t>500 </a:t>
            </a:r>
            <a:r>
              <a:rPr lang="ko-KR" altLang="en-US" sz="1200" dirty="0"/>
              <a:t>및 경옥고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옥수수염차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헛개차</a:t>
            </a:r>
            <a:r>
              <a:rPr lang="ko-KR" altLang="en-US" sz="1200" dirty="0"/>
              <a:t> 등 </a:t>
            </a:r>
            <a:r>
              <a:rPr lang="ko-KR" altLang="en-US" sz="1200" dirty="0" err="1"/>
              <a:t>점부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새창과</a:t>
            </a:r>
            <a:r>
              <a:rPr lang="ko-KR" altLang="en-US" sz="1200" dirty="0"/>
              <a:t> 홈 이 </a:t>
            </a:r>
            <a:r>
              <a:rPr lang="ko-KR" altLang="en-US" sz="1200" dirty="0" err="1"/>
              <a:t>있는것은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새창페이지와</a:t>
            </a:r>
            <a:r>
              <a:rPr lang="ko-KR" altLang="en-US" sz="1200" dirty="0"/>
              <a:t> 홈페이지를 만든다는 의미일까요</a:t>
            </a:r>
            <a:r>
              <a:rPr lang="en-US" altLang="ko-KR" sz="1200" dirty="0"/>
              <a:t>?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 err="1"/>
              <a:t>아에</a:t>
            </a:r>
            <a:r>
              <a:rPr lang="ko-KR" altLang="en-US" sz="1200" dirty="0"/>
              <a:t> 새로운 의미로 비타</a:t>
            </a:r>
            <a:r>
              <a:rPr lang="en-US" altLang="ko-KR" sz="1200" dirty="0"/>
              <a:t>500 </a:t>
            </a:r>
            <a:r>
              <a:rPr lang="ko-KR" altLang="en-US" sz="1200" dirty="0"/>
              <a:t>사이트를 구축하겠다면 별도로 해당내용은 작성하지 </a:t>
            </a:r>
            <a:r>
              <a:rPr lang="ko-KR" altLang="en-US" sz="1200" dirty="0" err="1"/>
              <a:t>않으셔도됩니다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ko-KR" altLang="en-US" sz="1200" dirty="0"/>
              <a:t>많이 써봐야 관련링크 </a:t>
            </a:r>
            <a:r>
              <a:rPr lang="ko-KR" altLang="en-US" sz="1200" dirty="0" err="1"/>
              <a:t>정도겠죠</a:t>
            </a:r>
            <a:endParaRPr lang="en-US" altLang="ko-KR" sz="1200" dirty="0"/>
          </a:p>
          <a:p>
            <a:r>
              <a:rPr lang="ko-KR" altLang="en-US" sz="1200" dirty="0"/>
              <a:t>또한 마지막부분 </a:t>
            </a:r>
            <a:r>
              <a:rPr lang="ko-KR" altLang="en-US" sz="1200" dirty="0" err="1"/>
              <a:t>메인의</a:t>
            </a:r>
            <a:r>
              <a:rPr lang="ko-KR" altLang="en-US" sz="1200" dirty="0"/>
              <a:t> 내용과</a:t>
            </a:r>
            <a:r>
              <a:rPr lang="en-US" altLang="ko-KR" sz="1200" dirty="0"/>
              <a:t>, </a:t>
            </a:r>
            <a:r>
              <a:rPr lang="ko-KR" altLang="en-US" sz="1200" dirty="0"/>
              <a:t>광동제약</a:t>
            </a:r>
            <a:r>
              <a:rPr lang="en-US" altLang="ko-KR" sz="1200" dirty="0"/>
              <a:t>, </a:t>
            </a:r>
            <a:r>
              <a:rPr lang="ko-KR" altLang="en-US" sz="1200" dirty="0"/>
              <a:t>회사소개 등은 </a:t>
            </a:r>
            <a:r>
              <a:rPr lang="ko-KR" altLang="en-US" sz="1200" dirty="0" err="1"/>
              <a:t>첫부분</a:t>
            </a:r>
            <a:r>
              <a:rPr lang="ko-KR" altLang="en-US" sz="1200" dirty="0"/>
              <a:t> 광동제약과 어떤 차이가 있나요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동일한 페이지라면 중복되는 부분이니 삭제하셔야 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페이지구성에 대한 제작페이지를 정리하라는 의미는 위 내용들의 구성들처럼 실제로 배치할 </a:t>
            </a:r>
            <a:r>
              <a:rPr lang="en-US" altLang="ko-KR" sz="1200" dirty="0"/>
              <a:t>/ </a:t>
            </a:r>
            <a:r>
              <a:rPr lang="ko-KR" altLang="en-US" sz="1200" dirty="0"/>
              <a:t>제작할 페이지를 정리하라는 의미가 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각각 </a:t>
            </a:r>
            <a:r>
              <a:rPr lang="ko-KR" altLang="en-US" sz="1200" dirty="0" err="1"/>
              <a:t>어느페이지를</a:t>
            </a:r>
            <a:r>
              <a:rPr lang="ko-KR" altLang="en-US" sz="1200" dirty="0"/>
              <a:t> 제작할지 정리하여야 차후 무엇을 제작할지 어떠한 부분을 제작할지 덜 </a:t>
            </a:r>
            <a:r>
              <a:rPr lang="ko-KR" altLang="en-US" sz="1200" dirty="0" err="1"/>
              <a:t>신경쓸</a:t>
            </a:r>
            <a:r>
              <a:rPr lang="ko-KR" altLang="en-US" sz="1200" dirty="0"/>
              <a:t> 듯하네요</a:t>
            </a:r>
            <a:r>
              <a:rPr lang="en-US" altLang="ko-KR" sz="1200" dirty="0"/>
              <a:t>.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pic>
        <p:nvPicPr>
          <p:cNvPr id="9" name="그림 8" descr="광동전체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416371"/>
            <a:ext cx="5376925" cy="27520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0A54CDB5-C1C4-42CD-AD21-561BB4B72F5C}"/>
              </a:ext>
            </a:extLst>
          </p:cNvPr>
          <p:cNvSpPr txBox="1">
            <a:spLocks/>
          </p:cNvSpPr>
          <p:nvPr/>
        </p:nvSpPr>
        <p:spPr>
          <a:xfrm>
            <a:off x="1542143" y="2990042"/>
            <a:ext cx="9745990" cy="2089151"/>
          </a:xfrm>
          <a:prstGeom prst="rect">
            <a:avLst/>
          </a:prstGeom>
        </p:spPr>
        <p:txBody>
          <a:bodyPr/>
          <a:lstStyle>
            <a:lvl1pPr marL="285744" indent="-28574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/>
              <a:t>메인페이지의</a:t>
            </a:r>
            <a:r>
              <a:rPr lang="ko-KR" altLang="en-US" sz="1200" dirty="0"/>
              <a:t> 구성은 오늘</a:t>
            </a:r>
            <a:r>
              <a:rPr lang="en-US" altLang="ko-KR" sz="1200" dirty="0"/>
              <a:t>(9</a:t>
            </a:r>
            <a:r>
              <a:rPr lang="ko-KR" altLang="en-US" sz="1200" dirty="0"/>
              <a:t>월</a:t>
            </a:r>
            <a:r>
              <a:rPr lang="en-US" altLang="ko-KR" sz="1200" dirty="0"/>
              <a:t>7</a:t>
            </a:r>
            <a:r>
              <a:rPr lang="ko-KR" altLang="en-US" sz="1200" dirty="0"/>
              <a:t>일</a:t>
            </a:r>
            <a:r>
              <a:rPr lang="en-US" altLang="ko-KR" sz="1200" dirty="0"/>
              <a:t>) </a:t>
            </a:r>
            <a:r>
              <a:rPr lang="ko-KR" altLang="en-US" sz="1200" dirty="0"/>
              <a:t>제작한 프로토타입의 구성을 정리하여 작성하는 곳이라고 </a:t>
            </a:r>
            <a:r>
              <a:rPr lang="ko-KR" altLang="en-US" sz="1200" dirty="0" err="1"/>
              <a:t>보시면됩니다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깃마인드로 페이지에 들어갈 내용을 무엇이 들어갈지 정리하였다면 </a:t>
            </a:r>
            <a:r>
              <a:rPr lang="ko-KR" altLang="en-US" sz="1200" dirty="0" err="1"/>
              <a:t>이에따른</a:t>
            </a:r>
            <a:r>
              <a:rPr lang="ko-KR" altLang="en-US" sz="1200" dirty="0"/>
              <a:t> 페이지 구성의 내용이 크게 어렵지 않을 것입니다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이곳에 들어갈 내용을 기반으로 제작하게 </a:t>
            </a:r>
            <a:r>
              <a:rPr lang="ko-KR" altLang="en-US" sz="1200" dirty="0" err="1"/>
              <a:t>될테니까요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현재 페이지의 구성이 다소 어렵다면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메인페이지</a:t>
            </a:r>
            <a:r>
              <a:rPr lang="ko-KR" altLang="en-US" sz="1200" dirty="0"/>
              <a:t> 화면에 구성할 내용을 무엇을 설정할지 아직 고민해 보지 </a:t>
            </a:r>
            <a:r>
              <a:rPr lang="ko-KR" altLang="en-US" sz="1200" dirty="0" err="1"/>
              <a:t>못하신것같네요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쉽게 보아서</a:t>
            </a:r>
            <a:r>
              <a:rPr lang="en-US" altLang="ko-KR" sz="1200" dirty="0"/>
              <a:t>, </a:t>
            </a:r>
            <a:r>
              <a:rPr lang="ko-KR" altLang="en-US" sz="1200" dirty="0"/>
              <a:t>메인에서는 상단에 네비게이션</a:t>
            </a:r>
            <a:br>
              <a:rPr lang="en-US" altLang="ko-KR" sz="1200" dirty="0"/>
            </a:br>
            <a:r>
              <a:rPr lang="ko-KR" altLang="en-US" sz="1200" dirty="0"/>
              <a:t>화면상 </a:t>
            </a:r>
            <a:r>
              <a:rPr lang="ko-KR" altLang="en-US" sz="1200" dirty="0" err="1"/>
              <a:t>첫페이지이니</a:t>
            </a:r>
            <a:r>
              <a:rPr lang="ko-KR" altLang="en-US" sz="1200" dirty="0"/>
              <a:t> 광동제약에서 </a:t>
            </a:r>
            <a:r>
              <a:rPr lang="ko-KR" altLang="en-US" sz="1200" dirty="0" err="1"/>
              <a:t>밀고있는</a:t>
            </a:r>
            <a:r>
              <a:rPr lang="ko-KR" altLang="en-US" sz="1200" dirty="0"/>
              <a:t> 주요 상품 및 미래 가치를 보여줄 광고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이후 브랜드 요약홍보</a:t>
            </a:r>
            <a:r>
              <a:rPr lang="en-US" altLang="ko-KR" sz="1200" dirty="0"/>
              <a:t>, </a:t>
            </a:r>
            <a:r>
              <a:rPr lang="ko-KR" altLang="en-US" sz="1200" dirty="0"/>
              <a:t>인기상품</a:t>
            </a:r>
            <a:r>
              <a:rPr lang="en-US" altLang="ko-KR" sz="1200" dirty="0"/>
              <a:t>/</a:t>
            </a:r>
            <a:r>
              <a:rPr lang="ko-KR" altLang="en-US" sz="1200" dirty="0"/>
              <a:t>최신상품</a:t>
            </a:r>
            <a:r>
              <a:rPr lang="en-US" altLang="ko-KR" sz="1200" dirty="0"/>
              <a:t>/</a:t>
            </a:r>
            <a:r>
              <a:rPr lang="ko-KR" altLang="en-US" sz="1200" dirty="0"/>
              <a:t>추천상품들을 보여주고</a:t>
            </a:r>
            <a:r>
              <a:rPr lang="en-US" altLang="ko-KR" sz="1200" dirty="0"/>
              <a:t>, </a:t>
            </a:r>
            <a:r>
              <a:rPr lang="ko-KR" altLang="en-US" sz="1200" dirty="0"/>
              <a:t>공지사항</a:t>
            </a:r>
            <a:r>
              <a:rPr lang="en-US" altLang="ko-KR" sz="1200" dirty="0"/>
              <a:t>, </a:t>
            </a:r>
            <a:r>
              <a:rPr lang="ko-KR" altLang="en-US" sz="1200" dirty="0"/>
              <a:t>하단 회사의 정보를 </a:t>
            </a:r>
            <a:r>
              <a:rPr lang="ko-KR" altLang="en-US" sz="1200" dirty="0" err="1"/>
              <a:t>보여주는것이</a:t>
            </a:r>
            <a:r>
              <a:rPr lang="ko-KR" altLang="en-US" sz="1200" dirty="0"/>
              <a:t> 보통입니다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내용들을 </a:t>
            </a:r>
            <a:r>
              <a:rPr lang="ko-KR" altLang="en-US" sz="1200" dirty="0" err="1"/>
              <a:t>메인페이지에</a:t>
            </a:r>
            <a:r>
              <a:rPr lang="ko-KR" altLang="en-US" sz="1200" dirty="0"/>
              <a:t> 첨부하시면 됩니다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5DE26233-4638-4337-8751-4AEB9B02B26C}"/>
              </a:ext>
            </a:extLst>
          </p:cNvPr>
          <p:cNvSpPr txBox="1">
            <a:spLocks/>
          </p:cNvSpPr>
          <p:nvPr/>
        </p:nvSpPr>
        <p:spPr>
          <a:xfrm>
            <a:off x="1877788" y="3411461"/>
            <a:ext cx="7932962" cy="1090690"/>
          </a:xfrm>
          <a:prstGeom prst="rect">
            <a:avLst/>
          </a:prstGeom>
        </p:spPr>
        <p:txBody>
          <a:bodyPr/>
          <a:lstStyle>
            <a:lvl1pPr marL="285744" indent="-28574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이전내용인 </a:t>
            </a:r>
            <a:r>
              <a:rPr lang="ko-KR" altLang="en-US" sz="1200" dirty="0" err="1"/>
              <a:t>메인페이지의</a:t>
            </a:r>
            <a:r>
              <a:rPr lang="ko-KR" altLang="en-US" sz="1200" dirty="0"/>
              <a:t> 내용과 더불어 다양한 서브페이지 중 하나의 페이지를 선택하여 </a:t>
            </a:r>
            <a:r>
              <a:rPr lang="ko-KR" altLang="en-US" sz="1200" dirty="0" err="1"/>
              <a:t>메인페이지와</a:t>
            </a:r>
            <a:r>
              <a:rPr lang="ko-KR" altLang="en-US" sz="1200" dirty="0"/>
              <a:t> 동일하게 서브페이지의 내용을 구성하는 부분입니다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메인보다는 적을 수 있지만 내용구성을 탄탄하게 정리해본다면 무엇을 담을지 정리할 수 있을 것입니다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최원석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526157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059039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40906"/>
              </p:ext>
            </p:extLst>
          </p:nvPr>
        </p:nvGraphicFramePr>
        <p:xfrm>
          <a:off x="1427793" y="2109108"/>
          <a:ext cx="9190922" cy="3735012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한방제품을 액상으로 만들어 초기시장 선점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한방제품의 대표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회사로 거듭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인지도 높은 브랜드와 다양한 제품군을 가지고 있다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-MZ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세대 상대로 적극적인 마케팅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공감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인플루언서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활용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주력상품을 제외하고 알려진 제품이 별로 없다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정체된 한방 라인업</a:t>
                      </a:r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한방제품의 추가 개발이 없다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건강에 대한 관심도 증가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환경에 대한 관심도 증가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라벨을 떼고 출시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생수 수질 부적합 이슈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 제약회사에 비해 연구개발비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(R&amp;D)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 상대적으로 낮다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매출액 대비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3.5%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미만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광고선전비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및 </a:t>
                      </a:r>
                      <a:r>
                        <a:rPr lang="ko-KR" altLang="en-US" sz="1200" b="1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판매촉진비의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과대 지출</a:t>
                      </a:r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연구개발비의 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제약회사가 아닌 음료회사라는 오명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323288" y="6017840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연구개발비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(R&amp;D)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과감하게 투자하여 신제품확장에 힘쓴다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41179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다양한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제품군을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가지고 있기에 적절하다고 생각한다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Ex)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500 : 10~50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광동헛개차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20~50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 남성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옥수수수염차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20~50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 여성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우황청심환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40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대이상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쌍화탕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40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대이상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제주삼다수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전연령층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단기적인 시각으로는 주력상품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쌍화탕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500,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옥수수수염차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등으로 인해 매출액은 증가했지만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장기적인 측면으로 볼 경우 연구개발비 투자액이 현저히 낮기 때문에 성장 가능성이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뎌딜것이라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생각한다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농림부 조사에 따르면 건강기능식품을 복용하는 가구는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79.8%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앞으로 더욱 늘어날 것으로 전망한다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또한 코로나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및 건강에 대한 관심도가 점점 증가함에 따라 잠재 수요는 점차 늘어날 것으로 전망한다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98681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광동제약의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경우 작년 기준 매출액 순위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 이지만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성장율로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따졌을 경우 하위권에 가깝다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제약업계에 따르면 선진국의 경우 매출액의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10~25%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연구개발비로 투자하지만 광동은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3.5%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도 미치지 못하므로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언제든지 역전될 가능성이 높아 보인다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높지 않다고 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기존에 있던 제약회사가 경쟁이 될 가능성은 높지만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경쟁사가 쉽게 진입하는 시장은 아니라고 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축적된 임상시험 결과 및 특허권 전쟁 등 진입장벽이 높다고 생각된다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5103223" y="1593668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대기업</a:t>
            </a:r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21228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불일치하다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궁극적인 목표는 새로운 가치를 창출하여 고객의 건강한 삶에 기여하고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단기목표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(2025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로서 매출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천억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영업이익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천억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TOM Brand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15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개이다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기업이 목표를 달성하려면 연구개발비 투자에 있어 적극적인 투자가 필요해 보인다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제약회사 판매량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위에도 불구하고 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현저히 낮은 연구개발비로 타 제약회사에 비해 부족하다고 생각한다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광동제약의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경우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MZ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세대를 겨냥한 각종 유명 브랜드를 소유하고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기업은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MZ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세대에게 대중적인 이미지로 다가왔기에 연구개발비를 적극 투자하여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미래의 주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소비타켓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(MZ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을 공략한다면 시너지 효과를 톡톡히 볼것이라 생각이 든다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808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카테고리의 단순화 및 개인에 맞는 제품을 바로 찾을 수 있으면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곽두팔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 과정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골프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분당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450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워라벨을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중요시하며 건강에 관심이 많다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세시대 건강한 삶을 꿈꾸며 주말마다 등산을 하고 건강식품을 잘 챙겨먹는다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건강식품을 구입하려고 인터넷을 뒤져보던 중 대중적이고 친근한 브랜드인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광동제약을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검색했으나 메뉴카테고리가 너무 복잡하고 </a:t>
                      </a:r>
                      <a:endParaRPr lang="en-US" altLang="ko-KR" sz="1100" b="1" kern="0" spc="-80" baseline="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중간광고에 있는 브랜드 클릭할 경우 새로운 제품 사이트로 연결하여 제품을 찾아주어서 몹시 불편하다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 요금제처럼 내가 원하는 제품을 고를 수 있으면 좋을 것 같다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04030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청소년층을 위해 보기</a:t>
                      </a:r>
                      <a:r>
                        <a:rPr lang="ko-KR" altLang="en-US" sz="1100" b="1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쉽고 </a:t>
                      </a:r>
                      <a:r>
                        <a:rPr lang="ko-KR" altLang="en-US" sz="1100" b="1" kern="0" spc="0" baseline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흥미있는</a:t>
                      </a:r>
                      <a:r>
                        <a:rPr lang="ko-KR" altLang="en-US" sz="1100" b="1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홈페이지가 되었으면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김이나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18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고등학생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SNS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맥시멈라이프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건강에는 크게 관심이 없지만 수지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제니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펭수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영탁 등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영향을 크게 받는다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부모님이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사다놓은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제품들을 광고 혹은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라벨지에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붙은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인플루언서들을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보며 가끔 먹긴 하지만 딱히 구입하지 않는다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호기심에  홈페이지에 들어가 보았으나 너무 정적이고 딱딱한 느낌으로 인해 흥미를 잃고 바로 나와버렸다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1606</Words>
  <Application>Microsoft Office PowerPoint</Application>
  <PresentationFormat>와이드스크린</PresentationFormat>
  <Paragraphs>289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i do</cp:lastModifiedBy>
  <cp:revision>139</cp:revision>
  <dcterms:created xsi:type="dcterms:W3CDTF">2021-04-03T06:27:39Z</dcterms:created>
  <dcterms:modified xsi:type="dcterms:W3CDTF">2021-09-07T12:28:58Z</dcterms:modified>
</cp:coreProperties>
</file>