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7" r:id="rId16"/>
    <p:sldId id="298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 do" initials="id" lastIdx="2" clrIdx="0">
    <p:extLst>
      <p:ext uri="{19B8F6BF-5375-455C-9EA6-DF929625EA0E}">
        <p15:presenceInfo xmlns="" xmlns:p15="http://schemas.microsoft.com/office/powerpoint/2012/main" userId="95ea5cea3591f1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AB9C7"/>
    <a:srgbClr val="595959"/>
    <a:srgbClr val="7F7F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182" autoAdjust="0"/>
    <p:restoredTop sz="94637" autoAdjust="0"/>
  </p:normalViewPr>
  <p:slideViewPr>
    <p:cSldViewPr snapToGrid="0" showGuides="1">
      <p:cViewPr>
        <p:scale>
          <a:sx n="100" d="100"/>
          <a:sy n="100" d="100"/>
        </p:scale>
        <p:origin x="-810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 err="1">
              <a:solidFill>
                <a:srgbClr val="2AB9C7"/>
              </a:solidFill>
              <a:latin typeface="+mn-lt"/>
            </a:rPr>
            <a:t>사이트명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광동제약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dirty="0"/>
            <a:t>http://www.ekdp.com</a:t>
          </a:r>
          <a:endParaRPr lang="en-US" sz="1100" b="0" i="0" dirty="0">
            <a:hlinkClick xmlns:r="http://schemas.openxmlformats.org/officeDocument/2006/relationships" r:id="" action="ppaction://noaction"/>
          </a:endParaRPr>
        </a:p>
        <a:p>
          <a:pPr latinLnBrk="1"/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국민건강 증진을 위한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헬스케어사업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의약품 및 기능식품 판매</a:t>
          </a: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건강을 생각하는 소비자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전연령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endParaRPr lang="en-US" altLang="ko-KR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광동제약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http://www.ekdp.com/company/CI.asp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67816"/>
      <dgm:spPr/>
      <dgm:t>
        <a:bodyPr/>
        <a:lstStyle/>
        <a:p>
          <a:pPr latinLnBrk="1"/>
          <a:endParaRPr lang="ko-KR" altLang="en-US"/>
        </a:p>
      </dgm:t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8AD9BCBE-4E58-48D6-864B-81DBC4EEC494}" type="presOf" srcId="{36EE2512-896A-411B-8C18-A9209D8B8486}" destId="{9C8F1E3E-C216-4424-9670-DF95234C16C6}" srcOrd="0" destOrd="0" presId="urn:microsoft.com/office/officeart/2008/layout/LinedList"/>
    <dgm:cxn modelId="{A9B3DF26-4E38-4E90-9772-C05EC0F427E4}" type="presOf" srcId="{D60B39B7-B0FB-4F89-830B-0C40B4020BA1}" destId="{4F06D6B1-2BB4-4075-A033-688B589B0B14}" srcOrd="0" destOrd="0" presId="urn:microsoft.com/office/officeart/2008/layout/LinedList"/>
    <dgm:cxn modelId="{A5E20AD5-8D09-469A-A41C-7BEABF54D14C}" type="presOf" srcId="{711F28F9-5C6A-452F-B6B7-51D365DA9BE5}" destId="{10968B22-FB99-41A1-9693-4805EB3AA705}" srcOrd="0" destOrd="0" presId="urn:microsoft.com/office/officeart/2008/layout/LinedList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FEA31B8F-C8AE-4E7A-A87A-46EED6A2B148}" type="presOf" srcId="{28926570-D9F9-446E-A6FE-D0A1CA8563C3}" destId="{B292DB37-5DAC-4239-B187-DFD8D1E45EBC}" srcOrd="0" destOrd="0" presId="urn:microsoft.com/office/officeart/2008/layout/LinedList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E42DB271-0422-40DD-8B47-A52F1DF706D6}" type="presOf" srcId="{D58B520D-A07B-4F94-8DF3-9C1500C899DC}" destId="{53626961-974F-4A63-9DA8-CD56D99EE4DF}" srcOrd="0" destOrd="0" presId="urn:microsoft.com/office/officeart/2008/layout/LinedList"/>
    <dgm:cxn modelId="{279C60CD-BD4A-4F74-B036-17E0E98E28C3}" type="presOf" srcId="{48B20F56-5579-43A5-B7FC-B6921DBCF66B}" destId="{81DFE6F8-DD24-492B-83E1-0830D2F01B2A}" srcOrd="0" destOrd="0" presId="urn:microsoft.com/office/officeart/2008/layout/LinedList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0D6E768D-949A-421C-8815-94E3D1739334}" type="presOf" srcId="{78B4B756-542A-42DE-878E-77FF91FD2977}" destId="{29E70F29-69A1-4720-B9F8-A239D19F5874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F0F53571-D210-4BB7-83CC-F6BC424F49E1}" type="presParOf" srcId="{29E70F29-69A1-4720-B9F8-A239D19F5874}" destId="{BAECB982-55FA-4202-8E27-F6B6CC2287CD}" srcOrd="0" destOrd="0" presId="urn:microsoft.com/office/officeart/2008/layout/LinedList"/>
    <dgm:cxn modelId="{C5AC6F01-508E-477C-A34E-3E156020617A}" type="presParOf" srcId="{29E70F29-69A1-4720-B9F8-A239D19F5874}" destId="{174BC0FF-8CB4-4D37-954E-0E6C9CA76C9F}" srcOrd="1" destOrd="0" presId="urn:microsoft.com/office/officeart/2008/layout/LinedList"/>
    <dgm:cxn modelId="{AA7CE102-452C-4808-97EB-B52592C2D464}" type="presParOf" srcId="{174BC0FF-8CB4-4D37-954E-0E6C9CA76C9F}" destId="{53626961-974F-4A63-9DA8-CD56D99EE4DF}" srcOrd="0" destOrd="0" presId="urn:microsoft.com/office/officeart/2008/layout/LinedList"/>
    <dgm:cxn modelId="{89044F39-E9BB-4331-8CB7-3EB4F4BBB39A}" type="presParOf" srcId="{174BC0FF-8CB4-4D37-954E-0E6C9CA76C9F}" destId="{CFF04302-6886-4386-9185-5D53F19CEF97}" srcOrd="1" destOrd="0" presId="urn:microsoft.com/office/officeart/2008/layout/LinedList"/>
    <dgm:cxn modelId="{AF43899A-52CC-4BCC-9F5A-F766BF471FCC}" type="presParOf" srcId="{CFF04302-6886-4386-9185-5D53F19CEF97}" destId="{0C885E0C-D76D-4125-B68C-CF5F010F7C54}" srcOrd="0" destOrd="0" presId="urn:microsoft.com/office/officeart/2008/layout/LinedList"/>
    <dgm:cxn modelId="{F0EA4063-B0A5-4CD5-B0A7-92D796F63576}" type="presParOf" srcId="{CFF04302-6886-4386-9185-5D53F19CEF97}" destId="{108F881B-6F84-420B-939B-AC9230DC744A}" srcOrd="1" destOrd="0" presId="urn:microsoft.com/office/officeart/2008/layout/LinedList"/>
    <dgm:cxn modelId="{8E1F5787-6B2B-4DC1-9820-389D0155652E}" type="presParOf" srcId="{108F881B-6F84-420B-939B-AC9230DC744A}" destId="{6CF53078-51C0-4286-9F57-837D24110DC0}" srcOrd="0" destOrd="0" presId="urn:microsoft.com/office/officeart/2008/layout/LinedList"/>
    <dgm:cxn modelId="{DADAF2AB-555C-463B-A735-ABC842AE88CD}" type="presParOf" srcId="{108F881B-6F84-420B-939B-AC9230DC744A}" destId="{B292DB37-5DAC-4239-B187-DFD8D1E45EBC}" srcOrd="1" destOrd="0" presId="urn:microsoft.com/office/officeart/2008/layout/LinedList"/>
    <dgm:cxn modelId="{D96F7E86-E0FB-4C7D-8DA7-B829A8608489}" type="presParOf" srcId="{108F881B-6F84-420B-939B-AC9230DC744A}" destId="{AD57E317-9AA0-4DC4-A66B-22B937972D83}" srcOrd="2" destOrd="0" presId="urn:microsoft.com/office/officeart/2008/layout/LinedList"/>
    <dgm:cxn modelId="{717EA65E-5DEE-4B33-B5E1-76451555A5C0}" type="presParOf" srcId="{CFF04302-6886-4386-9185-5D53F19CEF97}" destId="{4110832E-0718-476E-A490-037F526FEE32}" srcOrd="2" destOrd="0" presId="urn:microsoft.com/office/officeart/2008/layout/LinedList"/>
    <dgm:cxn modelId="{CAFBBF9F-247E-403C-B531-A3C49F2FCB83}" type="presParOf" srcId="{CFF04302-6886-4386-9185-5D53F19CEF97}" destId="{220FB411-F50B-4336-9755-D110E95B90D3}" srcOrd="3" destOrd="0" presId="urn:microsoft.com/office/officeart/2008/layout/LinedList"/>
    <dgm:cxn modelId="{B1598DB2-D6C6-4EA4-AB7E-78010A8E3BD4}" type="presParOf" srcId="{CFF04302-6886-4386-9185-5D53F19CEF97}" destId="{2FB5E4A9-35E5-432A-97DB-F6B2A8589124}" srcOrd="4" destOrd="0" presId="urn:microsoft.com/office/officeart/2008/layout/LinedList"/>
    <dgm:cxn modelId="{EBEFAF57-0DB1-465F-B0B8-8FDD21691006}" type="presParOf" srcId="{2FB5E4A9-35E5-432A-97DB-F6B2A8589124}" destId="{E086BACF-0701-48E3-8E89-0432DC99AE4A}" srcOrd="0" destOrd="0" presId="urn:microsoft.com/office/officeart/2008/layout/LinedList"/>
    <dgm:cxn modelId="{2DB9AC47-E21D-406A-80A1-B2E5367F1794}" type="presParOf" srcId="{2FB5E4A9-35E5-432A-97DB-F6B2A8589124}" destId="{10968B22-FB99-41A1-9693-4805EB3AA705}" srcOrd="1" destOrd="0" presId="urn:microsoft.com/office/officeart/2008/layout/LinedList"/>
    <dgm:cxn modelId="{4FAA56CE-B4B7-4798-AD1F-41467575A929}" type="presParOf" srcId="{2FB5E4A9-35E5-432A-97DB-F6B2A8589124}" destId="{DB348B1C-28E3-4DE7-9791-71B6F7233EF7}" srcOrd="2" destOrd="0" presId="urn:microsoft.com/office/officeart/2008/layout/LinedList"/>
    <dgm:cxn modelId="{ED130964-14D6-4DD5-8E67-5D4E87292770}" type="presParOf" srcId="{CFF04302-6886-4386-9185-5D53F19CEF97}" destId="{AD911FAF-521A-4820-A828-D3E3718C95AE}" srcOrd="5" destOrd="0" presId="urn:microsoft.com/office/officeart/2008/layout/LinedList"/>
    <dgm:cxn modelId="{4D7728AB-85E4-4A31-8142-95EAE2282C1D}" type="presParOf" srcId="{CFF04302-6886-4386-9185-5D53F19CEF97}" destId="{4C5D2E02-8333-45C5-B679-ABAEA37859BF}" srcOrd="6" destOrd="0" presId="urn:microsoft.com/office/officeart/2008/layout/LinedList"/>
    <dgm:cxn modelId="{F1B9E75E-8A54-42F4-B579-1D289979A6EF}" type="presParOf" srcId="{CFF04302-6886-4386-9185-5D53F19CEF97}" destId="{7CA9ECD0-FF5F-4644-976E-A2853E7EF6C8}" srcOrd="7" destOrd="0" presId="urn:microsoft.com/office/officeart/2008/layout/LinedList"/>
    <dgm:cxn modelId="{2372A369-BF97-40C5-9A5C-2948107E48D6}" type="presParOf" srcId="{7CA9ECD0-FF5F-4644-976E-A2853E7EF6C8}" destId="{DAED7C83-48EA-479B-B2FB-7040B8E4E7BE}" srcOrd="0" destOrd="0" presId="urn:microsoft.com/office/officeart/2008/layout/LinedList"/>
    <dgm:cxn modelId="{515E6246-D5F4-4363-BDBE-04DCED871928}" type="presParOf" srcId="{7CA9ECD0-FF5F-4644-976E-A2853E7EF6C8}" destId="{9C8F1E3E-C216-4424-9670-DF95234C16C6}" srcOrd="1" destOrd="0" presId="urn:microsoft.com/office/officeart/2008/layout/LinedList"/>
    <dgm:cxn modelId="{E8AB8A71-15ED-4369-AC57-F102253CC662}" type="presParOf" srcId="{7CA9ECD0-FF5F-4644-976E-A2853E7EF6C8}" destId="{C20FBA09-16C5-4ED9-B82C-AC601DAFD6F4}" srcOrd="2" destOrd="0" presId="urn:microsoft.com/office/officeart/2008/layout/LinedList"/>
    <dgm:cxn modelId="{5522348F-F4BD-45E2-83CF-30F14B4D6BDB}" type="presParOf" srcId="{CFF04302-6886-4386-9185-5D53F19CEF97}" destId="{CF05C026-DB91-43DB-A06E-46B09EDF745D}" srcOrd="8" destOrd="0" presId="urn:microsoft.com/office/officeart/2008/layout/LinedList"/>
    <dgm:cxn modelId="{C7BBED05-DAFD-4963-918C-8E485AEF180E}" type="presParOf" srcId="{CFF04302-6886-4386-9185-5D53F19CEF97}" destId="{B182119F-908D-475D-910B-CAC0587B2DA3}" srcOrd="9" destOrd="0" presId="urn:microsoft.com/office/officeart/2008/layout/LinedList"/>
    <dgm:cxn modelId="{F5EC2129-02BD-4456-BED8-299DBAEE3180}" type="presParOf" srcId="{CFF04302-6886-4386-9185-5D53F19CEF97}" destId="{233B319F-D488-43E6-A3C3-53CDA4F8BF29}" srcOrd="10" destOrd="0" presId="urn:microsoft.com/office/officeart/2008/layout/LinedList"/>
    <dgm:cxn modelId="{974A436D-D18D-4C4F-81C8-8A840F8900C2}" type="presParOf" srcId="{233B319F-D488-43E6-A3C3-53CDA4F8BF29}" destId="{1CC0291D-9759-43D9-B8D8-FDCAA87A37A3}" srcOrd="0" destOrd="0" presId="urn:microsoft.com/office/officeart/2008/layout/LinedList"/>
    <dgm:cxn modelId="{7EA0D531-000E-409B-9BD4-FBF29B18CEBA}" type="presParOf" srcId="{233B319F-D488-43E6-A3C3-53CDA4F8BF29}" destId="{81DFE6F8-DD24-492B-83E1-0830D2F01B2A}" srcOrd="1" destOrd="0" presId="urn:microsoft.com/office/officeart/2008/layout/LinedList"/>
    <dgm:cxn modelId="{73857157-2FBE-41C2-8565-1E1F14F5DDAD}" type="presParOf" srcId="{233B319F-D488-43E6-A3C3-53CDA4F8BF29}" destId="{FE4C7192-2E36-4DBC-80C2-DFB3BB155973}" srcOrd="2" destOrd="0" presId="urn:microsoft.com/office/officeart/2008/layout/LinedList"/>
    <dgm:cxn modelId="{1B8245D2-D238-4992-9F14-2FDEB1568D4B}" type="presParOf" srcId="{CFF04302-6886-4386-9185-5D53F19CEF97}" destId="{D235D982-58AD-4B15-9D8D-F549E4F32805}" srcOrd="11" destOrd="0" presId="urn:microsoft.com/office/officeart/2008/layout/LinedList"/>
    <dgm:cxn modelId="{BC15323C-E764-42FE-91C8-883D94A2FF3B}" type="presParOf" srcId="{CFF04302-6886-4386-9185-5D53F19CEF97}" destId="{94B64609-FE59-4DF2-8443-6E0352E6E9FC}" srcOrd="12" destOrd="0" presId="urn:microsoft.com/office/officeart/2008/layout/LinedList"/>
    <dgm:cxn modelId="{87970B39-CCFA-46FE-B904-110CDD0A4400}" type="presParOf" srcId="{CFF04302-6886-4386-9185-5D53F19CEF97}" destId="{C6A0486D-F6C5-4042-80C6-61E19FC0691F}" srcOrd="13" destOrd="0" presId="urn:microsoft.com/office/officeart/2008/layout/LinedList"/>
    <dgm:cxn modelId="{95E3B9C6-A171-47DC-B8C5-744EFE121FA2}" type="presParOf" srcId="{C6A0486D-F6C5-4042-80C6-61E19FC0691F}" destId="{F253458C-A111-43C5-9C8B-E79F80EEFE6A}" srcOrd="0" destOrd="0" presId="urn:microsoft.com/office/officeart/2008/layout/LinedList"/>
    <dgm:cxn modelId="{BB479B17-ABBF-48C6-B543-B321D6B0F31C}" type="presParOf" srcId="{C6A0486D-F6C5-4042-80C6-61E19FC0691F}" destId="{4F06D6B1-2BB4-4075-A033-688B589B0B14}" srcOrd="1" destOrd="0" presId="urn:microsoft.com/office/officeart/2008/layout/LinedList"/>
    <dgm:cxn modelId="{0775D478-0F42-46C7-86E7-3C5B44B9760B}" type="presParOf" srcId="{C6A0486D-F6C5-4042-80C6-61E19FC0691F}" destId="{D22D3395-A616-4309-9A8B-968F96B15176}" srcOrd="2" destOrd="0" presId="urn:microsoft.com/office/officeart/2008/layout/LinedList"/>
    <dgm:cxn modelId="{2770580F-753F-4983-84DD-5D7CC9236958}" type="presParOf" srcId="{CFF04302-6886-4386-9185-5D53F19CEF97}" destId="{D0A004F4-AD23-44AD-ADB5-BAD672B8AB1E}" srcOrd="14" destOrd="0" presId="urn:microsoft.com/office/officeart/2008/layout/LinedList"/>
    <dgm:cxn modelId="{8183E93F-C7F9-4F87-914C-C17B134FFF65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홈페이지에 너무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많은것을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담으려고함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카테고리 정리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통합 및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메인페이지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단순화 </a:t>
          </a: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1280px~,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</a:t>
          </a:r>
          <a:r>
            <a:rPr lang="ko-KR" altLang="en-US" sz="1100" b="1" dirty="0" err="1">
              <a:solidFill>
                <a:srgbClr val="2AB9C7"/>
              </a:solidFill>
              <a:latin typeface="+mn-lt"/>
            </a:rPr>
            <a:t>컨셉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직관성이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뛰어나게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회사소개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광고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판매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67816"/>
      <dgm:spPr/>
      <dgm:t>
        <a:bodyPr/>
        <a:lstStyle/>
        <a:p>
          <a:pPr latinLnBrk="1"/>
          <a:endParaRPr lang="ko-KR" altLang="en-US"/>
        </a:p>
      </dgm:t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D91DDC1D-CDC4-48FC-844B-E15B03E8E81D}" type="presOf" srcId="{D60B39B7-B0FB-4F89-830B-0C40B4020BA1}" destId="{4F06D6B1-2BB4-4075-A033-688B589B0B14}" srcOrd="0" destOrd="0" presId="urn:microsoft.com/office/officeart/2008/layout/LinedList"/>
    <dgm:cxn modelId="{DFFB3B85-3CD1-4D73-94E0-A1B75E58056F}" type="presOf" srcId="{78B4B756-542A-42DE-878E-77FF91FD2977}" destId="{29E70F29-69A1-4720-B9F8-A239D19F5874}" srcOrd="0" destOrd="0" presId="urn:microsoft.com/office/officeart/2008/layout/LinedList"/>
    <dgm:cxn modelId="{C6F125CB-B1A0-4E51-B265-F015147C68A0}" type="presOf" srcId="{D58B520D-A07B-4F94-8DF3-9C1500C899DC}" destId="{53626961-974F-4A63-9DA8-CD56D99EE4DF}" srcOrd="0" destOrd="0" presId="urn:microsoft.com/office/officeart/2008/layout/LinedList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C9AFAE54-4FC4-4F89-BB4C-099E6590D3AE}" type="presOf" srcId="{48B20F56-5579-43A5-B7FC-B6921DBCF66B}" destId="{81DFE6F8-DD24-492B-83E1-0830D2F01B2A}" srcOrd="0" destOrd="0" presId="urn:microsoft.com/office/officeart/2008/layout/LinedList"/>
    <dgm:cxn modelId="{137E9A6F-C312-4603-A4D3-957DED0E8867}" type="presOf" srcId="{711F28F9-5C6A-452F-B6B7-51D365DA9BE5}" destId="{10968B22-FB99-41A1-9693-4805EB3AA705}" srcOrd="0" destOrd="0" presId="urn:microsoft.com/office/officeart/2008/layout/LinedList"/>
    <dgm:cxn modelId="{EC12A92B-8EB8-4ACF-87F9-ECBE7F796F3D}" type="presOf" srcId="{70057C24-78A9-4E15-805D-4830A7B87457}" destId="{F1D1BEF8-9417-4F00-9342-2A92EF88E3E4}" srcOrd="0" destOrd="0" presId="urn:microsoft.com/office/officeart/2008/layout/LinedList"/>
    <dgm:cxn modelId="{435A7EA8-95FC-4159-844D-C7AC7EF2C266}" type="presOf" srcId="{28926570-D9F9-446E-A6FE-D0A1CA8563C3}" destId="{B292DB37-5DAC-4239-B187-DFD8D1E45EBC}" srcOrd="0" destOrd="0" presId="urn:microsoft.com/office/officeart/2008/layout/LinedList"/>
    <dgm:cxn modelId="{3CE9CA9A-B4F5-42F1-B553-4B53805301DF}" type="presOf" srcId="{36EE2512-896A-411B-8C18-A9209D8B8486}" destId="{9C8F1E3E-C216-4424-9670-DF95234C16C6}" srcOrd="0" destOrd="0" presId="urn:microsoft.com/office/officeart/2008/layout/LinedList"/>
    <dgm:cxn modelId="{CF610DA7-3AF0-4277-95AC-BDEAEC76EAE2}" type="presParOf" srcId="{29E70F29-69A1-4720-B9F8-A239D19F5874}" destId="{BAECB982-55FA-4202-8E27-F6B6CC2287CD}" srcOrd="0" destOrd="0" presId="urn:microsoft.com/office/officeart/2008/layout/LinedList"/>
    <dgm:cxn modelId="{E433B63B-9C97-45EE-B5D6-2D7FEB9DFA29}" type="presParOf" srcId="{29E70F29-69A1-4720-B9F8-A239D19F5874}" destId="{174BC0FF-8CB4-4D37-954E-0E6C9CA76C9F}" srcOrd="1" destOrd="0" presId="urn:microsoft.com/office/officeart/2008/layout/LinedList"/>
    <dgm:cxn modelId="{589DCD6F-EE7F-4223-AACC-C57E051765BB}" type="presParOf" srcId="{174BC0FF-8CB4-4D37-954E-0E6C9CA76C9F}" destId="{53626961-974F-4A63-9DA8-CD56D99EE4DF}" srcOrd="0" destOrd="0" presId="urn:microsoft.com/office/officeart/2008/layout/LinedList"/>
    <dgm:cxn modelId="{4790AD7E-6249-44E4-A533-1482DF78896E}" type="presParOf" srcId="{174BC0FF-8CB4-4D37-954E-0E6C9CA76C9F}" destId="{CFF04302-6886-4386-9185-5D53F19CEF97}" srcOrd="1" destOrd="0" presId="urn:microsoft.com/office/officeart/2008/layout/LinedList"/>
    <dgm:cxn modelId="{DB8A32D9-ACE3-4524-AC31-1752C49CB60F}" type="presParOf" srcId="{CFF04302-6886-4386-9185-5D53F19CEF97}" destId="{0C885E0C-D76D-4125-B68C-CF5F010F7C54}" srcOrd="0" destOrd="0" presId="urn:microsoft.com/office/officeart/2008/layout/LinedList"/>
    <dgm:cxn modelId="{B74DD09C-4CCF-4B40-98DD-76774073D4D9}" type="presParOf" srcId="{CFF04302-6886-4386-9185-5D53F19CEF97}" destId="{108F881B-6F84-420B-939B-AC9230DC744A}" srcOrd="1" destOrd="0" presId="urn:microsoft.com/office/officeart/2008/layout/LinedList"/>
    <dgm:cxn modelId="{924AE9C2-3FAE-45A9-BE1A-5E487C587B2B}" type="presParOf" srcId="{108F881B-6F84-420B-939B-AC9230DC744A}" destId="{6CF53078-51C0-4286-9F57-837D24110DC0}" srcOrd="0" destOrd="0" presId="urn:microsoft.com/office/officeart/2008/layout/LinedList"/>
    <dgm:cxn modelId="{124E23A2-9988-449A-8CA6-2855C02983F8}" type="presParOf" srcId="{108F881B-6F84-420B-939B-AC9230DC744A}" destId="{B292DB37-5DAC-4239-B187-DFD8D1E45EBC}" srcOrd="1" destOrd="0" presId="urn:microsoft.com/office/officeart/2008/layout/LinedList"/>
    <dgm:cxn modelId="{77609E17-BC63-40D6-BF7D-9D5FB149DFAD}" type="presParOf" srcId="{108F881B-6F84-420B-939B-AC9230DC744A}" destId="{AD57E317-9AA0-4DC4-A66B-22B937972D83}" srcOrd="2" destOrd="0" presId="urn:microsoft.com/office/officeart/2008/layout/LinedList"/>
    <dgm:cxn modelId="{7C0FCF74-88E1-49BD-A235-7AE6C48434B4}" type="presParOf" srcId="{CFF04302-6886-4386-9185-5D53F19CEF97}" destId="{4110832E-0718-476E-A490-037F526FEE32}" srcOrd="2" destOrd="0" presId="urn:microsoft.com/office/officeart/2008/layout/LinedList"/>
    <dgm:cxn modelId="{37387CF1-798D-48B9-9816-685C1034811F}" type="presParOf" srcId="{CFF04302-6886-4386-9185-5D53F19CEF97}" destId="{220FB411-F50B-4336-9755-D110E95B90D3}" srcOrd="3" destOrd="0" presId="urn:microsoft.com/office/officeart/2008/layout/LinedList"/>
    <dgm:cxn modelId="{15476EAA-4D62-4B01-9E1B-D38645782142}" type="presParOf" srcId="{CFF04302-6886-4386-9185-5D53F19CEF97}" destId="{2FB5E4A9-35E5-432A-97DB-F6B2A8589124}" srcOrd="4" destOrd="0" presId="urn:microsoft.com/office/officeart/2008/layout/LinedList"/>
    <dgm:cxn modelId="{244517F5-0B24-449D-8E95-48941BC6D191}" type="presParOf" srcId="{2FB5E4A9-35E5-432A-97DB-F6B2A8589124}" destId="{E086BACF-0701-48E3-8E89-0432DC99AE4A}" srcOrd="0" destOrd="0" presId="urn:microsoft.com/office/officeart/2008/layout/LinedList"/>
    <dgm:cxn modelId="{E80A3DFE-CF9E-4D49-914A-964BAEC79525}" type="presParOf" srcId="{2FB5E4A9-35E5-432A-97DB-F6B2A8589124}" destId="{10968B22-FB99-41A1-9693-4805EB3AA705}" srcOrd="1" destOrd="0" presId="urn:microsoft.com/office/officeart/2008/layout/LinedList"/>
    <dgm:cxn modelId="{BD81323B-2010-4F1F-BAEF-CAEC6EE60189}" type="presParOf" srcId="{2FB5E4A9-35E5-432A-97DB-F6B2A8589124}" destId="{DB348B1C-28E3-4DE7-9791-71B6F7233EF7}" srcOrd="2" destOrd="0" presId="urn:microsoft.com/office/officeart/2008/layout/LinedList"/>
    <dgm:cxn modelId="{C0FA9739-2248-4303-A425-4ED0CE759695}" type="presParOf" srcId="{CFF04302-6886-4386-9185-5D53F19CEF97}" destId="{AD911FAF-521A-4820-A828-D3E3718C95AE}" srcOrd="5" destOrd="0" presId="urn:microsoft.com/office/officeart/2008/layout/LinedList"/>
    <dgm:cxn modelId="{2221C366-71AB-460C-A03E-751BF632FB4B}" type="presParOf" srcId="{CFF04302-6886-4386-9185-5D53F19CEF97}" destId="{4C5D2E02-8333-45C5-B679-ABAEA37859BF}" srcOrd="6" destOrd="0" presId="urn:microsoft.com/office/officeart/2008/layout/LinedList"/>
    <dgm:cxn modelId="{586E6475-CC7E-43B7-A6FF-5BEDCF6BA5BC}" type="presParOf" srcId="{CFF04302-6886-4386-9185-5D53F19CEF97}" destId="{7CA9ECD0-FF5F-4644-976E-A2853E7EF6C8}" srcOrd="7" destOrd="0" presId="urn:microsoft.com/office/officeart/2008/layout/LinedList"/>
    <dgm:cxn modelId="{59D1B918-6E8C-4910-904C-17633FCCE564}" type="presParOf" srcId="{7CA9ECD0-FF5F-4644-976E-A2853E7EF6C8}" destId="{DAED7C83-48EA-479B-B2FB-7040B8E4E7BE}" srcOrd="0" destOrd="0" presId="urn:microsoft.com/office/officeart/2008/layout/LinedList"/>
    <dgm:cxn modelId="{D49FFCEE-D9AA-44EE-BB4B-236ECA03893C}" type="presParOf" srcId="{7CA9ECD0-FF5F-4644-976E-A2853E7EF6C8}" destId="{9C8F1E3E-C216-4424-9670-DF95234C16C6}" srcOrd="1" destOrd="0" presId="urn:microsoft.com/office/officeart/2008/layout/LinedList"/>
    <dgm:cxn modelId="{9A615F46-1FA3-48A9-8B00-6CC6E0DDDB53}" type="presParOf" srcId="{7CA9ECD0-FF5F-4644-976E-A2853E7EF6C8}" destId="{C20FBA09-16C5-4ED9-B82C-AC601DAFD6F4}" srcOrd="2" destOrd="0" presId="urn:microsoft.com/office/officeart/2008/layout/LinedList"/>
    <dgm:cxn modelId="{C272154E-7E9B-4192-86FD-26C79002843D}" type="presParOf" srcId="{CFF04302-6886-4386-9185-5D53F19CEF97}" destId="{CF05C026-DB91-43DB-A06E-46B09EDF745D}" srcOrd="8" destOrd="0" presId="urn:microsoft.com/office/officeart/2008/layout/LinedList"/>
    <dgm:cxn modelId="{F41F6F48-41A3-4340-A45A-D7B7CB44F154}" type="presParOf" srcId="{CFF04302-6886-4386-9185-5D53F19CEF97}" destId="{B182119F-908D-475D-910B-CAC0587B2DA3}" srcOrd="9" destOrd="0" presId="urn:microsoft.com/office/officeart/2008/layout/LinedList"/>
    <dgm:cxn modelId="{9DF74A1A-F755-4CA8-AAD5-91D38F3892F1}" type="presParOf" srcId="{CFF04302-6886-4386-9185-5D53F19CEF97}" destId="{233B319F-D488-43E6-A3C3-53CDA4F8BF29}" srcOrd="10" destOrd="0" presId="urn:microsoft.com/office/officeart/2008/layout/LinedList"/>
    <dgm:cxn modelId="{AF650D6B-7C0C-49EC-BBDD-D6564C3CF559}" type="presParOf" srcId="{233B319F-D488-43E6-A3C3-53CDA4F8BF29}" destId="{1CC0291D-9759-43D9-B8D8-FDCAA87A37A3}" srcOrd="0" destOrd="0" presId="urn:microsoft.com/office/officeart/2008/layout/LinedList"/>
    <dgm:cxn modelId="{E6427FBE-1EF5-414E-984B-75B5B375640A}" type="presParOf" srcId="{233B319F-D488-43E6-A3C3-53CDA4F8BF29}" destId="{81DFE6F8-DD24-492B-83E1-0830D2F01B2A}" srcOrd="1" destOrd="0" presId="urn:microsoft.com/office/officeart/2008/layout/LinedList"/>
    <dgm:cxn modelId="{11E9CAE0-FD2D-4DB8-AF5B-AA69E0E83249}" type="presParOf" srcId="{233B319F-D488-43E6-A3C3-53CDA4F8BF29}" destId="{FE4C7192-2E36-4DBC-80C2-DFB3BB155973}" srcOrd="2" destOrd="0" presId="urn:microsoft.com/office/officeart/2008/layout/LinedList"/>
    <dgm:cxn modelId="{AF449A77-9CFD-4EC2-890D-50B8013B16D2}" type="presParOf" srcId="{CFF04302-6886-4386-9185-5D53F19CEF97}" destId="{D235D982-58AD-4B15-9D8D-F549E4F32805}" srcOrd="11" destOrd="0" presId="urn:microsoft.com/office/officeart/2008/layout/LinedList"/>
    <dgm:cxn modelId="{F0E81A50-E543-4957-9963-CEC891005ACF}" type="presParOf" srcId="{CFF04302-6886-4386-9185-5D53F19CEF97}" destId="{94B64609-FE59-4DF2-8443-6E0352E6E9FC}" srcOrd="12" destOrd="0" presId="urn:microsoft.com/office/officeart/2008/layout/LinedList"/>
    <dgm:cxn modelId="{6FF991D7-8BA3-4CA8-8AEB-D563CC9256F5}" type="presParOf" srcId="{CFF04302-6886-4386-9185-5D53F19CEF97}" destId="{C6A0486D-F6C5-4042-80C6-61E19FC0691F}" srcOrd="13" destOrd="0" presId="urn:microsoft.com/office/officeart/2008/layout/LinedList"/>
    <dgm:cxn modelId="{3DC66DC3-4D9C-4EBF-955A-1546EDB833F2}" type="presParOf" srcId="{C6A0486D-F6C5-4042-80C6-61E19FC0691F}" destId="{F253458C-A111-43C5-9C8B-E79F80EEFE6A}" srcOrd="0" destOrd="0" presId="urn:microsoft.com/office/officeart/2008/layout/LinedList"/>
    <dgm:cxn modelId="{24C673F6-250F-45E6-8F8E-C0D8165F756A}" type="presParOf" srcId="{C6A0486D-F6C5-4042-80C6-61E19FC0691F}" destId="{4F06D6B1-2BB4-4075-A033-688B589B0B14}" srcOrd="1" destOrd="0" presId="urn:microsoft.com/office/officeart/2008/layout/LinedList"/>
    <dgm:cxn modelId="{73E79DC7-0D4F-4578-9908-9633894F0901}" type="presParOf" srcId="{C6A0486D-F6C5-4042-80C6-61E19FC0691F}" destId="{D22D3395-A616-4309-9A8B-968F96B15176}" srcOrd="2" destOrd="0" presId="urn:microsoft.com/office/officeart/2008/layout/LinedList"/>
    <dgm:cxn modelId="{7C339201-CCF3-43D2-B98B-A4EAFC4EFDC8}" type="presParOf" srcId="{CFF04302-6886-4386-9185-5D53F19CEF97}" destId="{D0A004F4-AD23-44AD-ADB5-BAD672B8AB1E}" srcOrd="14" destOrd="0" presId="urn:microsoft.com/office/officeart/2008/layout/LinedList"/>
    <dgm:cxn modelId="{5B1F1350-69C3-481F-917B-56FFA7F97C13}" type="presParOf" srcId="{CFF04302-6886-4386-9185-5D53F19CEF97}" destId="{4244B347-B834-4540-896B-C1CDB75776CC}" srcOrd="15" destOrd="0" presId="urn:microsoft.com/office/officeart/2008/layout/LinedList"/>
    <dgm:cxn modelId="{CEE1C2C5-8376-446B-8BCF-228AF8BC6483}" type="presParOf" srcId="{CFF04302-6886-4386-9185-5D53F19CEF97}" destId="{01C562DF-A3BD-4E42-BA25-5FADA324D432}" srcOrd="16" destOrd="0" presId="urn:microsoft.com/office/officeart/2008/layout/LinedList"/>
    <dgm:cxn modelId="{4364BF8E-3667-4F44-92B5-69140E32FF33}" type="presParOf" srcId="{01C562DF-A3BD-4E42-BA25-5FADA324D432}" destId="{FBEF2ED9-7B83-4A61-9381-1A209FE292AE}" srcOrd="0" destOrd="0" presId="urn:microsoft.com/office/officeart/2008/layout/LinedList"/>
    <dgm:cxn modelId="{FCCD1F87-874B-43EC-9863-D789FB2F64E2}" type="presParOf" srcId="{01C562DF-A3BD-4E42-BA25-5FADA324D432}" destId="{F1D1BEF8-9417-4F00-9342-2A92EF88E3E4}" srcOrd="1" destOrd="0" presId="urn:microsoft.com/office/officeart/2008/layout/LinedList"/>
    <dgm:cxn modelId="{75E305EA-37AF-4FAA-9149-4EB7F16CAD75}" type="presParOf" srcId="{01C562DF-A3BD-4E42-BA25-5FADA324D432}" destId="{A3E14711-E84E-4DDD-9E59-08B76228A8F4}" srcOrd="2" destOrd="0" presId="urn:microsoft.com/office/officeart/2008/layout/LinedList"/>
    <dgm:cxn modelId="{904693BE-AA49-482C-AFF9-89A9A62F91F3}" type="presParOf" srcId="{CFF04302-6886-4386-9185-5D53F19CEF97}" destId="{6E096DDC-14C4-46D7-B231-32A1E2CCD90A}" srcOrd="17" destOrd="0" presId="urn:microsoft.com/office/officeart/2008/layout/LinedList"/>
    <dgm:cxn modelId="{694BF3DE-BB20-4E1B-8F61-237B8CC013F7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480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0"/>
        <a:ext cx="1936840" cy="3480879"/>
      </dsp:txXfrm>
    </dsp:sp>
    <dsp:sp modelId="{B292DB37-5DAC-4239-B187-DFD8D1E45EBC}">
      <dsp:nvSpPr>
        <dsp:cNvPr id="0" name=""/>
        <dsp:cNvSpPr/>
      </dsp:nvSpPr>
      <dsp:spPr>
        <a:xfrm>
          <a:off x="2082103" y="47080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 err="1">
              <a:solidFill>
                <a:srgbClr val="2AB9C7"/>
              </a:solidFill>
              <a:latin typeface="+mn-lt"/>
            </a:rPr>
            <a:t>사이트명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광동제약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7080"/>
        <a:ext cx="7602097" cy="638558"/>
      </dsp:txXfrm>
    </dsp:sp>
    <dsp:sp modelId="{4110832E-0718-476E-A490-037F526FEE32}">
      <dsp:nvSpPr>
        <dsp:cNvPr id="0" name=""/>
        <dsp:cNvSpPr/>
      </dsp:nvSpPr>
      <dsp:spPr>
        <a:xfrm>
          <a:off x="1936840" y="685639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732719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kern="1200" dirty="0"/>
            <a:t>http://www.ekdp.com</a:t>
          </a:r>
          <a:endParaRPr lang="en-US" sz="1100" b="0" i="0" kern="1200" dirty="0">
            <a:hlinkClick xmlns:r="http://schemas.openxmlformats.org/officeDocument/2006/relationships" r:id="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732719"/>
        <a:ext cx="7602097" cy="638558"/>
      </dsp:txXfrm>
    </dsp:sp>
    <dsp:sp modelId="{AD911FAF-521A-4820-A828-D3E3718C95AE}">
      <dsp:nvSpPr>
        <dsp:cNvPr id="0" name=""/>
        <dsp:cNvSpPr/>
      </dsp:nvSpPr>
      <dsp:spPr>
        <a:xfrm>
          <a:off x="1936840" y="1371278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418358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국민건강 증진을 위한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헬스케어사업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의약품 및 기능식품 판매</a:t>
          </a:r>
        </a:p>
      </dsp:txBody>
      <dsp:txXfrm>
        <a:off x="2082103" y="1418358"/>
        <a:ext cx="7602097" cy="638558"/>
      </dsp:txXfrm>
    </dsp:sp>
    <dsp:sp modelId="{CF05C026-DB91-43DB-A06E-46B09EDF745D}">
      <dsp:nvSpPr>
        <dsp:cNvPr id="0" name=""/>
        <dsp:cNvSpPr/>
      </dsp:nvSpPr>
      <dsp:spPr>
        <a:xfrm>
          <a:off x="1936840" y="2056917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2103997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건강을 생각하는 소비자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전연령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103997"/>
        <a:ext cx="7602097" cy="638558"/>
      </dsp:txXfrm>
    </dsp:sp>
    <dsp:sp modelId="{D235D982-58AD-4B15-9D8D-F549E4F32805}">
      <dsp:nvSpPr>
        <dsp:cNvPr id="0" name=""/>
        <dsp:cNvSpPr/>
      </dsp:nvSpPr>
      <dsp:spPr>
        <a:xfrm>
          <a:off x="1936840" y="2742556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789636"/>
          <a:ext cx="7602097" cy="638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endParaRPr lang="en-US" altLang="ko-KR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광동제약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http://www.ekdp.com/company/CI.asp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2789636"/>
        <a:ext cx="7602097" cy="638558"/>
      </dsp:txXfrm>
    </dsp:sp>
    <dsp:sp modelId="{D0A004F4-AD23-44AD-ADB5-BAD672B8AB1E}">
      <dsp:nvSpPr>
        <dsp:cNvPr id="0" name=""/>
        <dsp:cNvSpPr/>
      </dsp:nvSpPr>
      <dsp:spPr>
        <a:xfrm>
          <a:off x="1936840" y="3428195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968420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936840" cy="3910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936840" cy="3910020"/>
      </dsp:txXfrm>
    </dsp:sp>
    <dsp:sp modelId="{B292DB37-5DAC-4239-B187-DFD8D1E45EBC}">
      <dsp:nvSpPr>
        <dsp:cNvPr id="0" name=""/>
        <dsp:cNvSpPr/>
      </dsp:nvSpPr>
      <dsp:spPr>
        <a:xfrm>
          <a:off x="2082103" y="44197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메뉴 카테고리가 복잡하며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메인페이지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가독성이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떨어진다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.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44197"/>
        <a:ext cx="7602097" cy="599462"/>
      </dsp:txXfrm>
    </dsp:sp>
    <dsp:sp modelId="{4110832E-0718-476E-A490-037F526FEE32}">
      <dsp:nvSpPr>
        <dsp:cNvPr id="0" name=""/>
        <dsp:cNvSpPr/>
      </dsp:nvSpPr>
      <dsp:spPr>
        <a:xfrm>
          <a:off x="1936840" y="64366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2082103" y="68785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카테고리 정리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통합 및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메인페이지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단순화 </a:t>
          </a:r>
        </a:p>
      </dsp:txBody>
      <dsp:txXfrm>
        <a:off x="2082103" y="687858"/>
        <a:ext cx="7602097" cy="599462"/>
      </dsp:txXfrm>
    </dsp:sp>
    <dsp:sp modelId="{AD911FAF-521A-4820-A828-D3E3718C95AE}">
      <dsp:nvSpPr>
        <dsp:cNvPr id="0" name=""/>
        <dsp:cNvSpPr/>
      </dsp:nvSpPr>
      <dsp:spPr>
        <a:xfrm>
          <a:off x="1936840" y="1287320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2082103" y="1331518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1280px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기준 그 이상의 화면의 크기를 가지는 기지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+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331518"/>
        <a:ext cx="7602097" cy="599462"/>
      </dsp:txXfrm>
    </dsp:sp>
    <dsp:sp modelId="{CF05C026-DB91-43DB-A06E-46B09EDF745D}">
      <dsp:nvSpPr>
        <dsp:cNvPr id="0" name=""/>
        <dsp:cNvSpPr/>
      </dsp:nvSpPr>
      <dsp:spPr>
        <a:xfrm>
          <a:off x="1936840" y="193098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2082103" y="197517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1975179"/>
        <a:ext cx="7602097" cy="599462"/>
      </dsp:txXfrm>
    </dsp:sp>
    <dsp:sp modelId="{D235D982-58AD-4B15-9D8D-F549E4F32805}">
      <dsp:nvSpPr>
        <dsp:cNvPr id="0" name=""/>
        <dsp:cNvSpPr/>
      </dsp:nvSpPr>
      <dsp:spPr>
        <a:xfrm>
          <a:off x="1936840" y="2574641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2082103" y="2618839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</a:t>
          </a:r>
          <a:r>
            <a:rPr lang="ko-KR" altLang="en-US" sz="1100" b="1" kern="1200" dirty="0" err="1">
              <a:solidFill>
                <a:srgbClr val="2AB9C7"/>
              </a:solidFill>
              <a:latin typeface="+mn-lt"/>
            </a:rPr>
            <a:t>컨셉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직관성이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뛰어나게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</a:p>
      </dsp:txBody>
      <dsp:txXfrm>
        <a:off x="2082103" y="2618839"/>
        <a:ext cx="7602097" cy="599462"/>
      </dsp:txXfrm>
    </dsp:sp>
    <dsp:sp modelId="{D0A004F4-AD23-44AD-ADB5-BAD672B8AB1E}">
      <dsp:nvSpPr>
        <dsp:cNvPr id="0" name=""/>
        <dsp:cNvSpPr/>
      </dsp:nvSpPr>
      <dsp:spPr>
        <a:xfrm>
          <a:off x="1936840" y="321830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2082103" y="3262500"/>
          <a:ext cx="7602097" cy="599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V</a:t>
          </a:r>
          <a:r>
            <a:rPr lang="ko-KR" altLang="en-US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라인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kern="1200" dirty="0" err="1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비타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500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2082103" y="3262500"/>
        <a:ext cx="7602097" cy="599462"/>
      </dsp:txXfrm>
    </dsp:sp>
    <dsp:sp modelId="{6E096DDC-14C4-46D7-B231-32A1E2CCD90A}">
      <dsp:nvSpPr>
        <dsp:cNvPr id="0" name=""/>
        <dsp:cNvSpPr/>
      </dsp:nvSpPr>
      <dsp:spPr>
        <a:xfrm>
          <a:off x="1936840" y="3861962"/>
          <a:ext cx="77473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rgbClr val="2AB9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C45B25F-0A55-49C8-958C-97933990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512" y="1231492"/>
            <a:ext cx="9783097" cy="1037047"/>
          </a:xfrm>
          <a:prstGeom prst="rect">
            <a:avLst/>
          </a:prstGeom>
        </p:spPr>
        <p:txBody>
          <a:bodyPr anchor="b"/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4776034-F239-4881-915E-B63E517A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4512" y="2812284"/>
            <a:ext cx="9783097" cy="103704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="" xmlns:a16="http://schemas.microsoft.com/office/drawing/2014/main" id="{ED0C09B5-C63A-472D-981A-DCA69ABBA8B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177146"/>
            <a:ext cx="9783097" cy="1226129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8" name="날짜 개체 틀 3">
            <a:extLst>
              <a:ext uri="{FF2B5EF4-FFF2-40B4-BE49-F238E27FC236}">
                <a16:creationId xmlns="" xmlns:a16="http://schemas.microsoft.com/office/drawing/2014/main" id="{9D27FFF6-99CA-4A78-BF80-5F96288CB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94407" y="5832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21685B-8A46-4547-B47D-D09C9DEE3113}" type="datetimeFigureOut">
              <a:rPr lang="ko-KR" altLang="en-US" smtClean="0"/>
              <a:pPr/>
              <a:t>2021-09-10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2744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270002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4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138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79384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98938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CAE417F-F97E-4545-9BA1-3E281D7AFD30}"/>
              </a:ext>
            </a:extLst>
          </p:cNvPr>
          <p:cNvGrpSpPr/>
          <p:nvPr userDrawn="1"/>
        </p:nvGrpSpPr>
        <p:grpSpPr>
          <a:xfrm>
            <a:off x="5730840" y="1426029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39603DFB-7444-42F5-9AC3-0FBD106BB8A8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="" xmlns:a16="http://schemas.microsoft.com/office/drawing/2014/main" id="{471F0AC5-9C1D-4E7C-9D95-FAFE3D81162F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="" xmlns:a16="http://schemas.microsoft.com/office/drawing/2014/main" id="{C84089C6-F423-4118-B768-50ACD4D8E6D7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="" xmlns:a16="http://schemas.microsoft.com/office/drawing/2014/main" id="{35772B0E-6452-4726-A079-9847FF06B1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="" xmlns:a16="http://schemas.microsoft.com/office/drawing/2014/main" id="{D8EF2972-4F59-4175-9A43-E0BE480EEE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87B31C5-AB68-48D9-AEB3-B0F2BC16A36B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D5CCB987-E69D-410D-BBA7-4061399F9E79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DD72EEE2-FE33-429D-A088-78C54D5EE367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3BF414E3-A18E-4A63-8833-CFC54E66AEB1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762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E7517EF4-E8B7-4196-BBAA-82D32E6BE258}"/>
              </a:ext>
            </a:extLst>
          </p:cNvPr>
          <p:cNvGrpSpPr/>
          <p:nvPr userDrawn="1"/>
        </p:nvGrpSpPr>
        <p:grpSpPr>
          <a:xfrm>
            <a:off x="6180161" y="1877671"/>
            <a:ext cx="4569499" cy="4516702"/>
            <a:chOff x="6077681" y="1861486"/>
            <a:chExt cx="4736309" cy="4681584"/>
          </a:xfrm>
        </p:grpSpPr>
        <p:pic>
          <p:nvPicPr>
            <p:cNvPr id="19" name="Picture 3">
              <a:extLst>
                <a:ext uri="{FF2B5EF4-FFF2-40B4-BE49-F238E27FC236}">
                  <a16:creationId xmlns="" xmlns:a16="http://schemas.microsoft.com/office/drawing/2014/main" id="{044C83A3-843C-49B4-B481-C5DE7273B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C22435EA-BADB-4DF4-8A6F-51C4D8074E3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1DEFD803-5D87-4927-B580-3E8134FC07E9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ED8DD0B-47F9-48C2-B940-FF83B75D6CC9}"/>
                </a:ext>
              </a:extLst>
            </p:cNvPr>
            <p:cNvSpPr txBox="1"/>
            <p:nvPr/>
          </p:nvSpPr>
          <p:spPr>
            <a:xfrm>
              <a:off x="7987720" y="1861486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7B6E133-D856-4F28-9FFE-452E50C6A237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1B485374-8B26-481F-AD0A-610023F3A015}"/>
              </a:ext>
            </a:extLst>
          </p:cNvPr>
          <p:cNvGrpSpPr/>
          <p:nvPr userDrawn="1"/>
        </p:nvGrpSpPr>
        <p:grpSpPr>
          <a:xfrm>
            <a:off x="781623" y="1893438"/>
            <a:ext cx="4569500" cy="4493886"/>
            <a:chOff x="781622" y="1877252"/>
            <a:chExt cx="4736309" cy="4657935"/>
          </a:xfrm>
        </p:grpSpPr>
        <p:pic>
          <p:nvPicPr>
            <p:cNvPr id="25" name="Picture 1">
              <a:extLst>
                <a:ext uri="{FF2B5EF4-FFF2-40B4-BE49-F238E27FC236}">
                  <a16:creationId xmlns="" xmlns:a16="http://schemas.microsoft.com/office/drawing/2014/main" id="{BE371883-DB03-4829-A206-C7D18459F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7FBAC61-3D68-4D63-8BB9-F9C8B7F6C2B3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401C4F7-6F81-4D52-A787-2AD7925344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A9CB45F-F6FC-437C-8396-B71D950A317F}"/>
                </a:ext>
              </a:extLst>
            </p:cNvPr>
            <p:cNvSpPr txBox="1"/>
            <p:nvPr/>
          </p:nvSpPr>
          <p:spPr>
            <a:xfrm>
              <a:off x="2691660" y="1877252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4968F01-B5BC-462B-83CA-A4B6AA17DD77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7B76C2A9-7CD3-4AC2-9D09-EECBB9F911DB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</p:spTree>
    <p:extLst>
      <p:ext uri="{BB962C8B-B14F-4D97-AF65-F5344CB8AC3E}">
        <p14:creationId xmlns="" xmlns:p14="http://schemas.microsoft.com/office/powerpoint/2010/main" val="39883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54847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6" y="1113480"/>
            <a:ext cx="9745991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483606"/>
            <a:ext cx="9491991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3" name="슬라이드 번호 개체 틀 3">
            <a:extLst>
              <a:ext uri="{FF2B5EF4-FFF2-40B4-BE49-F238E27FC236}">
                <a16:creationId xmlns="" xmlns:a16="http://schemas.microsoft.com/office/drawing/2014/main" id="{8D22A356-14D7-420A-AAA7-D6864A4FC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181A0134-41CB-4737-B695-8C588E5222BF}"/>
              </a:ext>
            </a:extLst>
          </p:cNvPr>
          <p:cNvGrpSpPr/>
          <p:nvPr userDrawn="1"/>
        </p:nvGrpSpPr>
        <p:grpSpPr>
          <a:xfrm>
            <a:off x="866500" y="1882532"/>
            <a:ext cx="4491659" cy="4422051"/>
            <a:chOff x="781622" y="1877252"/>
            <a:chExt cx="4736309" cy="4662910"/>
          </a:xfrm>
        </p:grpSpPr>
        <p:pic>
          <p:nvPicPr>
            <p:cNvPr id="32" name="Picture 5">
              <a:extLst>
                <a:ext uri="{FF2B5EF4-FFF2-40B4-BE49-F238E27FC236}">
                  <a16:creationId xmlns="" xmlns:a16="http://schemas.microsoft.com/office/drawing/2014/main" id="{D11A4795-E4F6-4987-B4CC-39C027E2D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02DD60D-0969-442B-ACBC-F67E42B2DC3D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F3D56DA5-262F-45A5-864D-D55E4B163B67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D0B5D1BF-63AB-4462-A2FC-3BA3D20D1149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EB646BA7-5C9D-4035-B102-716E355BE030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80053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9" y="566057"/>
            <a:ext cx="9840099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DC86C57-2D9E-4BCE-81BB-1A6B7D8BB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685" y="1270002"/>
            <a:ext cx="9731243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>
                <a:solidFill>
                  <a:srgbClr val="7F7F7F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5B5E22C7-4143-4C04-8B2A-47152036B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51611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76CD997-460D-40B0-9F9A-5D1FDBD20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5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="" xmlns:a16="http://schemas.microsoft.com/office/drawing/2014/main" id="{CA630441-6185-4926-8182-9AFA431B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320846"/>
            <a:ext cx="9469868" cy="312057"/>
          </a:xfrm>
          <a:prstGeom prst="rect">
            <a:avLst/>
          </a:prstGeom>
        </p:spPr>
        <p:txBody>
          <a:bodyPr/>
          <a:lstStyle>
            <a:lvl1pPr marL="285744" indent="-285744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>
                <a:solidFill>
                  <a:srgbClr val="59595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DC59579-A63F-4FC3-95B7-DFC1B7F7E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359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ED99633-2171-421A-A1F6-DACBFC57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830" y="2374491"/>
            <a:ext cx="9832725" cy="3802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제목 1">
            <a:extLst>
              <a:ext uri="{FF2B5EF4-FFF2-40B4-BE49-F238E27FC236}">
                <a16:creationId xmlns="" xmlns:a16="http://schemas.microsoft.com/office/drawing/2014/main" id="{1F44423B-ACF6-4907-81C7-044644E9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30" y="566057"/>
            <a:ext cx="9832724" cy="449944"/>
          </a:xfrm>
          <a:prstGeom prst="rect">
            <a:avLst/>
          </a:prstGeom>
        </p:spPr>
        <p:txBody>
          <a:bodyPr anchor="ctr"/>
          <a:lstStyle>
            <a:lvl1pPr algn="l">
              <a:defRPr sz="20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="" xmlns:p14="http://schemas.microsoft.com/office/powerpoint/2010/main" val="247327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8478B75B-C8ED-4E3F-9C76-99C2B52A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05352ED-F847-431A-9C4E-9984B483267A}" type="datetimeFigureOut">
              <a:rPr lang="ko-KR" altLang="en-US" smtClean="0"/>
              <a:pPr/>
              <a:t>2021-09-10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EEC99171-0125-4E79-9D07-71189E3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1350EC5-6757-4F9F-B155-19E66553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486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[R] 16">
            <a:extLst>
              <a:ext uri="{FF2B5EF4-FFF2-40B4-BE49-F238E27FC236}">
                <a16:creationId xmlns="" xmlns:a16="http://schemas.microsoft.com/office/drawing/2014/main" id="{121CA73E-3DD8-493C-B604-CCDEC28DAFCD}"/>
              </a:ext>
            </a:extLst>
          </p:cNvPr>
          <p:cNvCxnSpPr>
            <a:cxnSpLocks/>
          </p:cNvCxnSpPr>
          <p:nvPr userDrawn="1"/>
        </p:nvCxnSpPr>
        <p:spPr>
          <a:xfrm>
            <a:off x="1074261" y="1044201"/>
            <a:ext cx="9847385" cy="0"/>
          </a:xfrm>
          <a:prstGeom prst="line">
            <a:avLst/>
          </a:prstGeom>
          <a:ln>
            <a:solidFill>
              <a:srgbClr val="2AB9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6">
            <a:extLst>
              <a:ext uri="{FF2B5EF4-FFF2-40B4-BE49-F238E27FC236}">
                <a16:creationId xmlns="" xmlns:a16="http://schemas.microsoft.com/office/drawing/2014/main" id="{3DA1F00C-18A3-498A-A19F-C5AB53833F39}"/>
              </a:ext>
            </a:extLst>
          </p:cNvPr>
          <p:cNvCxnSpPr>
            <a:cxnSpLocks/>
          </p:cNvCxnSpPr>
          <p:nvPr userDrawn="1"/>
        </p:nvCxnSpPr>
        <p:spPr>
          <a:xfrm>
            <a:off x="1074261" y="6242852"/>
            <a:ext cx="97450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3">
            <a:extLst>
              <a:ext uri="{FF2B5EF4-FFF2-40B4-BE49-F238E27FC236}">
                <a16:creationId xmlns="" xmlns:a16="http://schemas.microsoft.com/office/drawing/2014/main" id="{EED16F3C-6F78-4610-9EB8-F7C237C9B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2312" y="6292344"/>
            <a:ext cx="2252472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7875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0" r:id="rId3"/>
    <p:sldLayoutId id="2147483671" r:id="rId4"/>
    <p:sldLayoutId id="2147483672" r:id="rId5"/>
    <p:sldLayoutId id="2147483668" r:id="rId6"/>
    <p:sldLayoutId id="2147483669" r:id="rId7"/>
    <p:sldLayoutId id="2147483662" r:id="rId8"/>
    <p:sldLayoutId id="2147483667" r:id="rId9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DA353E-EBB6-4EE9-9240-FA1051B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000</a:t>
            </a:r>
            <a:r>
              <a:rPr lang="ko-KR" altLang="en-US" sz="4800" dirty="0"/>
              <a:t> 사이트 제작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0B1D1E2-920F-43AA-9F5C-B58565A71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Project 001</a:t>
            </a:r>
          </a:p>
          <a:p>
            <a:r>
              <a:rPr lang="en-US" altLang="ko-KR" dirty="0"/>
              <a:t>000</a:t>
            </a:r>
            <a:r>
              <a:rPr lang="ko-KR" altLang="en-US" dirty="0"/>
              <a:t> 웹사이트 조사 </a:t>
            </a:r>
            <a:r>
              <a:rPr lang="en-US" altLang="ko-KR" dirty="0"/>
              <a:t>/ </a:t>
            </a:r>
            <a:r>
              <a:rPr lang="ko-KR" altLang="en-US" dirty="0"/>
              <a:t>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BB40ABF-ED09-4050-8943-34500D98E36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54512" y="4501056"/>
            <a:ext cx="9783097" cy="1639613"/>
          </a:xfrm>
        </p:spPr>
        <p:txBody>
          <a:bodyPr/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 err="1"/>
              <a:t>사이트명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광동제약</a:t>
            </a:r>
            <a:endParaRPr lang="en-US" altLang="ko-KR" sz="1800" dirty="0"/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웹 주소 </a:t>
            </a:r>
            <a:r>
              <a:rPr lang="en-US" altLang="ko-KR" sz="1800" dirty="0"/>
              <a:t>: http://www.ekdp.com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제작기간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작성일</a:t>
            </a:r>
            <a:r>
              <a:rPr lang="en-US" altLang="ko-KR" sz="1800" b="1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: 2021</a:t>
            </a:r>
            <a:r>
              <a:rPr lang="ko-KR" altLang="en-US" sz="1800" dirty="0"/>
              <a:t>년 </a:t>
            </a:r>
            <a:r>
              <a:rPr lang="en-US" altLang="ko-KR" sz="1800" dirty="0"/>
              <a:t>9</a:t>
            </a:r>
            <a:r>
              <a:rPr lang="ko-KR" altLang="en-US" sz="1800" dirty="0"/>
              <a:t>월 </a:t>
            </a:r>
            <a:r>
              <a:rPr lang="en-US" altLang="ko-KR" sz="1800" dirty="0"/>
              <a:t>6</a:t>
            </a:r>
            <a:r>
              <a:rPr lang="ko-KR" altLang="en-US" sz="1800" dirty="0"/>
              <a:t>일</a:t>
            </a:r>
            <a:r>
              <a:rPr lang="en-US" altLang="ko-KR" sz="1800" dirty="0"/>
              <a:t> 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ko-KR" altLang="en-US" sz="1800" b="1" dirty="0"/>
              <a:t>훈련생 이름</a:t>
            </a:r>
            <a:r>
              <a:rPr lang="ko-KR" altLang="en-US" sz="1800" b="1" dirty="0">
                <a:solidFill>
                  <a:srgbClr val="595959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최원석</a:t>
            </a:r>
          </a:p>
        </p:txBody>
      </p:sp>
    </p:spTree>
    <p:extLst>
      <p:ext uri="{BB962C8B-B14F-4D97-AF65-F5344CB8AC3E}">
        <p14:creationId xmlns="" xmlns:p14="http://schemas.microsoft.com/office/powerpoint/2010/main" val="75417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58489179"/>
              </p:ext>
            </p:extLst>
          </p:nvPr>
        </p:nvGraphicFramePr>
        <p:xfrm>
          <a:off x="1260094" y="2109109"/>
          <a:ext cx="9491991" cy="3968499"/>
        </p:xfrm>
        <a:graphic>
          <a:graphicData uri="http://schemas.openxmlformats.org/drawingml/2006/table">
            <a:tbl>
              <a:tblPr/>
              <a:tblGrid>
                <a:gridCol w="9491991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</a:tblGrid>
              <a:tr h="3968499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5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endParaRPr lang="en-US" altLang="ko-KR" sz="15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메뉴카테고리의 </a:t>
                      </a:r>
                      <a:r>
                        <a:rPr lang="ko-KR" altLang="en-US" sz="15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단순화</a:t>
                      </a:r>
                      <a:r>
                        <a:rPr lang="ko-KR" altLang="en-US" sz="1500" b="0" kern="0" spc="0" baseline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작업이 필요해 보이며 </a:t>
                      </a:r>
                      <a:endParaRPr lang="en-US" altLang="ko-KR" sz="1500" b="0" kern="0" spc="0" baseline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500" b="0" kern="0" spc="0" baseline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메인페이지에</a:t>
                      </a:r>
                      <a:r>
                        <a:rPr lang="ko-KR" altLang="en-US" sz="15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회사의 </a:t>
                      </a:r>
                      <a:r>
                        <a:rPr lang="ko-KR" altLang="en-US" sz="1500" b="0" kern="0" spc="0" baseline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최근활동을</a:t>
                      </a:r>
                      <a:r>
                        <a:rPr lang="ko-KR" altLang="en-US" sz="15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간단하게 보여주며</a:t>
                      </a:r>
                      <a:r>
                        <a:rPr lang="en-US" altLang="ko-KR" sz="15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5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인기상품과 주력상품 노출시킨다</a:t>
                      </a:r>
                      <a:r>
                        <a:rPr lang="en-US" altLang="ko-KR" sz="15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=""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10</a:t>
            </a:fld>
            <a:endParaRPr lang="ko-KR" altLang="en-US" sz="1100"/>
          </a:p>
        </p:txBody>
      </p:sp>
    </p:spTree>
    <p:extLst>
      <p:ext uri="{BB962C8B-B14F-4D97-AF65-F5344CB8AC3E}">
        <p14:creationId xmlns="" xmlns:p14="http://schemas.microsoft.com/office/powerpoint/2010/main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546230"/>
            <a:ext cx="9491991" cy="312057"/>
          </a:xfrm>
        </p:spPr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슬라이드 번호 개체 틀 3">
            <a:extLst>
              <a:ext uri="{FF2B5EF4-FFF2-40B4-BE49-F238E27FC236}">
                <a16:creationId xmlns="" xmlns:a16="http://schemas.microsoft.com/office/drawing/2014/main" id="{03E00695-FAE9-4E49-83BC-32E7FEFC9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11</a:t>
            </a:fld>
            <a:endParaRPr lang="ko-KR" altLang="en-US" sz="1100"/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8083902" y="238298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비타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953274" y="2060772"/>
            <a:ext cx="1165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옥수수수염차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308839" y="2391697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헛개차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8336450" y="3732818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경옥고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8118737" y="2687789"/>
            <a:ext cx="947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돼지감자차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439468" y="2652954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브이라인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8188405" y="316675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비타민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909731" y="3906987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쌍화탕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8319034" y="341930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우엉차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813934" y="2966463"/>
            <a:ext cx="9566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제주삼다수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901021" y="4159536"/>
            <a:ext cx="991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우왕청심원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7831353" y="334963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아이톡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080930" y="311450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헬스케어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6707947" y="2853252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뷰티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CE4BE62-1E34-4FC7-A34D-530BB53D8CC9}"/>
              </a:ext>
            </a:extLst>
          </p:cNvPr>
          <p:cNvSpPr txBox="1"/>
          <p:nvPr/>
        </p:nvSpPr>
        <p:spPr>
          <a:xfrm>
            <a:off x="5985135" y="3497686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다이어트</a:t>
            </a: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2CDA3B61-9EE3-4A58-A2A8-CB0F738AF7AE}"/>
              </a:ext>
            </a:extLst>
          </p:cNvPr>
          <p:cNvSpPr/>
          <p:nvPr/>
        </p:nvSpPr>
        <p:spPr>
          <a:xfrm rot="18864798">
            <a:off x="7944675" y="3383600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33DF71B7-86A2-42E7-B2DE-0C65A0848687}"/>
              </a:ext>
            </a:extLst>
          </p:cNvPr>
          <p:cNvSpPr/>
          <p:nvPr/>
        </p:nvSpPr>
        <p:spPr>
          <a:xfrm rot="18864798">
            <a:off x="7631002" y="1987597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화살표: 왼쪽 9">
            <a:extLst>
              <a:ext uri="{FF2B5EF4-FFF2-40B4-BE49-F238E27FC236}">
                <a16:creationId xmlns="" xmlns:a16="http://schemas.microsoft.com/office/drawing/2014/main" id="{3F81B730-51F6-4A2F-8AC2-07DD718B84D1}"/>
              </a:ext>
            </a:extLst>
          </p:cNvPr>
          <p:cNvSpPr/>
          <p:nvPr/>
        </p:nvSpPr>
        <p:spPr>
          <a:xfrm rot="4203674">
            <a:off x="8114353" y="3185530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단색</a:t>
            </a:r>
            <a:endParaRPr lang="ko-KR" altLang="en-US" dirty="0"/>
          </a:p>
        </p:txBody>
      </p:sp>
      <p:sp>
        <p:nvSpPr>
          <p:cNvPr id="46" name="슬라이드 번호 개체 틀 3">
            <a:extLst>
              <a:ext uri="{FF2B5EF4-FFF2-40B4-BE49-F238E27FC236}">
                <a16:creationId xmlns="" xmlns:a16="http://schemas.microsoft.com/office/drawing/2014/main" id="{4F793C00-2068-4D36-AADC-AEE61A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12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텍스트 개체 틀 11">
            <a:extLst>
              <a:ext uri="{FF2B5EF4-FFF2-40B4-BE49-F238E27FC236}">
                <a16:creationId xmlns="" xmlns:a16="http://schemas.microsoft.com/office/drawing/2014/main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6466409" y="1500365"/>
            <a:ext cx="2916244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2CDA3B61-9EE3-4A58-A2A8-CB0F738AF7AE}"/>
              </a:ext>
            </a:extLst>
          </p:cNvPr>
          <p:cNvSpPr/>
          <p:nvPr/>
        </p:nvSpPr>
        <p:spPr>
          <a:xfrm rot="18864798">
            <a:off x="2801174" y="3696021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33DF71B7-86A2-42E7-B2DE-0C65A0848687}"/>
              </a:ext>
            </a:extLst>
          </p:cNvPr>
          <p:cNvSpPr/>
          <p:nvPr/>
        </p:nvSpPr>
        <p:spPr>
          <a:xfrm rot="18864798">
            <a:off x="2487501" y="2300018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왼쪽 9">
            <a:extLst>
              <a:ext uri="{FF2B5EF4-FFF2-40B4-BE49-F238E27FC236}">
                <a16:creationId xmlns="" xmlns:a16="http://schemas.microsoft.com/office/drawing/2014/main" id="{3F81B730-51F6-4A2F-8AC2-07DD718B84D1}"/>
              </a:ext>
            </a:extLst>
          </p:cNvPr>
          <p:cNvSpPr/>
          <p:nvPr/>
        </p:nvSpPr>
        <p:spPr>
          <a:xfrm rot="4203674">
            <a:off x="2970852" y="3497951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공간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형용사</a:t>
            </a:r>
            <a:endParaRPr lang="ko-KR" altLang="en-US" dirty="0"/>
          </a:p>
        </p:txBody>
      </p:sp>
      <p:sp>
        <p:nvSpPr>
          <p:cNvPr id="29" name="슬라이드 번호 개체 틀 3">
            <a:extLst>
              <a:ext uri="{FF2B5EF4-FFF2-40B4-BE49-F238E27FC236}">
                <a16:creationId xmlns=""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13</a:t>
            </a:fld>
            <a:endParaRPr lang="ko-KR" altLang="en-US" sz="110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63202648"/>
              </p:ext>
            </p:extLst>
          </p:nvPr>
        </p:nvGraphicFramePr>
        <p:xfrm>
          <a:off x="6159781" y="2203706"/>
          <a:ext cx="4576536" cy="3968495"/>
        </p:xfrm>
        <a:graphic>
          <a:graphicData uri="http://schemas.openxmlformats.org/drawingml/2006/table">
            <a:tbl>
              <a:tblPr/>
              <a:tblGrid>
                <a:gridCol w="4576536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</a:tblGrid>
              <a:tr h="41817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355032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동적</a:t>
                      </a:r>
                      <a:r>
                        <a:rPr lang="en-US" altLang="ko-KR" sz="1500" b="1" kern="0" spc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정적 그리고 부드럽고 딱딱함을 아우르는</a:t>
                      </a:r>
                      <a:endParaRPr lang="en-US" altLang="ko-KR" sz="1500" b="1" kern="0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분위기의 키워드가 대부분이었으나 </a:t>
                      </a:r>
                      <a:r>
                        <a:rPr lang="ko-KR" altLang="en-US" sz="1500" b="1" kern="0" spc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네츄럴하고</a:t>
                      </a: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맑은 이미지를 구상하여 방문자 유입을 증가시킨다</a:t>
                      </a:r>
                      <a:r>
                        <a:rPr lang="en-US" altLang="ko-KR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500" b="1" kern="0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 컬러는 당사의 기본 컬러인 </a:t>
                      </a:r>
                      <a:r>
                        <a:rPr lang="ko-KR" altLang="en-US" sz="1500" b="1" kern="0" spc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레드를</a:t>
                      </a: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참고하여</a:t>
                      </a:r>
                      <a:endParaRPr lang="en-US" altLang="ko-KR" sz="1500" b="1" kern="0" spc="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baseline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네츄럴하고</a:t>
                      </a:r>
                      <a:r>
                        <a:rPr lang="ko-KR" altLang="en-US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맑은 이미지를 이루기 위해 기존컬러와 비슷한 색상인 다홍색을 사용하기로 했다</a:t>
                      </a:r>
                      <a:r>
                        <a:rPr lang="en-US" altLang="ko-KR" sz="1500" b="1" kern="0" spc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="" xmlns:a16="http://schemas.microsoft.com/office/drawing/2014/main" id="{2CDA3B61-9EE3-4A58-A2A8-CB0F738AF7AE}"/>
              </a:ext>
            </a:extLst>
          </p:cNvPr>
          <p:cNvSpPr/>
          <p:nvPr/>
        </p:nvSpPr>
        <p:spPr>
          <a:xfrm rot="18864798">
            <a:off x="2930714" y="3734122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33DF71B7-86A2-42E7-B2DE-0C65A0848687}"/>
              </a:ext>
            </a:extLst>
          </p:cNvPr>
          <p:cNvSpPr/>
          <p:nvPr/>
        </p:nvSpPr>
        <p:spPr>
          <a:xfrm rot="18864798">
            <a:off x="2617041" y="2338119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 9">
            <a:extLst>
              <a:ext uri="{FF2B5EF4-FFF2-40B4-BE49-F238E27FC236}">
                <a16:creationId xmlns="" xmlns:a16="http://schemas.microsoft.com/office/drawing/2014/main" id="{3F81B730-51F6-4A2F-8AC2-07DD718B84D1}"/>
              </a:ext>
            </a:extLst>
          </p:cNvPr>
          <p:cNvSpPr/>
          <p:nvPr/>
        </p:nvSpPr>
        <p:spPr>
          <a:xfrm rot="4203674">
            <a:off x="3100392" y="3536052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8687" y="1689553"/>
            <a:ext cx="9491991" cy="1013187"/>
          </a:xfrm>
        </p:spPr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729670233"/>
              </p:ext>
            </p:extLst>
          </p:nvPr>
        </p:nvGraphicFramePr>
        <p:xfrm>
          <a:off x="1458687" y="2847787"/>
          <a:ext cx="9144000" cy="3089374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</a:tblGrid>
              <a:tr h="32466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27563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쉽고 </a:t>
                      </a:r>
                      <a:r>
                        <a:rPr lang="ko-KR" altLang="en-US" sz="1500" b="0" kern="0" spc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직관성이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뛰어난 페이지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필요한것만</a:t>
                      </a:r>
                      <a:r>
                        <a:rPr lang="ko-KR" altLang="en-US" sz="15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메인페이지에</a:t>
                      </a:r>
                      <a:r>
                        <a:rPr lang="ko-KR" altLang="en-US" sz="15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담는다</a:t>
                      </a:r>
                      <a:r>
                        <a:rPr lang="en-US" altLang="ko-KR" sz="15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500" b="1" kern="0" spc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다홍색을 사용하여 부드럽고 </a:t>
                      </a:r>
                      <a:r>
                        <a:rPr lang="ko-KR" altLang="en-US" sz="15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네츄럴한</a:t>
                      </a:r>
                      <a:r>
                        <a:rPr lang="ko-KR" altLang="en-US" sz="15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이미지 구축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다양하지만 복잡하지 않은 </a:t>
                      </a:r>
                      <a:r>
                        <a:rPr lang="ko-KR" altLang="en-US" sz="15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메인페이지</a:t>
                      </a:r>
                      <a:r>
                        <a:rPr lang="ko-KR" altLang="en-US" sz="15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구축</a:t>
                      </a:r>
                      <a:endParaRPr lang="en-US" altLang="ko-KR" sz="15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500" b="1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</a:t>
                      </a:r>
                      <a:r>
                        <a:rPr lang="ko-KR" altLang="en-US" sz="1500" b="1" kern="0" spc="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컬러</a:t>
                      </a:r>
                      <a:endParaRPr lang="en-US" altLang="ko-KR" sz="1500" b="1" kern="0" spc="0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주요컬러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다홍색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5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회색 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5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검정색</a:t>
                      </a:r>
                      <a:endParaRPr lang="en-US" altLang="ko-KR" sz="15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</a:t>
                      </a:r>
                      <a:r>
                        <a:rPr lang="en-US" altLang="ko-KR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500" b="0" kern="0" spc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화이트</a:t>
                      </a:r>
                    </a:p>
                  </a:txBody>
                  <a:tcPr marL="64771" marR="64771" marT="17907" marB="1790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7821960"/>
                  </a:ext>
                </a:extLst>
              </a:tr>
            </a:tbl>
          </a:graphicData>
        </a:graphic>
      </p:graphicFrame>
      <p:sp>
        <p:nvSpPr>
          <p:cNvPr id="29" name="슬라이드 번호 개체 틀 3">
            <a:extLst>
              <a:ext uri="{FF2B5EF4-FFF2-40B4-BE49-F238E27FC236}">
                <a16:creationId xmlns="" xmlns:a16="http://schemas.microsoft.com/office/drawing/2014/main" id="{E4CB0677-BCFD-4F92-96C5-62D4B81C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14</a:t>
            </a:fld>
            <a:endParaRPr lang="ko-KR" altLang="en-US" sz="110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</p:spTree>
    <p:extLst>
      <p:ext uri="{BB962C8B-B14F-4D97-AF65-F5344CB8AC3E}">
        <p14:creationId xmlns="" xmlns:p14="http://schemas.microsoft.com/office/powerpoint/2010/main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=""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=""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15</a:t>
            </a:fld>
            <a:endParaRPr lang="ko-KR" altLang="en-US" sz="1100"/>
          </a:p>
        </p:txBody>
      </p:sp>
      <p:pic>
        <p:nvPicPr>
          <p:cNvPr id="10" name="그림 9" descr="광동 bef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2668"/>
            <a:ext cx="12192000" cy="26742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3632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=""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이미지 배치</a:t>
            </a:r>
          </a:p>
        </p:txBody>
      </p:sp>
      <p:sp>
        <p:nvSpPr>
          <p:cNvPr id="15" name="슬라이드 번호 개체 틀 3">
            <a:extLst>
              <a:ext uri="{FF2B5EF4-FFF2-40B4-BE49-F238E27FC236}">
                <a16:creationId xmlns="" xmlns:a16="http://schemas.microsoft.com/office/drawing/2014/main" id="{4413EFBF-3FCD-4D75-807F-6527E708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16</a:t>
            </a:fld>
            <a:endParaRPr lang="ko-KR" altLang="en-US" sz="1100"/>
          </a:p>
        </p:txBody>
      </p:sp>
      <p:sp>
        <p:nvSpPr>
          <p:cNvPr id="6" name="화살표: 오른쪽 5">
            <a:extLst>
              <a:ext uri="{FF2B5EF4-FFF2-40B4-BE49-F238E27FC236}">
                <a16:creationId xmlns="" xmlns:a16="http://schemas.microsoft.com/office/drawing/2014/main" id="{241A1FB8-D088-44CD-A7D9-8462B466DB42}"/>
              </a:ext>
            </a:extLst>
          </p:cNvPr>
          <p:cNvSpPr/>
          <p:nvPr/>
        </p:nvSpPr>
        <p:spPr>
          <a:xfrm>
            <a:off x="141764" y="3514725"/>
            <a:ext cx="495300" cy="704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광동 af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924050"/>
            <a:ext cx="6248400" cy="4343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3632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메인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=""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="" xmlns:a16="http://schemas.microsoft.com/office/drawing/2014/main" id="{7F75F380-C0E6-45A1-A0BB-0FFFC339A5F2}"/>
              </a:ext>
            </a:extLst>
          </p:cNvPr>
          <p:cNvSpPr txBox="1">
            <a:spLocks/>
          </p:cNvSpPr>
          <p:nvPr/>
        </p:nvSpPr>
        <p:spPr>
          <a:xfrm>
            <a:off x="1458687" y="191669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10" name="슬라이드 번호 개체 틀 3">
            <a:extLst>
              <a:ext uri="{FF2B5EF4-FFF2-40B4-BE49-F238E27FC236}">
                <a16:creationId xmlns="" xmlns:a16="http://schemas.microsoft.com/office/drawing/2014/main" id="{F2D5D29C-6727-4527-AADA-B59895CE7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17</a:t>
            </a:fld>
            <a:endParaRPr lang="ko-KR" altLang="en-US" sz="1100"/>
          </a:p>
        </p:txBody>
      </p:sp>
      <p:pic>
        <p:nvPicPr>
          <p:cNvPr id="11" name="그림 10" descr="광동 aft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842532"/>
            <a:ext cx="11517088" cy="23034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913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서브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구성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-3)</a:t>
            </a:r>
            <a:endParaRPr lang="ko-KR" altLang="en-US" b="1" dirty="0">
              <a:solidFill>
                <a:srgbClr val="2AB9C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메인페이지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=""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7">
            <a:extLst>
              <a:ext uri="{FF2B5EF4-FFF2-40B4-BE49-F238E27FC236}">
                <a16:creationId xmlns="" xmlns:a16="http://schemas.microsoft.com/office/drawing/2014/main" id="{E4712E7B-275C-4E91-B4F6-F77FF3DFC65F}"/>
              </a:ext>
            </a:extLst>
          </p:cNvPr>
          <p:cNvSpPr txBox="1">
            <a:spLocks/>
          </p:cNvSpPr>
          <p:nvPr/>
        </p:nvSpPr>
        <p:spPr>
          <a:xfrm>
            <a:off x="1458687" y="6291945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git-mind</a:t>
            </a:r>
            <a:r>
              <a:rPr lang="ko-KR" altLang="en-US" dirty="0"/>
              <a:t> 활용 내용 구성요소 배치</a:t>
            </a:r>
          </a:p>
        </p:txBody>
      </p:sp>
      <p:sp>
        <p:nvSpPr>
          <p:cNvPr id="7" name="텍스트 개체 틀 7">
            <a:extLst>
              <a:ext uri="{FF2B5EF4-FFF2-40B4-BE49-F238E27FC236}">
                <a16:creationId xmlns="" xmlns:a16="http://schemas.microsoft.com/office/drawing/2014/main" id="{74386ABC-1706-44B6-A06D-8CAEF21B52F4}"/>
              </a:ext>
            </a:extLst>
          </p:cNvPr>
          <p:cNvSpPr txBox="1">
            <a:spLocks/>
          </p:cNvSpPr>
          <p:nvPr/>
        </p:nvSpPr>
        <p:spPr>
          <a:xfrm>
            <a:off x="1458687" y="1869376"/>
            <a:ext cx="9491991" cy="312057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페이지 명 </a:t>
            </a:r>
            <a:r>
              <a:rPr lang="en-US" altLang="ko-KR" dirty="0"/>
              <a:t>: </a:t>
            </a:r>
            <a:r>
              <a:rPr lang="ko-KR" altLang="en-US" dirty="0" smtClean="0"/>
              <a:t>서브페이지</a:t>
            </a:r>
            <a:endParaRPr lang="ko-KR" altLang="en-US" dirty="0"/>
          </a:p>
        </p:txBody>
      </p:sp>
      <p:sp>
        <p:nvSpPr>
          <p:cNvPr id="9" name="슬라이드 번호 개체 틀 3">
            <a:extLst>
              <a:ext uri="{FF2B5EF4-FFF2-40B4-BE49-F238E27FC236}">
                <a16:creationId xmlns="" xmlns:a16="http://schemas.microsoft.com/office/drawing/2014/main" id="{C5CA1C03-473D-4DA8-B38E-D3428CEBE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18</a:t>
            </a:fld>
            <a:endParaRPr lang="ko-KR" altLang="en-US" sz="1100"/>
          </a:p>
        </p:txBody>
      </p:sp>
      <p:pic>
        <p:nvPicPr>
          <p:cNvPr id="10" name="그림 9" descr="광동sub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376487"/>
            <a:ext cx="8677275" cy="2905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5515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="" xmlns:a16="http://schemas.microsoft.com/office/drawing/2014/main" id="{6A45E90B-5A18-434F-A29D-960246C9627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119352" y="2392007"/>
            <a:ext cx="9855200" cy="20739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001</a:t>
            </a:r>
            <a:b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000 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분석</a:t>
            </a:r>
          </a:p>
        </p:txBody>
      </p:sp>
      <p:sp>
        <p:nvSpPr>
          <p:cNvPr id="9" name="부제목 8">
            <a:extLst>
              <a:ext uri="{FF2B5EF4-FFF2-40B4-BE49-F238E27FC236}">
                <a16:creationId xmlns="" xmlns:a16="http://schemas.microsoft.com/office/drawing/2014/main" id="{826E8117-68C5-48E7-8065-0F8F53C07A8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19353" y="5462752"/>
            <a:ext cx="9572625" cy="701565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능력단위</a:t>
            </a:r>
            <a:r>
              <a:rPr lang="en-US" altLang="ko-KR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UIUX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요구분석</a:t>
            </a:r>
            <a:endParaRPr lang="en-US" altLang="ko-KR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r">
              <a:buNone/>
              <a:defRPr/>
            </a:pPr>
            <a:r>
              <a:rPr lang="ko-KR" altLang="en-US" sz="1800" b="1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1800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800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17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=""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=""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과제 개발자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최원석</a:t>
            </a:r>
            <a:endParaRPr lang="en-US" altLang="ko-KR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=""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3500526157"/>
              </p:ext>
            </p:extLst>
          </p:nvPr>
        </p:nvGraphicFramePr>
        <p:xfrm>
          <a:off x="1095830" y="2538250"/>
          <a:ext cx="9684201" cy="348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슬라이드 번호 개체 틀 3">
            <a:extLst>
              <a:ext uri="{FF2B5EF4-FFF2-40B4-BE49-F238E27FC236}">
                <a16:creationId xmlns="" xmlns:a16="http://schemas.microsoft.com/office/drawing/2014/main" id="{2F95D403-F75F-495B-A2AA-653BD5570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2</a:t>
            </a:fld>
            <a:endParaRPr lang="ko-KR" altLang="en-US" sz="1100"/>
          </a:p>
        </p:txBody>
      </p:sp>
    </p:spTree>
    <p:extLst>
      <p:ext uri="{BB962C8B-B14F-4D97-AF65-F5344CB8AC3E}">
        <p14:creationId xmlns="" xmlns:p14="http://schemas.microsoft.com/office/powerpoint/2010/main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="" xmlns:a16="http://schemas.microsoft.com/office/drawing/2014/main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01-2 </a:t>
            </a:r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의뢰자</a:t>
            </a:r>
            <a:r>
              <a:rPr lang="en-US" altLang="ko-KR" dirty="0"/>
              <a:t>) </a:t>
            </a:r>
            <a:r>
              <a:rPr lang="ko-KR" altLang="en-US" dirty="0"/>
              <a:t>요구 사항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="" xmlns:a16="http://schemas.microsoft.com/office/drawing/2014/main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="" xmlns:a16="http://schemas.microsoft.com/office/drawing/2014/main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2257059039"/>
              </p:ext>
            </p:extLst>
          </p:nvPr>
        </p:nvGraphicFramePr>
        <p:xfrm>
          <a:off x="1095830" y="2109109"/>
          <a:ext cx="9684201" cy="391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슬라이드 번호 개체 틀 3">
            <a:extLst>
              <a:ext uri="{FF2B5EF4-FFF2-40B4-BE49-F238E27FC236}">
                <a16:creationId xmlns="" xmlns:a16="http://schemas.microsoft.com/office/drawing/2014/main" id="{DA1CF686-3156-48C9-8A00-A7C415271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3</a:t>
            </a:fld>
            <a:endParaRPr lang="ko-KR" altLang="en-US" sz="1100"/>
          </a:p>
        </p:txBody>
      </p:sp>
    </p:spTree>
    <p:extLst>
      <p:ext uri="{BB962C8B-B14F-4D97-AF65-F5344CB8AC3E}">
        <p14:creationId xmlns="" xmlns:p14="http://schemas.microsoft.com/office/powerpoint/2010/main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=""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=""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=""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="" xmlns:a16="http://schemas.microsoft.com/office/drawing/2014/main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92640906"/>
              </p:ext>
            </p:extLst>
          </p:nvPr>
        </p:nvGraphicFramePr>
        <p:xfrm>
          <a:off x="1427793" y="2109108"/>
          <a:ext cx="9190922" cy="3735012"/>
        </p:xfrm>
        <a:graphic>
          <a:graphicData uri="http://schemas.openxmlformats.org/drawingml/2006/table">
            <a:tbl>
              <a:tblPr firstRow="1" bandRow="1"/>
              <a:tblGrid>
                <a:gridCol w="550780">
                  <a:extLst>
                    <a:ext uri="{9D8B030D-6E8A-4147-A177-3AD203B41FA5}">
                      <a16:colId xmlns="" xmlns:a16="http://schemas.microsoft.com/office/drawing/2014/main" val="1239036185"/>
                    </a:ext>
                  </a:extLst>
                </a:gridCol>
                <a:gridCol w="4320071">
                  <a:extLst>
                    <a:ext uri="{9D8B030D-6E8A-4147-A177-3AD203B41FA5}">
                      <a16:colId xmlns="" xmlns:a16="http://schemas.microsoft.com/office/drawing/2014/main" val="1467418087"/>
                    </a:ext>
                  </a:extLst>
                </a:gridCol>
                <a:gridCol w="4320071">
                  <a:extLst>
                    <a:ext uri="{9D8B030D-6E8A-4147-A177-3AD203B41FA5}">
                      <a16:colId xmlns="" xmlns:a16="http://schemas.microsoft.com/office/drawing/2014/main" val="2305120630"/>
                    </a:ext>
                  </a:extLst>
                </a:gridCol>
              </a:tblGrid>
              <a:tr h="3421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긍정요인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부정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338101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내부요인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한방제품을 액상으로 만들어 초기시장 선점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한방제품의 대표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회사로 거듭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인지도 높은 브랜드와 다양한 제품군을 가지고 있다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-MZ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세대 상대로 적극적인 마케팅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공감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&amp;</a:t>
                      </a:r>
                      <a:r>
                        <a:rPr lang="ko-KR" altLang="en-US" sz="12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인플루언서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활용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대표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주력상품을 제외하고 알려진 제품이 별로 없다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정체된 한방 라인업</a:t>
                      </a:r>
                      <a:endParaRPr lang="en-US" altLang="ko-KR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한방제품의 추가 개발이 없다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198109"/>
                  </a:ext>
                </a:extLst>
              </a:tr>
              <a:tr h="16555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외부요인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건강에 대한 관심도 증가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환경에 대한 관심도 증가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라벨을 떼고 출시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생수 수질 부적합 이슈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 제약회사에 비해 연구개발비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(R&amp;D)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 상대적으로 낮다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매출액 대비 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3.5%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미만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광고선전비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및 </a:t>
                      </a:r>
                      <a:r>
                        <a:rPr lang="ko-KR" altLang="en-US" sz="1200" b="1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판매촉진비의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과대 지출</a:t>
                      </a:r>
                      <a:endParaRPr lang="en-US" altLang="ko-KR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연구개발비의 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</a:t>
                      </a: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2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제약회사가 아닌 음료회사라는 오명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28FD6D8-8980-4582-AD73-F3D6249E1238}"/>
              </a:ext>
            </a:extLst>
          </p:cNvPr>
          <p:cNvSpPr txBox="1"/>
          <p:nvPr/>
        </p:nvSpPr>
        <p:spPr>
          <a:xfrm>
            <a:off x="1323288" y="6017840"/>
            <a:ext cx="9190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연구개발비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(R&amp;D)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과감하게 투자하여 신제품확장에 힘쓴다</a:t>
            </a:r>
          </a:p>
        </p:txBody>
      </p:sp>
      <p:sp>
        <p:nvSpPr>
          <p:cNvPr id="14" name="슬라이드 번호 개체 틀 3">
            <a:extLst>
              <a:ext uri="{FF2B5EF4-FFF2-40B4-BE49-F238E27FC236}">
                <a16:creationId xmlns="" xmlns:a16="http://schemas.microsoft.com/office/drawing/2014/main" id="{79E72574-0DC5-44FF-AFA3-09189DFD8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4</a:t>
            </a:fld>
            <a:endParaRPr lang="ko-KR" altLang="en-US" sz="1100"/>
          </a:p>
        </p:txBody>
      </p:sp>
    </p:spTree>
    <p:extLst>
      <p:ext uri="{BB962C8B-B14F-4D97-AF65-F5344CB8AC3E}">
        <p14:creationId xmlns="" xmlns:p14="http://schemas.microsoft.com/office/powerpoint/2010/main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=""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=""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86741179"/>
              </p:ext>
            </p:extLst>
          </p:nvPr>
        </p:nvGraphicFramePr>
        <p:xfrm>
          <a:off x="1315048" y="2109109"/>
          <a:ext cx="9414027" cy="3952619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=""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=""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="" xmlns:a16="http://schemas.microsoft.com/office/drawing/2014/main" val="2305120630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338101"/>
                  </a:ext>
                </a:extLst>
              </a:tr>
              <a:tr h="1171865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다양한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제품군을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가지고 있기에 적절하다고 생각한다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Ex)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500 : 10~50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광동헛개차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20~50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 남성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옥수수수염차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20~50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 여성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 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우황청심환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40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대이상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쌍화탕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40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대이상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제주삼다수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전연령층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198109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단기적인 시각으로는 주력상품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쌍화탕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500,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옥수수수염차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등으로 인해 매출액은 증가했지만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장기적인 측면으로 볼 경우 연구개발비 투자액이 현저히 낮기 때문에 성장 가능성이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뎌딜것이라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생각한다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5620196"/>
                  </a:ext>
                </a:extLst>
              </a:tr>
              <a:tr h="11718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농림부 조사에 따르면 건강기능식품을 복용하는 가구는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79.8%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 앞으로 더욱 늘어날 것으로 전망한다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또한 코로나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및 건강에 대한 관심도가 점점 증가함에 따라 잠재 수요는 점차 늘어날 것으로 전망한다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928375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2A5C400D-53D9-4335-BB4E-2F4B47896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5</a:t>
            </a:fld>
            <a:endParaRPr lang="ko-KR" altLang="en-US" sz="1100"/>
          </a:p>
        </p:txBody>
      </p:sp>
    </p:spTree>
    <p:extLst>
      <p:ext uri="{BB962C8B-B14F-4D97-AF65-F5344CB8AC3E}">
        <p14:creationId xmlns="" xmlns:p14="http://schemas.microsoft.com/office/powerpoint/2010/main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=""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=""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01198681"/>
              </p:ext>
            </p:extLst>
          </p:nvPr>
        </p:nvGraphicFramePr>
        <p:xfrm>
          <a:off x="1348325" y="2109109"/>
          <a:ext cx="9414027" cy="405521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=""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=""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="" xmlns:a16="http://schemas.microsoft.com/office/drawing/2014/main" val="2305120630"/>
                    </a:ext>
                  </a:extLst>
                </a:gridCol>
              </a:tblGrid>
              <a:tr h="4239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338101"/>
                  </a:ext>
                </a:extLst>
              </a:tr>
              <a:tr h="181562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경쟁사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강력한가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위협적이고 강력하다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광동제약의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경우 작년 기준 매출액 순위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위 이지만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성장율로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따졌을 경우 하위권에 가깝다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제약업계에 따르면 선진국의 경우 매출액의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10~25%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연구개발비로 투자하지만 광동은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3.5%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도 미치지 못하므로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언제든지 역전될 가능성이 높아 보인다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08570939"/>
                  </a:ext>
                </a:extLst>
              </a:tr>
              <a:tr h="18156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높지 않다고 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기존에 있던 제약회사가 경쟁이 될 가능성은 높지만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경쟁사가 쉽게 진입하는 시장은 아니라고 본다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축적된 임상시험 결과 및 특허권 전쟁 등 진입장벽이 높다고 생각된다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128913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974A752B-A871-4E81-8C45-D0D7E35AC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6</a:t>
            </a:fld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5103223" y="1593668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대기업</a:t>
            </a:r>
          </a:p>
        </p:txBody>
      </p:sp>
    </p:spTree>
    <p:extLst>
      <p:ext uri="{BB962C8B-B14F-4D97-AF65-F5344CB8AC3E}">
        <p14:creationId xmlns="" xmlns:p14="http://schemas.microsoft.com/office/powerpoint/2010/main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=""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=""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="" xmlns:a16="http://schemas.microsoft.com/office/drawing/2014/main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64721228"/>
              </p:ext>
            </p:extLst>
          </p:nvPr>
        </p:nvGraphicFramePr>
        <p:xfrm>
          <a:off x="1338697" y="2109109"/>
          <a:ext cx="9414027" cy="4063091"/>
        </p:xfrm>
        <a:graphic>
          <a:graphicData uri="http://schemas.openxmlformats.org/drawingml/2006/table">
            <a:tbl>
              <a:tblPr firstRow="1" bandRow="1"/>
              <a:tblGrid>
                <a:gridCol w="663527">
                  <a:extLst>
                    <a:ext uri="{9D8B030D-6E8A-4147-A177-3AD203B41FA5}">
                      <a16:colId xmlns="" xmlns:a16="http://schemas.microsoft.com/office/drawing/2014/main" val="1239036185"/>
                    </a:ext>
                  </a:extLst>
                </a:gridCol>
                <a:gridCol w="1362039">
                  <a:extLst>
                    <a:ext uri="{9D8B030D-6E8A-4147-A177-3AD203B41FA5}">
                      <a16:colId xmlns="" xmlns:a16="http://schemas.microsoft.com/office/drawing/2014/main" val="1467418087"/>
                    </a:ext>
                  </a:extLst>
                </a:gridCol>
                <a:gridCol w="7388461">
                  <a:extLst>
                    <a:ext uri="{9D8B030D-6E8A-4147-A177-3AD203B41FA5}">
                      <a16:colId xmlns="" xmlns:a16="http://schemas.microsoft.com/office/drawing/2014/main" val="2305120630"/>
                    </a:ext>
                  </a:extLst>
                </a:gridCol>
              </a:tblGrid>
              <a:tr h="39531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/>
                        <a:t>평가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3338101"/>
                  </a:ext>
                </a:extLst>
              </a:tr>
              <a:tr h="122259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불일치하다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궁극적인 목표는 새로운 가치를 창출하여 고객의 건강한 삶에 기여하고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단기목표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(2025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년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로서 매출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조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천억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영업이익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천억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en-US" altLang="ko-KR" sz="11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TOM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Brand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15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개이다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기업이 목표를 달성하려면 연구개발비 투자에 있어 적극적인 투자가 필요해 보인다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0690708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제약회사 판매량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위에도 불구하고 </a:t>
                      </a:r>
                      <a:r>
                        <a:rPr lang="ko-KR" altLang="en-US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현저히 낮은 연구개발비로 타 제약회사에 비해 부족하다고 생각한다</a:t>
                      </a:r>
                      <a:r>
                        <a:rPr lang="en-US" altLang="ko-KR" sz="11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7635325"/>
                  </a:ext>
                </a:extLst>
              </a:tr>
              <a:tr h="12225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광동제약의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경우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MZ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세대를 겨냥한 각종 유명 브랜드를 소유하고 있다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기업은 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MZ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세대에게 대중적인 이미지로 다가왔기에 연구개발비를 적극 투자하여 </a:t>
                      </a:r>
                      <a:endParaRPr lang="en-US" altLang="ko-KR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미래의 주 </a:t>
                      </a:r>
                      <a:r>
                        <a:rPr lang="ko-KR" altLang="en-US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소비타켓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(MZ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세대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을 공략한다면 시너지 효과를 톡톡히 볼것이라 생각이 든다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4259714"/>
                  </a:ext>
                </a:extLst>
              </a:tr>
            </a:tbl>
          </a:graphicData>
        </a:graphic>
      </p:graphicFrame>
      <p:sp>
        <p:nvSpPr>
          <p:cNvPr id="11" name="슬라이드 번호 개체 틀 3">
            <a:extLst>
              <a:ext uri="{FF2B5EF4-FFF2-40B4-BE49-F238E27FC236}">
                <a16:creationId xmlns="" xmlns:a16="http://schemas.microsoft.com/office/drawing/2014/main" id="{4A091A2D-E689-493E-AB16-D06362ABA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7</a:t>
            </a:fld>
            <a:endParaRPr lang="ko-KR" altLang="en-US" sz="1100"/>
          </a:p>
        </p:txBody>
      </p:sp>
    </p:spTree>
    <p:extLst>
      <p:ext uri="{BB962C8B-B14F-4D97-AF65-F5344CB8AC3E}">
        <p14:creationId xmlns="" xmlns:p14="http://schemas.microsoft.com/office/powerpoint/2010/main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3488081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=""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=""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=""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=""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=""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=""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=""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=""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=""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=""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 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카테고리의 단순화 </a:t>
                      </a:r>
                      <a:r>
                        <a:rPr lang="ko-KR" altLang="en-US" sz="11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보기쉬운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홈페이지였으면 합니다</a:t>
                      </a:r>
                      <a:r>
                        <a:rPr lang="en-US" altLang="ko-KR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곽두팔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55</a:t>
                      </a: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세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남자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 과정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골프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청주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450</a:t>
                      </a: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defTabSz="914377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err="1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워라벨을</a:t>
                      </a: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중요시하며 건강에 관심이 많다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세시대 건강한 삶을 꿈꾸며 주말마다 등산을 하고 건강식품을 잘 챙겨먹는다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건강식품을 구입하려고 인터넷을 뒤져보던 중 대중적이고 친근한 브랜드인 </a:t>
                      </a:r>
                      <a:r>
                        <a:rPr lang="ko-KR" altLang="en-US" sz="1100" b="1" kern="0" spc="-80" baseline="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광동제약을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검색했으나 </a:t>
                      </a:r>
                      <a:endParaRPr lang="en-US" altLang="ko-KR" sz="1100" b="1" kern="0" spc="-80" baseline="0" dirty="0" smtClean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카테고리별로</a:t>
                      </a:r>
                      <a:r>
                        <a:rPr lang="ko-KR" altLang="en-US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너무 세분화 되어있고 인터넷을 잘 하지 못하는 </a:t>
                      </a:r>
                      <a:r>
                        <a:rPr lang="ko-KR" altLang="en-US" sz="11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곽두팔씨에게는</a:t>
                      </a:r>
                      <a:r>
                        <a:rPr lang="ko-KR" altLang="en-US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광동제약</a:t>
                      </a:r>
                      <a:r>
                        <a:rPr lang="ko-KR" altLang="en-US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사이트가 너무 어려웠다</a:t>
                      </a:r>
                      <a:r>
                        <a:rPr lang="en-US" altLang="ko-KR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제품이 판매량이 높고 어떤 제품이 주력상품인지 알고 싶어한다</a:t>
                      </a:r>
                      <a:r>
                        <a:rPr lang="en-US" altLang="ko-KR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7" name="슬라이드 번호 개체 틀 3">
            <a:extLst>
              <a:ext uri="{FF2B5EF4-FFF2-40B4-BE49-F238E27FC236}">
                <a16:creationId xmlns="" xmlns:a16="http://schemas.microsoft.com/office/drawing/2014/main" id="{CB038CF3-C276-45A8-9583-DEAAFD848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8</a:t>
            </a:fld>
            <a:endParaRPr lang="ko-KR" altLang="en-US" sz="1100"/>
          </a:p>
        </p:txBody>
      </p:sp>
    </p:spTree>
    <p:extLst>
      <p:ext uri="{BB962C8B-B14F-4D97-AF65-F5344CB8AC3E}">
        <p14:creationId xmlns="" xmlns:p14="http://schemas.microsoft.com/office/powerpoint/2010/main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solidFill>
                  <a:srgbClr val="2AB9C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="" xmlns:a16="http://schemas.microsoft.com/office/drawing/2014/main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=""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7062565" y="422029"/>
            <a:ext cx="6546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30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0984625"/>
              </p:ext>
            </p:extLst>
          </p:nvPr>
        </p:nvGraphicFramePr>
        <p:xfrm>
          <a:off x="1260094" y="2109109"/>
          <a:ext cx="9491994" cy="3968498"/>
        </p:xfrm>
        <a:graphic>
          <a:graphicData uri="http://schemas.openxmlformats.org/drawingml/2006/table">
            <a:tbl>
              <a:tblPr/>
              <a:tblGrid>
                <a:gridCol w="590747">
                  <a:extLst>
                    <a:ext uri="{9D8B030D-6E8A-4147-A177-3AD203B41FA5}">
                      <a16:colId xmlns="" xmlns:a16="http://schemas.microsoft.com/office/drawing/2014/main" val="2825577889"/>
                    </a:ext>
                  </a:extLst>
                </a:gridCol>
                <a:gridCol w="271773">
                  <a:extLst>
                    <a:ext uri="{9D8B030D-6E8A-4147-A177-3AD203B41FA5}">
                      <a16:colId xmlns="" xmlns:a16="http://schemas.microsoft.com/office/drawing/2014/main" val="2575371145"/>
                    </a:ext>
                  </a:extLst>
                </a:gridCol>
                <a:gridCol w="271773">
                  <a:extLst>
                    <a:ext uri="{9D8B030D-6E8A-4147-A177-3AD203B41FA5}">
                      <a16:colId xmlns="" xmlns:a16="http://schemas.microsoft.com/office/drawing/2014/main" val="2460392279"/>
                    </a:ext>
                  </a:extLst>
                </a:gridCol>
                <a:gridCol w="1168621">
                  <a:extLst>
                    <a:ext uri="{9D8B030D-6E8A-4147-A177-3AD203B41FA5}">
                      <a16:colId xmlns="" xmlns:a16="http://schemas.microsoft.com/office/drawing/2014/main" val="2618226828"/>
                    </a:ext>
                  </a:extLst>
                </a:gridCol>
                <a:gridCol w="559676">
                  <a:extLst>
                    <a:ext uri="{9D8B030D-6E8A-4147-A177-3AD203B41FA5}">
                      <a16:colId xmlns="" xmlns:a16="http://schemas.microsoft.com/office/drawing/2014/main" val="1969063327"/>
                    </a:ext>
                  </a:extLst>
                </a:gridCol>
                <a:gridCol w="851339">
                  <a:extLst>
                    <a:ext uri="{9D8B030D-6E8A-4147-A177-3AD203B41FA5}">
                      <a16:colId xmlns="" xmlns:a16="http://schemas.microsoft.com/office/drawing/2014/main" val="3189108789"/>
                    </a:ext>
                  </a:extLst>
                </a:gridCol>
                <a:gridCol w="614855">
                  <a:extLst>
                    <a:ext uri="{9D8B030D-6E8A-4147-A177-3AD203B41FA5}">
                      <a16:colId xmlns="" xmlns:a16="http://schemas.microsoft.com/office/drawing/2014/main" val="2696593972"/>
                    </a:ext>
                  </a:extLst>
                </a:gridCol>
                <a:gridCol w="1174531">
                  <a:extLst>
                    <a:ext uri="{9D8B030D-6E8A-4147-A177-3AD203B41FA5}">
                      <a16:colId xmlns="" xmlns:a16="http://schemas.microsoft.com/office/drawing/2014/main" val="3670021084"/>
                    </a:ext>
                  </a:extLst>
                </a:gridCol>
                <a:gridCol w="449317">
                  <a:extLst>
                    <a:ext uri="{9D8B030D-6E8A-4147-A177-3AD203B41FA5}">
                      <a16:colId xmlns="" xmlns:a16="http://schemas.microsoft.com/office/drawing/2014/main" val="141499677"/>
                    </a:ext>
                  </a:extLst>
                </a:gridCol>
                <a:gridCol w="1371600">
                  <a:extLst>
                    <a:ext uri="{9D8B030D-6E8A-4147-A177-3AD203B41FA5}">
                      <a16:colId xmlns="" xmlns:a16="http://schemas.microsoft.com/office/drawing/2014/main" val="935067537"/>
                    </a:ext>
                  </a:extLst>
                </a:gridCol>
                <a:gridCol w="622739">
                  <a:extLst>
                    <a:ext uri="{9D8B030D-6E8A-4147-A177-3AD203B41FA5}">
                      <a16:colId xmlns="" xmlns:a16="http://schemas.microsoft.com/office/drawing/2014/main" val="2779693455"/>
                    </a:ext>
                  </a:extLst>
                </a:gridCol>
                <a:gridCol w="1545023">
                  <a:extLst>
                    <a:ext uri="{9D8B030D-6E8A-4147-A177-3AD203B41FA5}">
                      <a16:colId xmlns="" xmlns:a16="http://schemas.microsoft.com/office/drawing/2014/main" val="732168727"/>
                    </a:ext>
                  </a:extLst>
                </a:gridCol>
              </a:tblGrid>
              <a:tr h="4656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 </a:t>
                      </a: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회사의 </a:t>
                      </a:r>
                      <a:r>
                        <a:rPr lang="ko-KR" altLang="en-US" sz="11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최근활동을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홈페이지상으로 간단하게라도 볼 수 있었으면</a:t>
                      </a:r>
                      <a:r>
                        <a:rPr lang="en-US" altLang="ko-KR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40433091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김이나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21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댜학생</a:t>
                      </a:r>
                      <a:endParaRPr lang="en-US" sz="8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2969753"/>
                  </a:ext>
                </a:extLst>
              </a:tr>
              <a:tr h="443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SNS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안양</a:t>
                      </a: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77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용돈 </a:t>
                      </a:r>
                      <a:r>
                        <a:rPr lang="en-US" altLang="ko-KR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  <a:endParaRPr lang="ko-KR" altLang="en-US" sz="9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7832763"/>
                  </a:ext>
                </a:extLst>
              </a:tr>
              <a:tr h="44367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11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defTabSz="914377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하루종일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핸드폰을 보며 </a:t>
                      </a:r>
                      <a:r>
                        <a:rPr lang="ko-KR" altLang="en-US" sz="11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소통하는것을</a:t>
                      </a:r>
                      <a:r>
                        <a:rPr lang="ko-KR" altLang="en-US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좋아한다</a:t>
                      </a:r>
                      <a:r>
                        <a:rPr lang="en-US" altLang="ko-KR" sz="11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64771" marR="64771" marT="17907" marB="17907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2620723"/>
                  </a:ext>
                </a:extLst>
              </a:tr>
              <a:tr h="217178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11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건강에는 크게 관심이 없지만 수지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제니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-80" baseline="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펭수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영탁 등 </a:t>
                      </a:r>
                      <a:r>
                        <a:rPr lang="ko-KR" altLang="en-US" sz="1100" b="1" kern="0" spc="-80" baseline="0" dirty="0" err="1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영향을 크게 받는다</a:t>
                      </a:r>
                      <a:r>
                        <a:rPr lang="en-US" altLang="ko-KR" sz="1100" b="1" kern="0" spc="-80" baseline="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대학교 과제로 </a:t>
                      </a:r>
                      <a:r>
                        <a:rPr lang="ko-KR" altLang="en-US" sz="11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광동제약이</a:t>
                      </a:r>
                      <a:r>
                        <a:rPr lang="ko-KR" altLang="en-US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어떤 회사인지 홈페이지에 접속하였으나 회사근황을 알려고 하면 </a:t>
                      </a:r>
                      <a:r>
                        <a:rPr lang="ko-KR" altLang="en-US" sz="11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카테고리별로</a:t>
                      </a:r>
                      <a:r>
                        <a:rPr lang="ko-KR" altLang="en-US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일일이 </a:t>
                      </a:r>
                      <a:r>
                        <a:rPr lang="ko-KR" altLang="en-US" sz="11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들어가야하고</a:t>
                      </a:r>
                      <a:endParaRPr lang="en-US" altLang="ko-KR" sz="1100" b="1" kern="0" spc="-80" baseline="0" dirty="0" smtClean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중구난방한</a:t>
                      </a:r>
                      <a:r>
                        <a:rPr lang="ko-KR" altLang="en-US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메인페이지를</a:t>
                      </a:r>
                      <a:r>
                        <a:rPr lang="ko-KR" altLang="en-US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보며 회사 홈페이지가 아닌 </a:t>
                      </a:r>
                      <a:r>
                        <a:rPr lang="ko-KR" altLang="en-US" sz="11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네이버에</a:t>
                      </a:r>
                      <a:r>
                        <a:rPr lang="ko-KR" altLang="en-US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검색을 하기 시작한다</a:t>
                      </a:r>
                      <a:r>
                        <a:rPr lang="en-US" altLang="ko-KR" sz="11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100" b="1" kern="0" spc="-80" baseline="0" dirty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1" marR="64771" marT="17907" marB="17907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8258594"/>
                  </a:ext>
                </a:extLst>
              </a:tr>
            </a:tbl>
          </a:graphicData>
        </a:graphic>
      </p:graphicFrame>
      <p:sp>
        <p:nvSpPr>
          <p:cNvPr id="10" name="슬라이드 번호 개체 틀 3">
            <a:extLst>
              <a:ext uri="{FF2B5EF4-FFF2-40B4-BE49-F238E27FC236}">
                <a16:creationId xmlns="" xmlns:a16="http://schemas.microsoft.com/office/drawing/2014/main" id="{D2FC7D21-7C4B-486B-A234-37948BFED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05288" y="6292343"/>
            <a:ext cx="5394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1100"/>
              <a:pPr/>
              <a:t>9</a:t>
            </a:fld>
            <a:endParaRPr lang="ko-KR" altLang="en-US" sz="1100"/>
          </a:p>
        </p:txBody>
      </p:sp>
    </p:spTree>
    <p:extLst>
      <p:ext uri="{BB962C8B-B14F-4D97-AF65-F5344CB8AC3E}">
        <p14:creationId xmlns="" xmlns:p14="http://schemas.microsoft.com/office/powerpoint/2010/main" val="10720711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5583</TotalTime>
  <Words>1302</Words>
  <Application>Microsoft Office PowerPoint</Application>
  <PresentationFormat>사용자 지정</PresentationFormat>
  <Paragraphs>281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디자인 사용자 지정</vt:lpstr>
      <vt:lpstr>000 사이트 제작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(전체 페이지 구성)</vt:lpstr>
      <vt:lpstr>5. 웹페이지 구조 (전체 페이지 구성)</vt:lpstr>
      <vt:lpstr>5. 웹페이지 구조 (메인 페이지 구성)</vt:lpstr>
      <vt:lpstr>5. 웹페이지 구조 (서브 페이지 구성-3)</vt:lpstr>
      <vt:lpstr>프로젝트 001 000 사이트 분석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jangfamily</dc:creator>
  <cp:lastModifiedBy>원빈</cp:lastModifiedBy>
  <cp:revision>178</cp:revision>
  <dcterms:created xsi:type="dcterms:W3CDTF">2021-04-03T06:27:39Z</dcterms:created>
  <dcterms:modified xsi:type="dcterms:W3CDTF">2021-09-11T12:24:44Z</dcterms:modified>
</cp:coreProperties>
</file>