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21"/>
  </p:notesMasterIdLst>
  <p:sldIdLst>
    <p:sldId id="256" r:id="rId3"/>
    <p:sldId id="260" r:id="rId4"/>
    <p:sldId id="268" r:id="rId5"/>
    <p:sldId id="269" r:id="rId6"/>
    <p:sldId id="270" r:id="rId7"/>
    <p:sldId id="271" r:id="rId8"/>
    <p:sldId id="272" r:id="rId9"/>
    <p:sldId id="273" r:id="rId10"/>
    <p:sldId id="284" r:id="rId11"/>
    <p:sldId id="275" r:id="rId12"/>
    <p:sldId id="276" r:id="rId13"/>
    <p:sldId id="277" r:id="rId14"/>
    <p:sldId id="278" r:id="rId15"/>
    <p:sldId id="279" r:id="rId16"/>
    <p:sldId id="280" r:id="rId17"/>
    <p:sldId id="283" r:id="rId18"/>
    <p:sldId id="281" r:id="rId19"/>
    <p:sldId id="282" r:id="rId20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기본 구역" id="{19E7E121-D711-4ED4-9BA8-CCC2281DE5EB}">
          <p14:sldIdLst>
            <p14:sldId id="256"/>
            <p14:sldId id="260"/>
            <p14:sldId id="268"/>
            <p14:sldId id="269"/>
            <p14:sldId id="270"/>
            <p14:sldId id="271"/>
            <p14:sldId id="272"/>
            <p14:sldId id="273"/>
            <p14:sldId id="284"/>
            <p14:sldId id="275"/>
            <p14:sldId id="276"/>
          </p14:sldIdLst>
        </p14:section>
        <p14:section name="제목 없는 구역" id="{A5D2C76A-293A-424E-8C18-FE5FA2EC520A}">
          <p14:sldIdLst>
            <p14:sldId id="277"/>
            <p14:sldId id="278"/>
            <p14:sldId id="279"/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32" autoAdjust="0"/>
    <p:restoredTop sz="94646" autoAdjust="0"/>
  </p:normalViewPr>
  <p:slideViewPr>
    <p:cSldViewPr snapToGrid="0">
      <p:cViewPr>
        <p:scale>
          <a:sx n="100" d="100"/>
          <a:sy n="100" d="100"/>
        </p:scale>
        <p:origin x="-1644" y="-29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개요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dirty="0" smtClean="0"/>
            <a:t>http://www.ekdp.com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국민건강 증진을 위한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헬스케어사업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의약품 및 기능식품 판매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건강을 생각하는 소비자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전연령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/>
        <a:lstStyle/>
        <a:p>
          <a:pPr latinLnBrk="1"/>
          <a:r>
            <a:rPr lang="ko-KR" altLang="en-US" sz="1100" b="1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유</a:t>
          </a:r>
          <a:endParaRPr lang="en-US" altLang="ko-KR" sz="1100" b="0" dirty="0" smtClean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  <a:p>
          <a:pPr latinLnBrk="1"/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광동제약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가이드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http://www.ekdp.com/company/CI.asp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 custLinFactNeighborY="-2072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6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6" custScaleY="37125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5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6" custScaleY="39375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5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6" custScaleY="30735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5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6" custScaleY="44565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5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6" custScaleY="114787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5"/>
      <dgm:spPr/>
    </dgm:pt>
    <dgm:pt modelId="{4244B347-B834-4540-896B-C1CDB75776CC}" type="pres">
      <dgm:prSet presAssocID="{D60B39B7-B0FB-4F89-830B-0C40B4020BA1}" presName="vertSpace2b" presStyleCnt="0"/>
      <dgm:spPr/>
    </dgm:pt>
  </dgm:ptLst>
  <dgm:cxnLst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B4B756-542A-42DE-878E-77FF91FD29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D58B520D-A07B-4F94-8DF3-9C1500C899DC}">
      <dgm:prSet phldrT="[텍스트]" custT="1"/>
      <dgm:spPr/>
      <dgm:t>
        <a:bodyPr/>
        <a:lstStyle/>
        <a:p>
          <a:pPr latinLnBrk="1"/>
          <a:r>
            <a:rPr lang="ko-KR" altLang="en-US" sz="2000" b="1" dirty="0"/>
            <a:t>요구사항</a:t>
          </a:r>
        </a:p>
      </dgm:t>
    </dgm:pt>
    <dgm:pt modelId="{2A7C9E93-EB2E-4231-8DA7-1E640460AB28}" type="par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1F8783D3-8D2F-4F76-AF1C-25D324BD0D03}" type="sibTrans" cxnId="{37352D5D-983C-4B8E-B80F-BF9AB47A236D}">
      <dgm:prSet/>
      <dgm:spPr/>
      <dgm:t>
        <a:bodyPr/>
        <a:lstStyle/>
        <a:p>
          <a:pPr latinLnBrk="1"/>
          <a:endParaRPr lang="ko-KR" altLang="en-US"/>
        </a:p>
      </dgm:t>
    </dgm:pt>
    <dgm:pt modelId="{28926570-D9F9-446E-A6FE-D0A1CA8563C3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홈페이지에 너무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많은것을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담으려고함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942DBD04-AC7E-49A2-A4AA-B91B3D259276}" type="par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A3E5F99B-F69F-4C7A-97B1-7D804234C214}" type="sibTrans" cxnId="{61F8C9C8-B2C0-4C9A-983D-2EACECA974A2}">
      <dgm:prSet/>
      <dgm:spPr/>
      <dgm:t>
        <a:bodyPr/>
        <a:lstStyle/>
        <a:p>
          <a:pPr latinLnBrk="1"/>
          <a:endParaRPr lang="ko-KR" altLang="en-US"/>
        </a:p>
      </dgm:t>
    </dgm:pt>
    <dgm:pt modelId="{711F28F9-5C6A-452F-B6B7-51D365DA9BE5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카테고리 정리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/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통합 및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메인페이지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단순화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E6BBB757-E182-4A7C-AD73-090A29D9DC9D}" type="par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CA49FA52-5989-4E9B-96E7-82AB9DAC88EC}" type="sibTrans" cxnId="{49AF6182-1BA8-42FA-B606-39E71ECC384D}">
      <dgm:prSet/>
      <dgm:spPr/>
      <dgm:t>
        <a:bodyPr/>
        <a:lstStyle/>
        <a:p>
          <a:pPr latinLnBrk="1"/>
          <a:endParaRPr lang="ko-KR" altLang="en-US"/>
        </a:p>
      </dgm:t>
    </dgm:pt>
    <dgm:pt modelId="{36EE2512-896A-411B-8C18-A9209D8B8486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1280px~,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반응형웹페이지구성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2A8114D-A229-4172-974F-0B46CE7FB202}" type="par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FA1528B4-2ECC-4930-9E81-09442B71C991}" type="sibTrans" cxnId="{3864695B-4312-42AD-B616-2BEF5E8E430C}">
      <dgm:prSet/>
      <dgm:spPr/>
      <dgm:t>
        <a:bodyPr/>
        <a:lstStyle/>
        <a:p>
          <a:pPr latinLnBrk="1"/>
          <a:endParaRPr lang="ko-KR" altLang="en-US"/>
        </a:p>
      </dgm:t>
    </dgm:pt>
    <dgm:pt modelId="{48B20F56-5579-43A5-B7FC-B6921DBCF66B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빨강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회색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검정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D8B302B-B7A7-4DD5-B555-3AF9D3B6CEEC}" type="par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C4455AB2-5ACB-41BF-BA34-02D2ADDFBFC3}" type="sibTrans" cxnId="{258533EE-F705-4DF7-878C-CC0A3A2D4E72}">
      <dgm:prSet/>
      <dgm:spPr/>
      <dgm:t>
        <a:bodyPr/>
        <a:lstStyle/>
        <a:p>
          <a:pPr latinLnBrk="1"/>
          <a:endParaRPr lang="ko-KR" altLang="en-US"/>
        </a:p>
      </dgm:t>
    </dgm:pt>
    <dgm:pt modelId="{D60B39B7-B0FB-4F89-830B-0C40B4020BA1}">
      <dgm:prSet phldrT="[텍스트]" custT="1"/>
      <dgm:spPr/>
      <dgm:t>
        <a:bodyPr anchor="ctr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디자인 </a:t>
          </a:r>
          <a:r>
            <a:rPr lang="ko-KR" altLang="en-US" sz="1100" b="1" dirty="0" err="1">
              <a:solidFill>
                <a:srgbClr val="2AB9C7"/>
              </a:solidFill>
              <a:latin typeface="+mn-lt"/>
            </a:rPr>
            <a:t>컨셉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직관성이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 뛰어나게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단순하게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01F7781F-9633-4B4A-A11D-678DA1172AEE}" type="par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EC4C1283-9338-443D-B6C7-66F9905552DC}" type="sibTrans" cxnId="{CDFDAC7E-671F-4D42-8E30-D8296EDBAF65}">
      <dgm:prSet/>
      <dgm:spPr/>
      <dgm:t>
        <a:bodyPr/>
        <a:lstStyle/>
        <a:p>
          <a:pPr latinLnBrk="1"/>
          <a:endParaRPr lang="ko-KR" altLang="en-US"/>
        </a:p>
      </dgm:t>
    </dgm:pt>
    <dgm:pt modelId="{70057C24-78A9-4E15-805D-4830A7B87457}">
      <dgm:prSet phldrT="[텍스트]" custT="1"/>
      <dgm:spPr/>
      <dgm:t>
        <a:bodyPr anchor="t"/>
        <a:lstStyle/>
        <a:p>
          <a:pPr latinLnBrk="1">
            <a:lnSpc>
              <a:spcPct val="100000"/>
            </a:lnSpc>
          </a:pPr>
          <a:r>
            <a:rPr lang="ko-KR" altLang="en-US" sz="1100" b="1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회사소개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광고</a:t>
          </a:r>
          <a:r>
            <a:rPr lang="en-US" altLang="ko-KR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, </a:t>
          </a:r>
          <a:r>
            <a:rPr lang="ko-KR" altLang="en-US" sz="1100" b="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판매</a:t>
          </a:r>
          <a:endParaRPr lang="ko-KR" altLang="en-US" sz="1100" b="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D9F0FD69-7052-4873-9112-1C3642420A67}" type="par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4DA0A697-7CF5-498B-BCAD-DB467EE332AE}" type="sibTrans" cxnId="{945A36A1-8868-49AC-AD6A-517F149F4A39}">
      <dgm:prSet/>
      <dgm:spPr/>
      <dgm:t>
        <a:bodyPr/>
        <a:lstStyle/>
        <a:p>
          <a:pPr latinLnBrk="1"/>
          <a:endParaRPr lang="ko-KR" altLang="en-US"/>
        </a:p>
      </dgm:t>
    </dgm:pt>
    <dgm:pt modelId="{29E70F29-69A1-4720-B9F8-A239D19F5874}" type="pres">
      <dgm:prSet presAssocID="{78B4B756-542A-42DE-878E-77FF91FD2977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ECB982-55FA-4202-8E27-F6B6CC2287CD}" type="pres">
      <dgm:prSet presAssocID="{D58B520D-A07B-4F94-8DF3-9C1500C899DC}" presName="thickLine" presStyleLbl="alignNode1" presStyleIdx="0" presStyleCnt="1"/>
      <dgm:spPr/>
    </dgm:pt>
    <dgm:pt modelId="{174BC0FF-8CB4-4D37-954E-0E6C9CA76C9F}" type="pres">
      <dgm:prSet presAssocID="{D58B520D-A07B-4F94-8DF3-9C1500C899DC}" presName="horz1" presStyleCnt="0"/>
      <dgm:spPr/>
    </dgm:pt>
    <dgm:pt modelId="{53626961-974F-4A63-9DA8-CD56D99EE4DF}" type="pres">
      <dgm:prSet presAssocID="{D58B520D-A07B-4F94-8DF3-9C1500C899DC}" presName="tx1" presStyleLbl="revTx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CFF04302-6886-4386-9185-5D53F19CEF97}" type="pres">
      <dgm:prSet presAssocID="{D58B520D-A07B-4F94-8DF3-9C1500C899DC}" presName="vert1" presStyleCnt="0"/>
      <dgm:spPr/>
    </dgm:pt>
    <dgm:pt modelId="{0C885E0C-D76D-4125-B68C-CF5F010F7C54}" type="pres">
      <dgm:prSet presAssocID="{28926570-D9F9-446E-A6FE-D0A1CA8563C3}" presName="vertSpace2a" presStyleCnt="0"/>
      <dgm:spPr/>
    </dgm:pt>
    <dgm:pt modelId="{108F881B-6F84-420B-939B-AC9230DC744A}" type="pres">
      <dgm:prSet presAssocID="{28926570-D9F9-446E-A6FE-D0A1CA8563C3}" presName="horz2" presStyleCnt="0"/>
      <dgm:spPr/>
    </dgm:pt>
    <dgm:pt modelId="{6CF53078-51C0-4286-9F57-837D24110DC0}" type="pres">
      <dgm:prSet presAssocID="{28926570-D9F9-446E-A6FE-D0A1CA8563C3}" presName="horzSpace2" presStyleCnt="0"/>
      <dgm:spPr/>
    </dgm:pt>
    <dgm:pt modelId="{B292DB37-5DAC-4239-B187-DFD8D1E45EBC}" type="pres">
      <dgm:prSet presAssocID="{28926570-D9F9-446E-A6FE-D0A1CA8563C3}" presName="tx2" presStyleLbl="revTx" presStyleIdx="1" presStyleCnt="7" custScaleY="31548"/>
      <dgm:spPr/>
      <dgm:t>
        <a:bodyPr/>
        <a:lstStyle/>
        <a:p>
          <a:pPr latinLnBrk="1"/>
          <a:endParaRPr lang="ko-KR" altLang="en-US"/>
        </a:p>
      </dgm:t>
    </dgm:pt>
    <dgm:pt modelId="{AD57E317-9AA0-4DC4-A66B-22B937972D83}" type="pres">
      <dgm:prSet presAssocID="{28926570-D9F9-446E-A6FE-D0A1CA8563C3}" presName="vert2" presStyleCnt="0"/>
      <dgm:spPr/>
    </dgm:pt>
    <dgm:pt modelId="{4110832E-0718-476E-A490-037F526FEE32}" type="pres">
      <dgm:prSet presAssocID="{28926570-D9F9-446E-A6FE-D0A1CA8563C3}" presName="thinLine2b" presStyleLbl="callout" presStyleIdx="0" presStyleCnt="6"/>
      <dgm:spPr/>
    </dgm:pt>
    <dgm:pt modelId="{220FB411-F50B-4336-9755-D110E95B90D3}" type="pres">
      <dgm:prSet presAssocID="{28926570-D9F9-446E-A6FE-D0A1CA8563C3}" presName="vertSpace2b" presStyleCnt="0"/>
      <dgm:spPr/>
    </dgm:pt>
    <dgm:pt modelId="{2FB5E4A9-35E5-432A-97DB-F6B2A8589124}" type="pres">
      <dgm:prSet presAssocID="{711F28F9-5C6A-452F-B6B7-51D365DA9BE5}" presName="horz2" presStyleCnt="0"/>
      <dgm:spPr/>
    </dgm:pt>
    <dgm:pt modelId="{E086BACF-0701-48E3-8E89-0432DC99AE4A}" type="pres">
      <dgm:prSet presAssocID="{711F28F9-5C6A-452F-B6B7-51D365DA9BE5}" presName="horzSpace2" presStyleCnt="0"/>
      <dgm:spPr/>
    </dgm:pt>
    <dgm:pt modelId="{10968B22-FB99-41A1-9693-4805EB3AA705}" type="pres">
      <dgm:prSet presAssocID="{711F28F9-5C6A-452F-B6B7-51D365DA9BE5}" presName="tx2" presStyleLbl="revTx" presStyleIdx="2" presStyleCnt="7" custScaleY="33506"/>
      <dgm:spPr/>
      <dgm:t>
        <a:bodyPr/>
        <a:lstStyle/>
        <a:p>
          <a:pPr latinLnBrk="1"/>
          <a:endParaRPr lang="ko-KR" altLang="en-US"/>
        </a:p>
      </dgm:t>
    </dgm:pt>
    <dgm:pt modelId="{DB348B1C-28E3-4DE7-9791-71B6F7233EF7}" type="pres">
      <dgm:prSet presAssocID="{711F28F9-5C6A-452F-B6B7-51D365DA9BE5}" presName="vert2" presStyleCnt="0"/>
      <dgm:spPr/>
    </dgm:pt>
    <dgm:pt modelId="{AD911FAF-521A-4820-A828-D3E3718C95AE}" type="pres">
      <dgm:prSet presAssocID="{711F28F9-5C6A-452F-B6B7-51D365DA9BE5}" presName="thinLine2b" presStyleLbl="callout" presStyleIdx="1" presStyleCnt="6"/>
      <dgm:spPr/>
    </dgm:pt>
    <dgm:pt modelId="{4C5D2E02-8333-45C5-B679-ABAEA37859BF}" type="pres">
      <dgm:prSet presAssocID="{711F28F9-5C6A-452F-B6B7-51D365DA9BE5}" presName="vertSpace2b" presStyleCnt="0"/>
      <dgm:spPr/>
    </dgm:pt>
    <dgm:pt modelId="{7CA9ECD0-FF5F-4644-976E-A2853E7EF6C8}" type="pres">
      <dgm:prSet presAssocID="{36EE2512-896A-411B-8C18-A9209D8B8486}" presName="horz2" presStyleCnt="0"/>
      <dgm:spPr/>
    </dgm:pt>
    <dgm:pt modelId="{DAED7C83-48EA-479B-B2FB-7040B8E4E7BE}" type="pres">
      <dgm:prSet presAssocID="{36EE2512-896A-411B-8C18-A9209D8B8486}" presName="horzSpace2" presStyleCnt="0"/>
      <dgm:spPr/>
    </dgm:pt>
    <dgm:pt modelId="{9C8F1E3E-C216-4424-9670-DF95234C16C6}" type="pres">
      <dgm:prSet presAssocID="{36EE2512-896A-411B-8C18-A9209D8B8486}" presName="tx2" presStyleLbl="revTx" presStyleIdx="3" presStyleCnt="7" custScaleY="27209"/>
      <dgm:spPr/>
      <dgm:t>
        <a:bodyPr/>
        <a:lstStyle/>
        <a:p>
          <a:pPr latinLnBrk="1"/>
          <a:endParaRPr lang="ko-KR" altLang="en-US"/>
        </a:p>
      </dgm:t>
    </dgm:pt>
    <dgm:pt modelId="{C20FBA09-16C5-4ED9-B82C-AC601DAFD6F4}" type="pres">
      <dgm:prSet presAssocID="{36EE2512-896A-411B-8C18-A9209D8B8486}" presName="vert2" presStyleCnt="0"/>
      <dgm:spPr/>
    </dgm:pt>
    <dgm:pt modelId="{CF05C026-DB91-43DB-A06E-46B09EDF745D}" type="pres">
      <dgm:prSet presAssocID="{36EE2512-896A-411B-8C18-A9209D8B8486}" presName="thinLine2b" presStyleLbl="callout" presStyleIdx="2" presStyleCnt="6"/>
      <dgm:spPr/>
    </dgm:pt>
    <dgm:pt modelId="{B182119F-908D-475D-910B-CAC0587B2DA3}" type="pres">
      <dgm:prSet presAssocID="{36EE2512-896A-411B-8C18-A9209D8B8486}" presName="vertSpace2b" presStyleCnt="0"/>
      <dgm:spPr/>
    </dgm:pt>
    <dgm:pt modelId="{233B319F-D488-43E6-A3C3-53CDA4F8BF29}" type="pres">
      <dgm:prSet presAssocID="{48B20F56-5579-43A5-B7FC-B6921DBCF66B}" presName="horz2" presStyleCnt="0"/>
      <dgm:spPr/>
    </dgm:pt>
    <dgm:pt modelId="{1CC0291D-9759-43D9-B8D8-FDCAA87A37A3}" type="pres">
      <dgm:prSet presAssocID="{48B20F56-5579-43A5-B7FC-B6921DBCF66B}" presName="horzSpace2" presStyleCnt="0"/>
      <dgm:spPr/>
    </dgm:pt>
    <dgm:pt modelId="{81DFE6F8-DD24-492B-83E1-0830D2F01B2A}" type="pres">
      <dgm:prSet presAssocID="{48B20F56-5579-43A5-B7FC-B6921DBCF66B}" presName="tx2" presStyleLbl="revTx" presStyleIdx="4" presStyleCnt="7" custScaleY="24523" custLinFactNeighborY="-1850"/>
      <dgm:spPr/>
      <dgm:t>
        <a:bodyPr/>
        <a:lstStyle/>
        <a:p>
          <a:pPr latinLnBrk="1"/>
          <a:endParaRPr lang="ko-KR" altLang="en-US"/>
        </a:p>
      </dgm:t>
    </dgm:pt>
    <dgm:pt modelId="{FE4C7192-2E36-4DBC-80C2-DFB3BB155973}" type="pres">
      <dgm:prSet presAssocID="{48B20F56-5579-43A5-B7FC-B6921DBCF66B}" presName="vert2" presStyleCnt="0"/>
      <dgm:spPr/>
    </dgm:pt>
    <dgm:pt modelId="{D235D982-58AD-4B15-9D8D-F549E4F32805}" type="pres">
      <dgm:prSet presAssocID="{48B20F56-5579-43A5-B7FC-B6921DBCF66B}" presName="thinLine2b" presStyleLbl="callout" presStyleIdx="3" presStyleCnt="6"/>
      <dgm:spPr/>
    </dgm:pt>
    <dgm:pt modelId="{94B64609-FE59-4DF2-8443-6E0352E6E9FC}" type="pres">
      <dgm:prSet presAssocID="{48B20F56-5579-43A5-B7FC-B6921DBCF66B}" presName="vertSpace2b" presStyleCnt="0"/>
      <dgm:spPr/>
    </dgm:pt>
    <dgm:pt modelId="{C6A0486D-F6C5-4042-80C6-61E19FC0691F}" type="pres">
      <dgm:prSet presAssocID="{D60B39B7-B0FB-4F89-830B-0C40B4020BA1}" presName="horz2" presStyleCnt="0"/>
      <dgm:spPr/>
    </dgm:pt>
    <dgm:pt modelId="{F253458C-A111-43C5-9C8B-E79F80EEFE6A}" type="pres">
      <dgm:prSet presAssocID="{D60B39B7-B0FB-4F89-830B-0C40B4020BA1}" presName="horzSpace2" presStyleCnt="0"/>
      <dgm:spPr/>
    </dgm:pt>
    <dgm:pt modelId="{4F06D6B1-2BB4-4075-A033-688B589B0B14}" type="pres">
      <dgm:prSet presAssocID="{D60B39B7-B0FB-4F89-830B-0C40B4020BA1}" presName="tx2" presStyleLbl="revTx" presStyleIdx="5" presStyleCnt="7" custScaleY="26525"/>
      <dgm:spPr/>
      <dgm:t>
        <a:bodyPr/>
        <a:lstStyle/>
        <a:p>
          <a:pPr latinLnBrk="1"/>
          <a:endParaRPr lang="ko-KR" altLang="en-US"/>
        </a:p>
      </dgm:t>
    </dgm:pt>
    <dgm:pt modelId="{D22D3395-A616-4309-9A8B-968F96B15176}" type="pres">
      <dgm:prSet presAssocID="{D60B39B7-B0FB-4F89-830B-0C40B4020BA1}" presName="vert2" presStyleCnt="0"/>
      <dgm:spPr/>
    </dgm:pt>
    <dgm:pt modelId="{D0A004F4-AD23-44AD-ADB5-BAD672B8AB1E}" type="pres">
      <dgm:prSet presAssocID="{D60B39B7-B0FB-4F89-830B-0C40B4020BA1}" presName="thinLine2b" presStyleLbl="callout" presStyleIdx="4" presStyleCnt="6"/>
      <dgm:spPr/>
    </dgm:pt>
    <dgm:pt modelId="{4244B347-B834-4540-896B-C1CDB75776CC}" type="pres">
      <dgm:prSet presAssocID="{D60B39B7-B0FB-4F89-830B-0C40B4020BA1}" presName="vertSpace2b" presStyleCnt="0"/>
      <dgm:spPr/>
    </dgm:pt>
    <dgm:pt modelId="{01C562DF-A3BD-4E42-BA25-5FADA324D432}" type="pres">
      <dgm:prSet presAssocID="{70057C24-78A9-4E15-805D-4830A7B87457}" presName="horz2" presStyleCnt="0"/>
      <dgm:spPr/>
    </dgm:pt>
    <dgm:pt modelId="{FBEF2ED9-7B83-4A61-9381-1A209FE292AE}" type="pres">
      <dgm:prSet presAssocID="{70057C24-78A9-4E15-805D-4830A7B87457}" presName="horzSpace2" presStyleCnt="0"/>
      <dgm:spPr/>
    </dgm:pt>
    <dgm:pt modelId="{F1D1BEF8-9417-4F00-9342-2A92EF88E3E4}" type="pres">
      <dgm:prSet presAssocID="{70057C24-78A9-4E15-805D-4830A7B87457}" presName="tx2" presStyleLbl="revTx" presStyleIdx="6" presStyleCnt="7" custScaleY="47855"/>
      <dgm:spPr/>
      <dgm:t>
        <a:bodyPr/>
        <a:lstStyle/>
        <a:p>
          <a:pPr latinLnBrk="1"/>
          <a:endParaRPr lang="ko-KR" altLang="en-US"/>
        </a:p>
      </dgm:t>
    </dgm:pt>
    <dgm:pt modelId="{A3E14711-E84E-4DDD-9E59-08B76228A8F4}" type="pres">
      <dgm:prSet presAssocID="{70057C24-78A9-4E15-805D-4830A7B87457}" presName="vert2" presStyleCnt="0"/>
      <dgm:spPr/>
    </dgm:pt>
    <dgm:pt modelId="{6E096DDC-14C4-46D7-B231-32A1E2CCD90A}" type="pres">
      <dgm:prSet presAssocID="{70057C24-78A9-4E15-805D-4830A7B87457}" presName="thinLine2b" presStyleLbl="callout" presStyleIdx="5" presStyleCnt="6"/>
      <dgm:spPr/>
    </dgm:pt>
    <dgm:pt modelId="{E6C9BE64-0386-42CB-94F8-9EEE525AD67E}" type="pres">
      <dgm:prSet presAssocID="{70057C24-78A9-4E15-805D-4830A7B87457}" presName="vertSpace2b" presStyleCnt="0"/>
      <dgm:spPr/>
    </dgm:pt>
  </dgm:ptLst>
  <dgm:cxnLst>
    <dgm:cxn modelId="{945A36A1-8868-49AC-AD6A-517F149F4A39}" srcId="{D58B520D-A07B-4F94-8DF3-9C1500C899DC}" destId="{70057C24-78A9-4E15-805D-4830A7B87457}" srcOrd="5" destOrd="0" parTransId="{D9F0FD69-7052-4873-9112-1C3642420A67}" sibTransId="{4DA0A697-7CF5-498B-BCAD-DB467EE332AE}"/>
    <dgm:cxn modelId="{E2F4C5E9-E815-47F5-9B07-14C10E731888}" type="presOf" srcId="{711F28F9-5C6A-452F-B6B7-51D365DA9BE5}" destId="{10968B22-FB99-41A1-9693-4805EB3AA705}" srcOrd="0" destOrd="0" presId="urn:microsoft.com/office/officeart/2008/layout/LinedList"/>
    <dgm:cxn modelId="{99BEB4FC-C7B0-41BD-B961-E7A774109E9F}" type="presOf" srcId="{D60B39B7-B0FB-4F89-830B-0C40B4020BA1}" destId="{4F06D6B1-2BB4-4075-A033-688B589B0B14}" srcOrd="0" destOrd="0" presId="urn:microsoft.com/office/officeart/2008/layout/LinedList"/>
    <dgm:cxn modelId="{68E1D40E-3915-4387-99C4-74338A7B5837}" type="presOf" srcId="{D58B520D-A07B-4F94-8DF3-9C1500C899DC}" destId="{53626961-974F-4A63-9DA8-CD56D99EE4DF}" srcOrd="0" destOrd="0" presId="urn:microsoft.com/office/officeart/2008/layout/LinedList"/>
    <dgm:cxn modelId="{E6BF2A9B-8D19-407B-BE38-00FAB4AC2510}" type="presOf" srcId="{70057C24-78A9-4E15-805D-4830A7B87457}" destId="{F1D1BEF8-9417-4F00-9342-2A92EF88E3E4}" srcOrd="0" destOrd="0" presId="urn:microsoft.com/office/officeart/2008/layout/LinedList"/>
    <dgm:cxn modelId="{CDFDAC7E-671F-4D42-8E30-D8296EDBAF65}" srcId="{D58B520D-A07B-4F94-8DF3-9C1500C899DC}" destId="{D60B39B7-B0FB-4F89-830B-0C40B4020BA1}" srcOrd="4" destOrd="0" parTransId="{01F7781F-9633-4B4A-A11D-678DA1172AEE}" sibTransId="{EC4C1283-9338-443D-B6C7-66F9905552DC}"/>
    <dgm:cxn modelId="{3864695B-4312-42AD-B616-2BEF5E8E430C}" srcId="{D58B520D-A07B-4F94-8DF3-9C1500C899DC}" destId="{36EE2512-896A-411B-8C18-A9209D8B8486}" srcOrd="2" destOrd="0" parTransId="{D2A8114D-A229-4172-974F-0B46CE7FB202}" sibTransId="{FA1528B4-2ECC-4930-9E81-09442B71C991}"/>
    <dgm:cxn modelId="{61F8C9C8-B2C0-4C9A-983D-2EACECA974A2}" srcId="{D58B520D-A07B-4F94-8DF3-9C1500C899DC}" destId="{28926570-D9F9-446E-A6FE-D0A1CA8563C3}" srcOrd="0" destOrd="0" parTransId="{942DBD04-AC7E-49A2-A4AA-B91B3D259276}" sibTransId="{A3E5F99B-F69F-4C7A-97B1-7D804234C214}"/>
    <dgm:cxn modelId="{A43F6A05-69BA-4A7C-BD72-EF3B441F30B7}" type="presOf" srcId="{28926570-D9F9-446E-A6FE-D0A1CA8563C3}" destId="{B292DB37-5DAC-4239-B187-DFD8D1E45EBC}" srcOrd="0" destOrd="0" presId="urn:microsoft.com/office/officeart/2008/layout/LinedList"/>
    <dgm:cxn modelId="{040649DB-B7E2-40E6-B8F1-079AC4E5E770}" type="presOf" srcId="{78B4B756-542A-42DE-878E-77FF91FD2977}" destId="{29E70F29-69A1-4720-B9F8-A239D19F5874}" srcOrd="0" destOrd="0" presId="urn:microsoft.com/office/officeart/2008/layout/LinedList"/>
    <dgm:cxn modelId="{3C44EB8B-6E96-4618-80BA-67174B98DA0A}" type="presOf" srcId="{48B20F56-5579-43A5-B7FC-B6921DBCF66B}" destId="{81DFE6F8-DD24-492B-83E1-0830D2F01B2A}" srcOrd="0" destOrd="0" presId="urn:microsoft.com/office/officeart/2008/layout/LinedList"/>
    <dgm:cxn modelId="{37352D5D-983C-4B8E-B80F-BF9AB47A236D}" srcId="{78B4B756-542A-42DE-878E-77FF91FD2977}" destId="{D58B520D-A07B-4F94-8DF3-9C1500C899DC}" srcOrd="0" destOrd="0" parTransId="{2A7C9E93-EB2E-4231-8DA7-1E640460AB28}" sibTransId="{1F8783D3-8D2F-4F76-AF1C-25D324BD0D03}"/>
    <dgm:cxn modelId="{49AF6182-1BA8-42FA-B606-39E71ECC384D}" srcId="{D58B520D-A07B-4F94-8DF3-9C1500C899DC}" destId="{711F28F9-5C6A-452F-B6B7-51D365DA9BE5}" srcOrd="1" destOrd="0" parTransId="{E6BBB757-E182-4A7C-AD73-090A29D9DC9D}" sibTransId="{CA49FA52-5989-4E9B-96E7-82AB9DAC88EC}"/>
    <dgm:cxn modelId="{4A04DA38-9CD6-4FAE-BEF9-DA47CD2A52B8}" type="presOf" srcId="{36EE2512-896A-411B-8C18-A9209D8B8486}" destId="{9C8F1E3E-C216-4424-9670-DF95234C16C6}" srcOrd="0" destOrd="0" presId="urn:microsoft.com/office/officeart/2008/layout/LinedList"/>
    <dgm:cxn modelId="{258533EE-F705-4DF7-878C-CC0A3A2D4E72}" srcId="{D58B520D-A07B-4F94-8DF3-9C1500C899DC}" destId="{48B20F56-5579-43A5-B7FC-B6921DBCF66B}" srcOrd="3" destOrd="0" parTransId="{0D8B302B-B7A7-4DD5-B555-3AF9D3B6CEEC}" sibTransId="{C4455AB2-5ACB-41BF-BA34-02D2ADDFBFC3}"/>
    <dgm:cxn modelId="{E802829F-B414-4F58-85D9-779B444B32C1}" type="presParOf" srcId="{29E70F29-69A1-4720-B9F8-A239D19F5874}" destId="{BAECB982-55FA-4202-8E27-F6B6CC2287CD}" srcOrd="0" destOrd="0" presId="urn:microsoft.com/office/officeart/2008/layout/LinedList"/>
    <dgm:cxn modelId="{E6D3800E-25BB-4FC4-BAF3-A8D056ACD405}" type="presParOf" srcId="{29E70F29-69A1-4720-B9F8-A239D19F5874}" destId="{174BC0FF-8CB4-4D37-954E-0E6C9CA76C9F}" srcOrd="1" destOrd="0" presId="urn:microsoft.com/office/officeart/2008/layout/LinedList"/>
    <dgm:cxn modelId="{F64CC9CD-A485-4F52-9E5E-1EA00C98B199}" type="presParOf" srcId="{174BC0FF-8CB4-4D37-954E-0E6C9CA76C9F}" destId="{53626961-974F-4A63-9DA8-CD56D99EE4DF}" srcOrd="0" destOrd="0" presId="urn:microsoft.com/office/officeart/2008/layout/LinedList"/>
    <dgm:cxn modelId="{A93E3F1F-AEFB-45EC-8B30-B907D02FDD21}" type="presParOf" srcId="{174BC0FF-8CB4-4D37-954E-0E6C9CA76C9F}" destId="{CFF04302-6886-4386-9185-5D53F19CEF97}" srcOrd="1" destOrd="0" presId="urn:microsoft.com/office/officeart/2008/layout/LinedList"/>
    <dgm:cxn modelId="{474B2D15-4033-4168-B028-CA92E66BA2C0}" type="presParOf" srcId="{CFF04302-6886-4386-9185-5D53F19CEF97}" destId="{0C885E0C-D76D-4125-B68C-CF5F010F7C54}" srcOrd="0" destOrd="0" presId="urn:microsoft.com/office/officeart/2008/layout/LinedList"/>
    <dgm:cxn modelId="{32225969-42FC-47AF-84E3-C2890432A4CC}" type="presParOf" srcId="{CFF04302-6886-4386-9185-5D53F19CEF97}" destId="{108F881B-6F84-420B-939B-AC9230DC744A}" srcOrd="1" destOrd="0" presId="urn:microsoft.com/office/officeart/2008/layout/LinedList"/>
    <dgm:cxn modelId="{D29A0A27-3B2D-4584-8343-EBAD8B0C5F89}" type="presParOf" srcId="{108F881B-6F84-420B-939B-AC9230DC744A}" destId="{6CF53078-51C0-4286-9F57-837D24110DC0}" srcOrd="0" destOrd="0" presId="urn:microsoft.com/office/officeart/2008/layout/LinedList"/>
    <dgm:cxn modelId="{CC5849D8-72FC-4253-8E52-F9A9ABE6FA37}" type="presParOf" srcId="{108F881B-6F84-420B-939B-AC9230DC744A}" destId="{B292DB37-5DAC-4239-B187-DFD8D1E45EBC}" srcOrd="1" destOrd="0" presId="urn:microsoft.com/office/officeart/2008/layout/LinedList"/>
    <dgm:cxn modelId="{3211012D-2869-4F54-9F7E-7BE3E75EF86B}" type="presParOf" srcId="{108F881B-6F84-420B-939B-AC9230DC744A}" destId="{AD57E317-9AA0-4DC4-A66B-22B937972D83}" srcOrd="2" destOrd="0" presId="urn:microsoft.com/office/officeart/2008/layout/LinedList"/>
    <dgm:cxn modelId="{6384BF65-C2B1-4FA2-9F12-A136E8A4DF44}" type="presParOf" srcId="{CFF04302-6886-4386-9185-5D53F19CEF97}" destId="{4110832E-0718-476E-A490-037F526FEE32}" srcOrd="2" destOrd="0" presId="urn:microsoft.com/office/officeart/2008/layout/LinedList"/>
    <dgm:cxn modelId="{10529DC7-6948-4751-9936-BF30B8FA5309}" type="presParOf" srcId="{CFF04302-6886-4386-9185-5D53F19CEF97}" destId="{220FB411-F50B-4336-9755-D110E95B90D3}" srcOrd="3" destOrd="0" presId="urn:microsoft.com/office/officeart/2008/layout/LinedList"/>
    <dgm:cxn modelId="{421C04EA-6E61-4DA3-AE18-D4BC707F59B9}" type="presParOf" srcId="{CFF04302-6886-4386-9185-5D53F19CEF97}" destId="{2FB5E4A9-35E5-432A-97DB-F6B2A8589124}" srcOrd="4" destOrd="0" presId="urn:microsoft.com/office/officeart/2008/layout/LinedList"/>
    <dgm:cxn modelId="{47756905-2295-4A49-8452-835B7BA26480}" type="presParOf" srcId="{2FB5E4A9-35E5-432A-97DB-F6B2A8589124}" destId="{E086BACF-0701-48E3-8E89-0432DC99AE4A}" srcOrd="0" destOrd="0" presId="urn:microsoft.com/office/officeart/2008/layout/LinedList"/>
    <dgm:cxn modelId="{16F52470-5B50-400B-ACAB-59CD9222E91A}" type="presParOf" srcId="{2FB5E4A9-35E5-432A-97DB-F6B2A8589124}" destId="{10968B22-FB99-41A1-9693-4805EB3AA705}" srcOrd="1" destOrd="0" presId="urn:microsoft.com/office/officeart/2008/layout/LinedList"/>
    <dgm:cxn modelId="{F69B06FD-69EC-431A-B56C-019F6C8922E1}" type="presParOf" srcId="{2FB5E4A9-35E5-432A-97DB-F6B2A8589124}" destId="{DB348B1C-28E3-4DE7-9791-71B6F7233EF7}" srcOrd="2" destOrd="0" presId="urn:microsoft.com/office/officeart/2008/layout/LinedList"/>
    <dgm:cxn modelId="{72F13B86-50BB-4B16-934F-23B591607D02}" type="presParOf" srcId="{CFF04302-6886-4386-9185-5D53F19CEF97}" destId="{AD911FAF-521A-4820-A828-D3E3718C95AE}" srcOrd="5" destOrd="0" presId="urn:microsoft.com/office/officeart/2008/layout/LinedList"/>
    <dgm:cxn modelId="{F996FE4E-38C1-4EC0-A981-E9B1432C2C52}" type="presParOf" srcId="{CFF04302-6886-4386-9185-5D53F19CEF97}" destId="{4C5D2E02-8333-45C5-B679-ABAEA37859BF}" srcOrd="6" destOrd="0" presId="urn:microsoft.com/office/officeart/2008/layout/LinedList"/>
    <dgm:cxn modelId="{3F8E89E7-9EDE-401E-859C-E8B00A8F8BDD}" type="presParOf" srcId="{CFF04302-6886-4386-9185-5D53F19CEF97}" destId="{7CA9ECD0-FF5F-4644-976E-A2853E7EF6C8}" srcOrd="7" destOrd="0" presId="urn:microsoft.com/office/officeart/2008/layout/LinedList"/>
    <dgm:cxn modelId="{3289464F-955D-42ED-AEAE-C29FCAFD2111}" type="presParOf" srcId="{7CA9ECD0-FF5F-4644-976E-A2853E7EF6C8}" destId="{DAED7C83-48EA-479B-B2FB-7040B8E4E7BE}" srcOrd="0" destOrd="0" presId="urn:microsoft.com/office/officeart/2008/layout/LinedList"/>
    <dgm:cxn modelId="{F8630230-C318-4802-B246-4CB2438707EE}" type="presParOf" srcId="{7CA9ECD0-FF5F-4644-976E-A2853E7EF6C8}" destId="{9C8F1E3E-C216-4424-9670-DF95234C16C6}" srcOrd="1" destOrd="0" presId="urn:microsoft.com/office/officeart/2008/layout/LinedList"/>
    <dgm:cxn modelId="{4810BD09-077D-4641-A604-0A75C6CFDDE1}" type="presParOf" srcId="{7CA9ECD0-FF5F-4644-976E-A2853E7EF6C8}" destId="{C20FBA09-16C5-4ED9-B82C-AC601DAFD6F4}" srcOrd="2" destOrd="0" presId="urn:microsoft.com/office/officeart/2008/layout/LinedList"/>
    <dgm:cxn modelId="{40604B36-871F-4833-9ED6-625D6BCA6D5C}" type="presParOf" srcId="{CFF04302-6886-4386-9185-5D53F19CEF97}" destId="{CF05C026-DB91-43DB-A06E-46B09EDF745D}" srcOrd="8" destOrd="0" presId="urn:microsoft.com/office/officeart/2008/layout/LinedList"/>
    <dgm:cxn modelId="{3ED68484-F527-4D5A-9EF7-BA2C26D9B65C}" type="presParOf" srcId="{CFF04302-6886-4386-9185-5D53F19CEF97}" destId="{B182119F-908D-475D-910B-CAC0587B2DA3}" srcOrd="9" destOrd="0" presId="urn:microsoft.com/office/officeart/2008/layout/LinedList"/>
    <dgm:cxn modelId="{A4FB4CA6-2A9B-4034-991B-372F6DAA6A99}" type="presParOf" srcId="{CFF04302-6886-4386-9185-5D53F19CEF97}" destId="{233B319F-D488-43E6-A3C3-53CDA4F8BF29}" srcOrd="10" destOrd="0" presId="urn:microsoft.com/office/officeart/2008/layout/LinedList"/>
    <dgm:cxn modelId="{CE46452B-74B1-4428-AB1B-D30649A2E44E}" type="presParOf" srcId="{233B319F-D488-43E6-A3C3-53CDA4F8BF29}" destId="{1CC0291D-9759-43D9-B8D8-FDCAA87A37A3}" srcOrd="0" destOrd="0" presId="urn:microsoft.com/office/officeart/2008/layout/LinedList"/>
    <dgm:cxn modelId="{E4888E48-2C30-440A-9EAC-0D4FD9AC9638}" type="presParOf" srcId="{233B319F-D488-43E6-A3C3-53CDA4F8BF29}" destId="{81DFE6F8-DD24-492B-83E1-0830D2F01B2A}" srcOrd="1" destOrd="0" presId="urn:microsoft.com/office/officeart/2008/layout/LinedList"/>
    <dgm:cxn modelId="{8D6D659F-CAC5-43BC-80FE-94AB7037F498}" type="presParOf" srcId="{233B319F-D488-43E6-A3C3-53CDA4F8BF29}" destId="{FE4C7192-2E36-4DBC-80C2-DFB3BB155973}" srcOrd="2" destOrd="0" presId="urn:microsoft.com/office/officeart/2008/layout/LinedList"/>
    <dgm:cxn modelId="{C3534527-9D8B-4F38-9FBB-1A8842B2A4E0}" type="presParOf" srcId="{CFF04302-6886-4386-9185-5D53F19CEF97}" destId="{D235D982-58AD-4B15-9D8D-F549E4F32805}" srcOrd="11" destOrd="0" presId="urn:microsoft.com/office/officeart/2008/layout/LinedList"/>
    <dgm:cxn modelId="{9CBBD2E8-41AA-4111-99DD-57DACBC4647E}" type="presParOf" srcId="{CFF04302-6886-4386-9185-5D53F19CEF97}" destId="{94B64609-FE59-4DF2-8443-6E0352E6E9FC}" srcOrd="12" destOrd="0" presId="urn:microsoft.com/office/officeart/2008/layout/LinedList"/>
    <dgm:cxn modelId="{50BC9665-7992-4AF5-AEC0-158255D4E331}" type="presParOf" srcId="{CFF04302-6886-4386-9185-5D53F19CEF97}" destId="{C6A0486D-F6C5-4042-80C6-61E19FC0691F}" srcOrd="13" destOrd="0" presId="urn:microsoft.com/office/officeart/2008/layout/LinedList"/>
    <dgm:cxn modelId="{862809D5-D05A-4A8D-9F5D-3B585B13C6C6}" type="presParOf" srcId="{C6A0486D-F6C5-4042-80C6-61E19FC0691F}" destId="{F253458C-A111-43C5-9C8B-E79F80EEFE6A}" srcOrd="0" destOrd="0" presId="urn:microsoft.com/office/officeart/2008/layout/LinedList"/>
    <dgm:cxn modelId="{96386CFA-1F42-48EE-90BB-53A58630E55C}" type="presParOf" srcId="{C6A0486D-F6C5-4042-80C6-61E19FC0691F}" destId="{4F06D6B1-2BB4-4075-A033-688B589B0B14}" srcOrd="1" destOrd="0" presId="urn:microsoft.com/office/officeart/2008/layout/LinedList"/>
    <dgm:cxn modelId="{0E5E172A-F7A6-4452-AC0E-524BB4848C09}" type="presParOf" srcId="{C6A0486D-F6C5-4042-80C6-61E19FC0691F}" destId="{D22D3395-A616-4309-9A8B-968F96B15176}" srcOrd="2" destOrd="0" presId="urn:microsoft.com/office/officeart/2008/layout/LinedList"/>
    <dgm:cxn modelId="{4A44D11B-286B-414F-887D-AEB68B162567}" type="presParOf" srcId="{CFF04302-6886-4386-9185-5D53F19CEF97}" destId="{D0A004F4-AD23-44AD-ADB5-BAD672B8AB1E}" srcOrd="14" destOrd="0" presId="urn:microsoft.com/office/officeart/2008/layout/LinedList"/>
    <dgm:cxn modelId="{15EB5019-FC5E-4F78-9825-9BED6F4FCEE1}" type="presParOf" srcId="{CFF04302-6886-4386-9185-5D53F19CEF97}" destId="{4244B347-B834-4540-896B-C1CDB75776CC}" srcOrd="15" destOrd="0" presId="urn:microsoft.com/office/officeart/2008/layout/LinedList"/>
    <dgm:cxn modelId="{D3527B07-817C-41DA-B6DC-34A742948CD9}" type="presParOf" srcId="{CFF04302-6886-4386-9185-5D53F19CEF97}" destId="{01C562DF-A3BD-4E42-BA25-5FADA324D432}" srcOrd="16" destOrd="0" presId="urn:microsoft.com/office/officeart/2008/layout/LinedList"/>
    <dgm:cxn modelId="{9A12888C-8861-4A46-9A17-1DFEFAA8F3B3}" type="presParOf" srcId="{01C562DF-A3BD-4E42-BA25-5FADA324D432}" destId="{FBEF2ED9-7B83-4A61-9381-1A209FE292AE}" srcOrd="0" destOrd="0" presId="urn:microsoft.com/office/officeart/2008/layout/LinedList"/>
    <dgm:cxn modelId="{4939FCE5-1DC1-48C0-BB89-27DFC1491DFE}" type="presParOf" srcId="{01C562DF-A3BD-4E42-BA25-5FADA324D432}" destId="{F1D1BEF8-9417-4F00-9342-2A92EF88E3E4}" srcOrd="1" destOrd="0" presId="urn:microsoft.com/office/officeart/2008/layout/LinedList"/>
    <dgm:cxn modelId="{9EB74280-BED2-4B83-8338-EE0FBEEC43D1}" type="presParOf" srcId="{01C562DF-A3BD-4E42-BA25-5FADA324D432}" destId="{A3E14711-E84E-4DDD-9E59-08B76228A8F4}" srcOrd="2" destOrd="0" presId="urn:microsoft.com/office/officeart/2008/layout/LinedList"/>
    <dgm:cxn modelId="{B0D58556-FD2E-4112-8EE8-8AB3FEA3354B}" type="presParOf" srcId="{CFF04302-6886-4386-9185-5D53F19CEF97}" destId="{6E096DDC-14C4-46D7-B231-32A1E2CCD90A}" srcOrd="17" destOrd="0" presId="urn:microsoft.com/office/officeart/2008/layout/LinedList"/>
    <dgm:cxn modelId="{D691624C-D62C-41B2-AF9B-38D49089AC8A}" type="presParOf" srcId="{CFF04302-6886-4386-9185-5D53F19CEF97}" destId="{E6C9BE64-0386-42CB-94F8-9EEE525AD67E}" srcOrd="18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1380"/>
          <a:ext cx="1573682" cy="2825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개요</a:t>
          </a:r>
        </a:p>
      </dsp:txBody>
      <dsp:txXfrm>
        <a:off x="0" y="1380"/>
        <a:ext cx="1573682" cy="2825452"/>
      </dsp:txXfrm>
    </dsp:sp>
    <dsp:sp modelId="{B292DB37-5DAC-4239-B187-DFD8D1E45EBC}">
      <dsp:nvSpPr>
        <dsp:cNvPr id="0" name=""/>
        <dsp:cNvSpPr/>
      </dsp:nvSpPr>
      <dsp:spPr>
        <a:xfrm>
          <a:off x="1691708" y="48977"/>
          <a:ext cx="6176704" cy="3534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사이트명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8977"/>
        <a:ext cx="6176704" cy="353405"/>
      </dsp:txXfrm>
    </dsp:sp>
    <dsp:sp modelId="{4110832E-0718-476E-A490-037F526FEE32}">
      <dsp:nvSpPr>
        <dsp:cNvPr id="0" name=""/>
        <dsp:cNvSpPr/>
      </dsp:nvSpPr>
      <dsp:spPr>
        <a:xfrm>
          <a:off x="1573682" y="402383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449980"/>
          <a:ext cx="6176704" cy="374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웹페이지 주소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449980"/>
        <a:ext cx="6176704" cy="374824"/>
      </dsp:txXfrm>
    </dsp:sp>
    <dsp:sp modelId="{AD911FAF-521A-4820-A828-D3E3718C95AE}">
      <dsp:nvSpPr>
        <dsp:cNvPr id="0" name=""/>
        <dsp:cNvSpPr/>
      </dsp:nvSpPr>
      <dsp:spPr>
        <a:xfrm>
          <a:off x="1573682" y="824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872401"/>
          <a:ext cx="6176704" cy="292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서비스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품목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872401"/>
        <a:ext cx="6176704" cy="292577"/>
      </dsp:txXfrm>
    </dsp:sp>
    <dsp:sp modelId="{CF05C026-DB91-43DB-A06E-46B09EDF745D}">
      <dsp:nvSpPr>
        <dsp:cNvPr id="0" name=""/>
        <dsp:cNvSpPr/>
      </dsp:nvSpPr>
      <dsp:spPr>
        <a:xfrm>
          <a:off x="1573682" y="116497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212574"/>
          <a:ext cx="6176704" cy="424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서비스 대상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 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타깃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12574"/>
        <a:ext cx="6176704" cy="424229"/>
      </dsp:txXfrm>
    </dsp:sp>
    <dsp:sp modelId="{D235D982-58AD-4B15-9D8D-F549E4F32805}">
      <dsp:nvSpPr>
        <dsp:cNvPr id="0" name=""/>
        <dsp:cNvSpPr/>
      </dsp:nvSpPr>
      <dsp:spPr>
        <a:xfrm>
          <a:off x="1573682" y="1636804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1684401"/>
          <a:ext cx="6176704" cy="109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로고 사용 규정 유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/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무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684401"/>
        <a:ext cx="6176704" cy="1092697"/>
      </dsp:txXfrm>
    </dsp:sp>
    <dsp:sp modelId="{D0A004F4-AD23-44AD-ADB5-BAD672B8AB1E}">
      <dsp:nvSpPr>
        <dsp:cNvPr id="0" name=""/>
        <dsp:cNvSpPr/>
      </dsp:nvSpPr>
      <dsp:spPr>
        <a:xfrm>
          <a:off x="1573682" y="2777098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CB982-55FA-4202-8E27-F6B6CC2287CD}">
      <dsp:nvSpPr>
        <dsp:cNvPr id="0" name=""/>
        <dsp:cNvSpPr/>
      </dsp:nvSpPr>
      <dsp:spPr>
        <a:xfrm>
          <a:off x="0" y="0"/>
          <a:ext cx="786841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26961-974F-4A63-9DA8-CD56D99EE4DF}">
      <dsp:nvSpPr>
        <dsp:cNvPr id="0" name=""/>
        <dsp:cNvSpPr/>
      </dsp:nvSpPr>
      <dsp:spPr>
        <a:xfrm>
          <a:off x="0" y="0"/>
          <a:ext cx="1573682" cy="352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b="1" kern="1200" dirty="0"/>
            <a:t>요구사항</a:t>
          </a:r>
        </a:p>
      </dsp:txBody>
      <dsp:txXfrm>
        <a:off x="0" y="0"/>
        <a:ext cx="1573682" cy="3520837"/>
      </dsp:txXfrm>
    </dsp:sp>
    <dsp:sp modelId="{B292DB37-5DAC-4239-B187-DFD8D1E45EBC}">
      <dsp:nvSpPr>
        <dsp:cNvPr id="0" name=""/>
        <dsp:cNvSpPr/>
      </dsp:nvSpPr>
      <dsp:spPr>
        <a:xfrm>
          <a:off x="1691708" y="77791"/>
          <a:ext cx="6176704" cy="490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사이트 변경 사유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77791"/>
        <a:ext cx="6176704" cy="490835"/>
      </dsp:txXfrm>
    </dsp:sp>
    <dsp:sp modelId="{4110832E-0718-476E-A490-037F526FEE32}">
      <dsp:nvSpPr>
        <dsp:cNvPr id="0" name=""/>
        <dsp:cNvSpPr/>
      </dsp:nvSpPr>
      <dsp:spPr>
        <a:xfrm>
          <a:off x="1573682" y="56862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68B22-FB99-41A1-9693-4805EB3AA705}">
      <dsp:nvSpPr>
        <dsp:cNvPr id="0" name=""/>
        <dsp:cNvSpPr/>
      </dsp:nvSpPr>
      <dsp:spPr>
        <a:xfrm>
          <a:off x="1691708" y="646419"/>
          <a:ext cx="6176704" cy="521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기대하는 결과</a:t>
          </a:r>
          <a:r>
            <a:rPr lang="ko-KR" altLang="en-US" sz="1100" b="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646419"/>
        <a:ext cx="6176704" cy="521299"/>
      </dsp:txXfrm>
    </dsp:sp>
    <dsp:sp modelId="{AD911FAF-521A-4820-A828-D3E3718C95AE}">
      <dsp:nvSpPr>
        <dsp:cNvPr id="0" name=""/>
        <dsp:cNvSpPr/>
      </dsp:nvSpPr>
      <dsp:spPr>
        <a:xfrm>
          <a:off x="1573682" y="116771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F1E3E-C216-4424-9670-DF95234C16C6}">
      <dsp:nvSpPr>
        <dsp:cNvPr id="0" name=""/>
        <dsp:cNvSpPr/>
      </dsp:nvSpPr>
      <dsp:spPr>
        <a:xfrm>
          <a:off x="1691708" y="1245511"/>
          <a:ext cx="6176704" cy="423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요구 디바이스 환경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245511"/>
        <a:ext cx="6176704" cy="423328"/>
      </dsp:txXfrm>
    </dsp:sp>
    <dsp:sp modelId="{CF05C026-DB91-43DB-A06E-46B09EDF745D}">
      <dsp:nvSpPr>
        <dsp:cNvPr id="0" name=""/>
        <dsp:cNvSpPr/>
      </dsp:nvSpPr>
      <dsp:spPr>
        <a:xfrm>
          <a:off x="1573682" y="166883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FE6F8-DD24-492B-83E1-0830D2F01B2A}">
      <dsp:nvSpPr>
        <dsp:cNvPr id="0" name=""/>
        <dsp:cNvSpPr/>
      </dsp:nvSpPr>
      <dsp:spPr>
        <a:xfrm>
          <a:off x="1691708" y="1717848"/>
          <a:ext cx="6176704" cy="381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사용 색상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 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1717848"/>
        <a:ext cx="6176704" cy="381538"/>
      </dsp:txXfrm>
    </dsp:sp>
    <dsp:sp modelId="{D235D982-58AD-4B15-9D8D-F549E4F32805}">
      <dsp:nvSpPr>
        <dsp:cNvPr id="0" name=""/>
        <dsp:cNvSpPr/>
      </dsp:nvSpPr>
      <dsp:spPr>
        <a:xfrm>
          <a:off x="1573682" y="2128169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6D6B1-2BB4-4075-A033-688B589B0B14}">
      <dsp:nvSpPr>
        <dsp:cNvPr id="0" name=""/>
        <dsp:cNvSpPr/>
      </dsp:nvSpPr>
      <dsp:spPr>
        <a:xfrm>
          <a:off x="1691708" y="2205961"/>
          <a:ext cx="6176704" cy="4126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디자인 컨셉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205961"/>
        <a:ext cx="6176704" cy="412686"/>
      </dsp:txXfrm>
    </dsp:sp>
    <dsp:sp modelId="{D0A004F4-AD23-44AD-ADB5-BAD672B8AB1E}">
      <dsp:nvSpPr>
        <dsp:cNvPr id="0" name=""/>
        <dsp:cNvSpPr/>
      </dsp:nvSpPr>
      <dsp:spPr>
        <a:xfrm>
          <a:off x="1573682" y="2618647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1BEF8-9417-4F00-9342-2A92EF88E3E4}">
      <dsp:nvSpPr>
        <dsp:cNvPr id="0" name=""/>
        <dsp:cNvSpPr/>
      </dsp:nvSpPr>
      <dsp:spPr>
        <a:xfrm>
          <a:off x="1691708" y="2696439"/>
          <a:ext cx="6176704" cy="744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주요 사이트 키워드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(1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차</a:t>
          </a:r>
          <a:r>
            <a:rPr lang="en-US" altLang="ko-KR" sz="1100" b="1" kern="1200" dirty="0">
              <a:solidFill>
                <a:srgbClr val="2AB9C7"/>
              </a:solidFill>
              <a:latin typeface="+mn-lt"/>
            </a:rPr>
            <a:t>)</a:t>
          </a:r>
          <a:r>
            <a:rPr lang="ko-KR" altLang="en-US" sz="1100" b="1" kern="1200" dirty="0">
              <a:solidFill>
                <a:srgbClr val="2AB9C7"/>
              </a:solidFill>
              <a:latin typeface="+mn-lt"/>
            </a:rPr>
            <a:t> </a:t>
          </a:r>
          <a:r>
            <a:rPr lang="en-US" altLang="ko-KR" sz="1100" b="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:</a:t>
          </a:r>
          <a:endParaRPr lang="ko-KR" altLang="en-US" sz="1100" b="0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1691708" y="2696439"/>
        <a:ext cx="6176704" cy="744546"/>
      </dsp:txXfrm>
    </dsp:sp>
    <dsp:sp modelId="{6E096DDC-14C4-46D7-B231-32A1E2CCD90A}">
      <dsp:nvSpPr>
        <dsp:cNvPr id="0" name=""/>
        <dsp:cNvSpPr/>
      </dsp:nvSpPr>
      <dsp:spPr>
        <a:xfrm>
          <a:off x="1573682" y="3440986"/>
          <a:ext cx="6294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pPr/>
              <a:t>2021-09-11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xmlns="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xmlns="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xmlns="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xmlns="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xmlns="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xmlns="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xmlns="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C9648112-F123-49F4-A2B5-E4501B108CF7}"/>
              </a:ext>
            </a:extLst>
          </p:cNvPr>
          <p:cNvGrpSpPr/>
          <p:nvPr userDrawn="1"/>
        </p:nvGrpSpPr>
        <p:grpSpPr>
          <a:xfrm>
            <a:off x="4145863" y="1559633"/>
            <a:ext cx="4736309" cy="4732310"/>
            <a:chOff x="781622" y="1817236"/>
            <a:chExt cx="4736309" cy="473231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xmlns="" id="{BBA509ED-3B56-466C-83BE-B9E166BDBFC6}"/>
                </a:ext>
              </a:extLst>
            </p:cNvPr>
            <p:cNvGrpSpPr/>
            <p:nvPr/>
          </p:nvGrpSpPr>
          <p:grpSpPr>
            <a:xfrm>
              <a:off x="894839" y="1964924"/>
              <a:ext cx="4509875" cy="4416458"/>
              <a:chOff x="5795064" y="1155998"/>
              <a:chExt cx="4938249" cy="4938249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xmlns="" id="{89385DBE-5332-41D6-9515-35E4269E6149}"/>
                  </a:ext>
                </a:extLst>
              </p:cNvPr>
              <p:cNvSpPr/>
              <p:nvPr/>
            </p:nvSpPr>
            <p:spPr>
              <a:xfrm>
                <a:off x="5980346" y="1341280"/>
                <a:ext cx="4567684" cy="45676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2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xmlns="" id="{50318937-7D2A-43C2-AABE-D056E8CF7E6C}"/>
                  </a:ext>
                </a:extLst>
              </p:cNvPr>
              <p:cNvGrpSpPr/>
              <p:nvPr/>
            </p:nvGrpSpPr>
            <p:grpSpPr>
              <a:xfrm>
                <a:off x="5795064" y="1155998"/>
                <a:ext cx="4938249" cy="4938249"/>
                <a:chOff x="5210503" y="1099363"/>
                <a:chExt cx="5525814" cy="5525814"/>
              </a:xfrm>
            </p:grpSpPr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xmlns="" id="{89DFCA45-2B87-4E91-BA52-BE0ADC2D7B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xmlns="" id="{9AE611AD-2F29-4DE4-9563-314FB0904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10503" y="3862270"/>
                  <a:ext cx="552581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98D28B59-7D17-4AE6-87E2-8E51C0DAA467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7E1A713-3EA3-460B-B3C1-027876EA0F53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D93F15FE-1106-4118-A944-0009AA1FAA62}"/>
                </a:ext>
              </a:extLst>
            </p:cNvPr>
            <p:cNvSpPr txBox="1"/>
            <p:nvPr/>
          </p:nvSpPr>
          <p:spPr>
            <a:xfrm>
              <a:off x="2691661" y="1817236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EEC72229-385E-4521-9482-73FF40B37CD3}"/>
                </a:ext>
              </a:extLst>
            </p:cNvPr>
            <p:cNvSpPr txBox="1"/>
            <p:nvPr/>
          </p:nvSpPr>
          <p:spPr>
            <a:xfrm>
              <a:off x="2684113" y="6241769"/>
              <a:ext cx="92544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딱딱한</a:t>
              </a:r>
            </a:p>
          </p:txBody>
        </p:sp>
      </p:grp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D57A55AE-566C-4C8E-A54E-78C481FF6EB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3951106"/>
              </p:ext>
            </p:extLst>
          </p:nvPr>
        </p:nvGraphicFramePr>
        <p:xfrm>
          <a:off x="628650" y="2356589"/>
          <a:ext cx="3170646" cy="3065817"/>
        </p:xfrm>
        <a:graphic>
          <a:graphicData uri="http://schemas.openxmlformats.org/drawingml/2006/table">
            <a:tbl>
              <a:tblPr/>
              <a:tblGrid>
                <a:gridCol w="317064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2305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핵심 키워드 도출 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74276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2D96B936-3714-4162-B89D-549A2487446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제목 1">
            <a:extLst>
              <a:ext uri="{FF2B5EF4-FFF2-40B4-BE49-F238E27FC236}">
                <a16:creationId xmlns:a16="http://schemas.microsoft.com/office/drawing/2014/main" xmlns="" id="{5A762AA9-0E7E-457F-BE21-4FE645A2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xmlns="" id="{C187E3E8-971E-4DA1-A61D-FD4BB91CF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7" name="텍스트 개체 틀 3">
            <a:extLst>
              <a:ext uri="{FF2B5EF4-FFF2-40B4-BE49-F238E27FC236}">
                <a16:creationId xmlns:a16="http://schemas.microsoft.com/office/drawing/2014/main" xmlns="" id="{4F3A1317-F50C-4A15-A221-6041E6013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69177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66DBE928-64AD-46F8-9CA5-AB1E47482A55}"/>
              </a:ext>
            </a:extLst>
          </p:cNvPr>
          <p:cNvGrpSpPr/>
          <p:nvPr userDrawn="1"/>
        </p:nvGrpSpPr>
        <p:grpSpPr>
          <a:xfrm>
            <a:off x="5310306" y="2093230"/>
            <a:ext cx="4098341" cy="4066863"/>
            <a:chOff x="6077681" y="1843141"/>
            <a:chExt cx="4736309" cy="4699929"/>
          </a:xfrm>
        </p:grpSpPr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xmlns="" id="{6ADC78C6-56C7-45DC-8B01-BC647125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415" t="5347" r="8619" b="5664"/>
            <a:stretch>
              <a:fillRect/>
            </a:stretch>
          </p:blipFill>
          <p:spPr>
            <a:xfrm>
              <a:off x="6401052" y="2101550"/>
              <a:ext cx="4084418" cy="4122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4EF8E6BA-433E-4D3E-B9A4-57C80D846980}"/>
                </a:ext>
              </a:extLst>
            </p:cNvPr>
            <p:cNvSpPr txBox="1"/>
            <p:nvPr/>
          </p:nvSpPr>
          <p:spPr>
            <a:xfrm>
              <a:off x="6077681" y="3949015"/>
              <a:ext cx="273040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4C3B915C-BDAE-4EF2-9C38-E703CFBDE48F}"/>
                </a:ext>
              </a:extLst>
            </p:cNvPr>
            <p:cNvSpPr txBox="1"/>
            <p:nvPr/>
          </p:nvSpPr>
          <p:spPr>
            <a:xfrm>
              <a:off x="10540947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27A6F3B-DB43-4F4F-A6B6-90719998FF52}"/>
                </a:ext>
              </a:extLst>
            </p:cNvPr>
            <p:cNvSpPr txBox="1"/>
            <p:nvPr/>
          </p:nvSpPr>
          <p:spPr>
            <a:xfrm>
              <a:off x="7987720" y="1843141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52E223B-6EBB-4BBD-B92D-2B8394DF539C}"/>
                </a:ext>
              </a:extLst>
            </p:cNvPr>
            <p:cNvSpPr txBox="1"/>
            <p:nvPr/>
          </p:nvSpPr>
          <p:spPr>
            <a:xfrm>
              <a:off x="7980171" y="6255959"/>
              <a:ext cx="925448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xmlns="" id="{CC4891C6-716B-42B4-9198-C050415DFA1C}"/>
              </a:ext>
            </a:extLst>
          </p:cNvPr>
          <p:cNvGrpSpPr/>
          <p:nvPr userDrawn="1"/>
        </p:nvGrpSpPr>
        <p:grpSpPr>
          <a:xfrm>
            <a:off x="665388" y="2121697"/>
            <a:ext cx="4098343" cy="4033700"/>
            <a:chOff x="781622" y="1873583"/>
            <a:chExt cx="4736309" cy="4661604"/>
          </a:xfrm>
        </p:grpSpPr>
        <p:pic>
          <p:nvPicPr>
            <p:cNvPr id="15" name="Picture 1">
              <a:extLst>
                <a:ext uri="{FF2B5EF4-FFF2-40B4-BE49-F238E27FC236}">
                  <a16:creationId xmlns:a16="http://schemas.microsoft.com/office/drawing/2014/main" xmlns="" id="{88097934-CD2D-41FF-969A-55F0C60605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63" t="9745" r="9269" b="7878"/>
            <a:stretch/>
          </p:blipFill>
          <p:spPr>
            <a:xfrm>
              <a:off x="1074539" y="2155171"/>
              <a:ext cx="4088854" cy="4122009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13AD478-AEE9-4CF4-836F-B93C22E5DFC9}"/>
                </a:ext>
              </a:extLst>
            </p:cNvPr>
            <p:cNvSpPr txBox="1"/>
            <p:nvPr/>
          </p:nvSpPr>
          <p:spPr>
            <a:xfrm>
              <a:off x="781622" y="3949015"/>
              <a:ext cx="273042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06D0F7D0-7622-4B40-A47B-85FEAD381162}"/>
                </a:ext>
              </a:extLst>
            </p:cNvPr>
            <p:cNvSpPr txBox="1"/>
            <p:nvPr/>
          </p:nvSpPr>
          <p:spPr>
            <a:xfrm>
              <a:off x="5244888" y="3949015"/>
              <a:ext cx="273043" cy="47851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DC8DB4BC-71BF-49C6-BA6D-9FCB7E652A1C}"/>
                </a:ext>
              </a:extLst>
            </p:cNvPr>
            <p:cNvSpPr txBox="1"/>
            <p:nvPr/>
          </p:nvSpPr>
          <p:spPr>
            <a:xfrm>
              <a:off x="2691660" y="1873583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C3A3A1E2-12F1-4C14-847C-8893CE8718B8}"/>
                </a:ext>
              </a:extLst>
            </p:cNvPr>
            <p:cNvSpPr txBox="1"/>
            <p:nvPr/>
          </p:nvSpPr>
          <p:spPr>
            <a:xfrm>
              <a:off x="2684111" y="6248076"/>
              <a:ext cx="925450" cy="287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8C2F08BD-4D08-4B31-9E2D-B422A59047A0}"/>
                </a:ext>
              </a:extLst>
            </p:cNvPr>
            <p:cNvSpPr/>
            <p:nvPr/>
          </p:nvSpPr>
          <p:spPr>
            <a:xfrm>
              <a:off x="3659891" y="6203734"/>
              <a:ext cx="1529520" cy="124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xmlns="" id="{F797E48C-4CC6-416A-BCB7-7EA07E31955C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xmlns="" id="{0E897470-9F55-4A1B-A5CF-7B1BC6F80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8" name="부제목 2">
            <a:extLst>
              <a:ext uri="{FF2B5EF4-FFF2-40B4-BE49-F238E27FC236}">
                <a16:creationId xmlns:a16="http://schemas.microsoft.com/office/drawing/2014/main" xmlns="" id="{BC4DD07F-2FD0-4D7B-A271-FD4E73FD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9" name="텍스트 개체 틀 3">
            <a:extLst>
              <a:ext uri="{FF2B5EF4-FFF2-40B4-BE49-F238E27FC236}">
                <a16:creationId xmlns:a16="http://schemas.microsoft.com/office/drawing/2014/main" xmlns="" id="{67A3D43B-6007-4863-A192-48AEF4D70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50272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28597413-5FF0-4652-85F6-A36E90EBECB2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C7B48C8B-B565-4C66-AFB5-C6069B30952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xmlns="" val="3691605115"/>
              </p:ext>
            </p:extLst>
          </p:nvPr>
        </p:nvGraphicFramePr>
        <p:xfrm>
          <a:off x="4953000" y="2361358"/>
          <a:ext cx="4202678" cy="3538989"/>
        </p:xfrm>
        <a:graphic>
          <a:graphicData uri="http://schemas.openxmlformats.org/drawingml/2006/table">
            <a:tbl>
              <a:tblPr/>
              <a:tblGrid>
                <a:gridCol w="4202678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7291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1660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  <p:sp>
        <p:nvSpPr>
          <p:cNvPr id="31" name="제목 1">
            <a:extLst>
              <a:ext uri="{FF2B5EF4-FFF2-40B4-BE49-F238E27FC236}">
                <a16:creationId xmlns:a16="http://schemas.microsoft.com/office/drawing/2014/main" xmlns="" id="{989DBE4B-92E8-4602-869F-B5E70D307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xmlns="" id="{CB502B4F-9192-4816-9F35-24FE7584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33" name="텍스트 개체 틀 3">
            <a:extLst>
              <a:ext uri="{FF2B5EF4-FFF2-40B4-BE49-F238E27FC236}">
                <a16:creationId xmlns:a16="http://schemas.microsoft.com/office/drawing/2014/main" xmlns="" id="{4A8C2975-461E-4413-A543-7892B354E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367252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xmlns="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xmlns="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xmlns="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4009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xmlns="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xmlns="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xmlns="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xmlns="" val="210941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075454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xmlns="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xmlns="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xmlns="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xmlns="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xmlns="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+mn-ea"/>
              </a:rPr>
              <a:t>최원석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pPr algn="r"/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xmlns="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21471399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xmlns="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xmlns="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요구분석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최원석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xmlns="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0001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03-1 </a:t>
            </a:r>
            <a:r>
              <a:rPr lang="ko-KR" altLang="en-US" dirty="0"/>
              <a:t>분석 자료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페르소나를 통한 방향성 선정 최종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/>
        </p:nvGraphicFramePr>
        <p:xfrm>
          <a:off x="1023827" y="2356589"/>
          <a:ext cx="7712243" cy="3224405"/>
        </p:xfrm>
        <a:graphic>
          <a:graphicData uri="http://schemas.openxmlformats.org/drawingml/2006/table">
            <a:tbl>
              <a:tblPr/>
              <a:tblGrid>
                <a:gridCol w="7712243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22440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</a:t>
                      </a:r>
                      <a:endParaRPr lang="en-US" altLang="ko-KR" sz="1200" b="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 메뉴카테고리의 단순화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작업이 필요해 보이며 </a:t>
                      </a:r>
                      <a:endParaRPr lang="en-US" altLang="ko-KR" sz="1200" b="0" kern="0" spc="0" baseline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회사의 </a:t>
                      </a:r>
                      <a:r>
                        <a:rPr lang="ko-KR" altLang="en-US" sz="1200" b="0" kern="0" spc="0" baseline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최근활동을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간단하게 보여주며</a:t>
                      </a: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인기상품과 주력상품 노출시킨다</a:t>
                      </a:r>
                      <a:r>
                        <a:rPr lang="en-US" altLang="ko-KR" sz="1200" b="0" kern="0" spc="0" baseline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861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1400" b="1" dirty="0"/>
              <a:t>03-2 </a:t>
            </a:r>
            <a:r>
              <a:rPr lang="ko-KR" altLang="en-US" sz="1400" b="1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D734594A-DB45-4DF0-86BB-C645904EA9E2}"/>
              </a:ext>
            </a:extLst>
          </p:cNvPr>
          <p:cNvSpPr txBox="1"/>
          <p:nvPr/>
        </p:nvSpPr>
        <p:spPr>
          <a:xfrm>
            <a:off x="3654423" y="2539089"/>
            <a:ext cx="557122" cy="242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75" kern="0" dirty="0">
                <a:solidFill>
                  <a:srgbClr val="C752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</a:t>
            </a:r>
            <a:endParaRPr lang="ko-KR" altLang="en-US" sz="975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12047" y="348136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126151" y="3516194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41190" y="300238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744458" y="299368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49899" y="3481360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657372" y="27498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73898" y="3263644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91316" y="300238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805419" y="3272355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263998" y="3002389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488937" y="3246227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20754" y="3254936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71818" y="2749841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2047772" y="2741132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1438171" y="274984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567522" y="261921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500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436894" y="2296993"/>
            <a:ext cx="11656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옥수수수염차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792459" y="2627918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헛개차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820070" y="3969039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경옥고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602357" y="2924010"/>
            <a:ext cx="9479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돼지감자차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923088" y="2889175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브이라인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672025" y="340298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비타민</a:t>
            </a:r>
            <a:r>
              <a:rPr lang="en-US" altLang="ko-KR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393351" y="4143208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쌍화탕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802654" y="365553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우엉차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297554" y="3202684"/>
            <a:ext cx="9566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제주삼다수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384641" y="4395757"/>
            <a:ext cx="991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우왕청심원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6314973" y="358586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아이톡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4564550" y="3350730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헬스케어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5191567" y="3089473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뷰티</a:t>
            </a:r>
            <a:endParaRPr lang="ko-KR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CE4BE62-1E34-4FC7-A34D-530BB53D8CC9}"/>
              </a:ext>
            </a:extLst>
          </p:cNvPr>
          <p:cNvSpPr txBox="1"/>
          <p:nvPr/>
        </p:nvSpPr>
        <p:spPr>
          <a:xfrm>
            <a:off x="4468755" y="3733907"/>
            <a:ext cx="8215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다이어트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xmlns="" id="{2CDA3B61-9EE3-4A58-A2A8-CB0F738AF7AE}"/>
              </a:ext>
            </a:extLst>
          </p:cNvPr>
          <p:cNvSpPr/>
          <p:nvPr/>
        </p:nvSpPr>
        <p:spPr>
          <a:xfrm rot="18864798">
            <a:off x="6428295" y="3619821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33DF71B7-86A2-42E7-B2DE-0C65A0848687}"/>
              </a:ext>
            </a:extLst>
          </p:cNvPr>
          <p:cNvSpPr/>
          <p:nvPr/>
        </p:nvSpPr>
        <p:spPr>
          <a:xfrm rot="18864798">
            <a:off x="6114622" y="2223818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화살표: 왼쪽 9">
            <a:extLst>
              <a:ext uri="{FF2B5EF4-FFF2-40B4-BE49-F238E27FC236}">
                <a16:creationId xmlns:a16="http://schemas.microsoft.com/office/drawing/2014/main" xmlns="" id="{3F81B730-51F6-4A2F-8AC2-07DD718B84D1}"/>
              </a:ext>
            </a:extLst>
          </p:cNvPr>
          <p:cNvSpPr/>
          <p:nvPr/>
        </p:nvSpPr>
        <p:spPr>
          <a:xfrm rot="4203674">
            <a:off x="6597973" y="3421751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3268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/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color</a:t>
            </a:r>
            <a:r>
              <a:rPr lang="ko-KR" altLang="en-US" dirty="0"/>
              <a:t> </a:t>
            </a:r>
            <a:r>
              <a:rPr lang="en-US" altLang="ko-KR" dirty="0"/>
              <a:t>matrix</a:t>
            </a:r>
            <a:r>
              <a:rPr lang="ko-KR" altLang="en-US" dirty="0"/>
              <a:t> 분석 </a:t>
            </a:r>
            <a:r>
              <a:rPr lang="en-US" altLang="ko-KR" dirty="0"/>
              <a:t>: </a:t>
            </a:r>
            <a:r>
              <a:rPr lang="ko-KR" altLang="en-US" dirty="0"/>
              <a:t>단색</a:t>
            </a:r>
          </a:p>
        </p:txBody>
      </p:sp>
      <p:sp>
        <p:nvSpPr>
          <p:cNvPr id="44" name="텍스트 개체 틀 11">
            <a:extLst>
              <a:ext uri="{FF2B5EF4-FFF2-40B4-BE49-F238E27FC236}">
                <a16:creationId xmlns:a16="http://schemas.microsoft.com/office/drawing/2014/main" xmlns="" id="{9F3ABBDE-16C5-461C-91BD-29F6FF836A0E}"/>
              </a:ext>
            </a:extLst>
          </p:cNvPr>
          <p:cNvSpPr txBox="1">
            <a:spLocks/>
          </p:cNvSpPr>
          <p:nvPr/>
        </p:nvSpPr>
        <p:spPr>
          <a:xfrm>
            <a:off x="5253957" y="1404260"/>
            <a:ext cx="2369448" cy="330651"/>
          </a:xfrm>
          <a:prstGeom prst="rect">
            <a:avLst/>
          </a:prstGeom>
        </p:spPr>
        <p:txBody>
          <a:bodyPr/>
          <a:lstStyle>
            <a:lvl1pPr marL="285750" indent="-2857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600" kern="120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color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matrix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</a:t>
            </a:r>
            <a:r>
              <a:rPr lang="en-US" altLang="ko-KR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3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배색</a:t>
            </a:r>
            <a:endParaRPr lang="ko-KR" altLang="en-US" sz="13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2CDA3B61-9EE3-4A58-A2A8-CB0F738AF7AE}"/>
              </a:ext>
            </a:extLst>
          </p:cNvPr>
          <p:cNvSpPr/>
          <p:nvPr/>
        </p:nvSpPr>
        <p:spPr>
          <a:xfrm rot="18864798">
            <a:off x="2509437" y="3820121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33DF71B7-86A2-42E7-B2DE-0C65A0848687}"/>
              </a:ext>
            </a:extLst>
          </p:cNvPr>
          <p:cNvSpPr/>
          <p:nvPr/>
        </p:nvSpPr>
        <p:spPr>
          <a:xfrm rot="18864798">
            <a:off x="2195764" y="2424118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 9">
            <a:extLst>
              <a:ext uri="{FF2B5EF4-FFF2-40B4-BE49-F238E27FC236}">
                <a16:creationId xmlns:a16="http://schemas.microsoft.com/office/drawing/2014/main" xmlns="" id="{3F81B730-51F6-4A2F-8AC2-07DD718B84D1}"/>
              </a:ext>
            </a:extLst>
          </p:cNvPr>
          <p:cNvSpPr/>
          <p:nvPr/>
        </p:nvSpPr>
        <p:spPr>
          <a:xfrm rot="4203674">
            <a:off x="2679115" y="3622051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555171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</p:spPr>
        <p:txBody>
          <a:bodyPr/>
          <a:lstStyle/>
          <a:p>
            <a:r>
              <a:rPr lang="en-US" altLang="ko-KR" sz="1600" dirty="0">
                <a:latin typeface="+mj-ea"/>
              </a:rPr>
              <a:t>3. </a:t>
            </a:r>
            <a:r>
              <a:rPr lang="ko-KR" altLang="en-US" sz="1600" dirty="0">
                <a:latin typeface="+mj-ea"/>
              </a:rPr>
              <a:t>프로젝트 분석 내용 방향성 선정</a:t>
            </a:r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</p:spPr>
        <p:txBody>
          <a:bodyPr/>
          <a:lstStyle/>
          <a:p>
            <a:r>
              <a:rPr lang="en-US" altLang="ko-KR" dirty="0"/>
              <a:t>03-2 </a:t>
            </a:r>
            <a:r>
              <a:rPr lang="ko-KR" altLang="en-US" dirty="0"/>
              <a:t>자료 매트리스 분석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</p:spPr>
        <p:txBody>
          <a:bodyPr/>
          <a:lstStyle/>
          <a:p>
            <a:r>
              <a:rPr lang="ko-KR" altLang="en-US" dirty="0"/>
              <a:t>이미지 공간 </a:t>
            </a:r>
            <a:r>
              <a:rPr lang="en-US" altLang="ko-KR" dirty="0"/>
              <a:t>: </a:t>
            </a:r>
            <a:r>
              <a:rPr lang="ko-KR" altLang="en-US" dirty="0"/>
              <a:t>형용사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32A39A0-18AD-4C63-94CD-C204897802C8}"/>
              </a:ext>
            </a:extLst>
          </p:cNvPr>
          <p:cNvSpPr txBox="1"/>
          <p:nvPr/>
        </p:nvSpPr>
        <p:spPr>
          <a:xfrm>
            <a:off x="5073650" y="2819400"/>
            <a:ext cx="4013200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ko-KR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정리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동적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정적 그리고 부드럽고 딱딱함을 아우르는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분위기의 키워드가 대부분이었으나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네츄럴하고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맑은 이미지를 구상하여 방문자 유입을 증가시킨다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pPr fontAlgn="base">
              <a:lnSpc>
                <a:spcPct val="130000"/>
              </a:lnSpc>
            </a:pP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 컬러는 당사의 기본 컬러인 </a:t>
            </a: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레드를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참고하여</a:t>
            </a:r>
            <a:endParaRPr lang="en-US" altLang="ko-KR" sz="12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30000"/>
              </a:lnSpc>
            </a:pPr>
            <a:r>
              <a:rPr lang="ko-KR" altLang="en-US" sz="1200" kern="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네츄럴하고</a:t>
            </a:r>
            <a:r>
              <a:rPr lang="ko-KR" altLang="en-US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맑은 이미지를 이루기 위해 기존컬러와 비슷한 색상인 다홍색을 사용하기로 했다</a:t>
            </a:r>
            <a:r>
              <a:rPr lang="en-US" altLang="ko-KR" sz="12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2CDA3B61-9EE3-4A58-A2A8-CB0F738AF7AE}"/>
              </a:ext>
            </a:extLst>
          </p:cNvPr>
          <p:cNvSpPr/>
          <p:nvPr/>
        </p:nvSpPr>
        <p:spPr>
          <a:xfrm rot="18864798">
            <a:off x="2492019" y="3950749"/>
            <a:ext cx="1152780" cy="11886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xmlns="" id="{33DF71B7-86A2-42E7-B2DE-0C65A0848687}"/>
              </a:ext>
            </a:extLst>
          </p:cNvPr>
          <p:cNvSpPr/>
          <p:nvPr/>
        </p:nvSpPr>
        <p:spPr>
          <a:xfrm rot="18864798">
            <a:off x="2178346" y="2554746"/>
            <a:ext cx="1223912" cy="126201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9">
            <a:extLst>
              <a:ext uri="{FF2B5EF4-FFF2-40B4-BE49-F238E27FC236}">
                <a16:creationId xmlns:a16="http://schemas.microsoft.com/office/drawing/2014/main" xmlns="" id="{3F81B730-51F6-4A2F-8AC2-07DD718B84D1}"/>
              </a:ext>
            </a:extLst>
          </p:cNvPr>
          <p:cNvSpPr/>
          <p:nvPr/>
        </p:nvSpPr>
        <p:spPr>
          <a:xfrm rot="4203674">
            <a:off x="2661697" y="3752679"/>
            <a:ext cx="532660" cy="276999"/>
          </a:xfrm>
          <a:prstGeom prst="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4992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705757"/>
            <a:ext cx="8005974" cy="31205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제작 방향 정리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xmlns="" id="{29DB42F8-4170-460B-B3C1-3450703791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04-1 </a:t>
            </a:r>
            <a:r>
              <a:rPr lang="ko-KR" altLang="en-US" dirty="0"/>
              <a:t>조사 분석 내용 최종 정리</a:t>
            </a:r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기업분석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(SWOT, 3C)</a:t>
            </a:r>
          </a:p>
          <a:p>
            <a:r>
              <a:rPr lang="ko-KR" altLang="en-US" dirty="0"/>
              <a:t>페르소나 분석</a:t>
            </a:r>
            <a:endParaRPr lang="en-US" altLang="ko-KR" dirty="0"/>
          </a:p>
          <a:p>
            <a:r>
              <a:rPr lang="ko-KR" altLang="en-US" dirty="0"/>
              <a:t>매트리스분석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xmlns="" id="{05BF43C7-0925-41BA-AAD5-19A0804B8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4716920"/>
              </p:ext>
            </p:extLst>
          </p:nvPr>
        </p:nvGraphicFramePr>
        <p:xfrm>
          <a:off x="1268932" y="2279650"/>
          <a:ext cx="7429500" cy="3339727"/>
        </p:xfrm>
        <a:graphic>
          <a:graphicData uri="http://schemas.openxmlformats.org/drawingml/2006/table">
            <a:tbl>
              <a:tblPr/>
              <a:tblGrid>
                <a:gridCol w="7429500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02222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핵심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쉽고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직관성이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뛰어난 페이지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필요한것만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메인페이지에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담는다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방향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다홍색을 사용하여 부드럽고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네츄럴한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이미지 구축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다양하지만 복잡하지 않은 </a:t>
                      </a:r>
                      <a:r>
                        <a:rPr lang="ko-KR" altLang="en-US" sz="1200" b="0" kern="0" spc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메인페이지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 구축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0" spc="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제작 컬러</a:t>
                      </a:r>
                      <a:endParaRPr lang="en-US" altLang="ko-KR" sz="1200" b="1" kern="0" spc="0" dirty="0" smtClean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주요컬러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다홍색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회색 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검정색</a:t>
                      </a:r>
                      <a:endParaRPr lang="en-US" altLang="ko-KR" sz="1200" b="0" kern="0" spc="0" dirty="0" smtClean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  <a:p>
                      <a:pPr marL="285750" marR="0" indent="-28575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배색</a:t>
                      </a:r>
                      <a:r>
                        <a:rPr lang="en-US" altLang="ko-KR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200" b="0" kern="0" spc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화이트</a:t>
                      </a:r>
                    </a:p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808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C:\Users\wonsu\OneDrive\바탕 화면\광동제약\광동 befo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461168"/>
            <a:ext cx="9906001" cy="30670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200418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C:\Users\wonsu\OneDrive\바탕 화면\광동제약\광동 aft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325" y="1835748"/>
            <a:ext cx="7224993" cy="50222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342392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ko-KR" altLang="en-US" dirty="0" err="1"/>
              <a:t>메인페이지</a:t>
            </a:r>
            <a:r>
              <a:rPr lang="ko-KR" altLang="en-US" dirty="0"/>
              <a:t>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 err="1">
                <a:solidFill>
                  <a:schemeClr val="accent1"/>
                </a:solidFill>
              </a:rPr>
              <a:t>메인페이지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pic>
        <p:nvPicPr>
          <p:cNvPr id="3074" name="Picture 2" descr="C:\Users\wonsu\OneDrive\바탕 화면\광동제약\광동 mai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104" y="3062288"/>
            <a:ext cx="9927104" cy="29216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091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5.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5</a:t>
            </a:r>
            <a:r>
              <a:rPr lang="ko-KR" altLang="en-US" dirty="0"/>
              <a:t>-</a:t>
            </a:r>
            <a:r>
              <a:rPr lang="en-US" altLang="ko-KR" dirty="0"/>
              <a:t>3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xmlns="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pic>
        <p:nvPicPr>
          <p:cNvPr id="4098" name="Picture 2" descr="C:\Users\wonsu\OneDrive\바탕 화면\광동제약\광동sub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2919413"/>
            <a:ext cx="8677275" cy="2905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1551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01-1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t">
            <a:noAutofit/>
          </a:bodyPr>
          <a:lstStyle/>
          <a:p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선정 및 기본 내용</a:t>
            </a:r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xmlns="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143348018"/>
              </p:ext>
            </p:extLst>
          </p:nvPr>
        </p:nvGraphicFramePr>
        <p:xfrm>
          <a:off x="890362" y="2521116"/>
          <a:ext cx="7868413" cy="2828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5805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선정</a:t>
            </a:r>
          </a:p>
        </p:txBody>
      </p:sp>
      <p:sp>
        <p:nvSpPr>
          <p:cNvPr id="13" name="부제목 10">
            <a:extLst>
              <a:ext uri="{FF2B5EF4-FFF2-40B4-BE49-F238E27FC236}">
                <a16:creationId xmlns:a16="http://schemas.microsoft.com/office/drawing/2014/main" xmlns="" id="{31AF4B42-67FD-497A-8B69-2D617C48B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01-2 </a:t>
            </a:r>
            <a:r>
              <a:rPr lang="ko-KR" altLang="en-US"/>
              <a:t>클라이언트</a:t>
            </a:r>
            <a:r>
              <a:rPr lang="en-US" altLang="ko-KR"/>
              <a:t>(</a:t>
            </a:r>
            <a:r>
              <a:rPr lang="ko-KR" altLang="en-US"/>
              <a:t>의뢰자</a:t>
            </a:r>
            <a:r>
              <a:rPr lang="en-US" altLang="ko-KR"/>
              <a:t>) </a:t>
            </a:r>
            <a:r>
              <a:rPr lang="ko-KR" altLang="en-US"/>
              <a:t>요구 사항</a:t>
            </a:r>
            <a:endParaRPr lang="ko-KR" altLang="en-US" dirty="0"/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xmlns="" id="{ACAA3CF1-0A72-4BD4-BE85-4576D696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웹페이지 구성 기초 요구 사항</a:t>
            </a:r>
            <a:endParaRPr lang="ko-KR" altLang="en-US" sz="12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xmlns="" id="{DA1CF686-3156-48C9-8A00-A7C4152717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232525"/>
            <a:ext cx="1190625" cy="206375"/>
          </a:xfrm>
          <a:prstGeom prst="rect">
            <a:avLst/>
          </a:prstGeom>
        </p:spPr>
        <p:txBody>
          <a:bodyPr anchor="b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z="894"/>
              <a:pPr/>
              <a:t>3</a:t>
            </a:fld>
            <a:endParaRPr lang="ko-KR" altLang="en-US" sz="894" dirty="0"/>
          </a:p>
        </p:txBody>
      </p:sp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xmlns="" id="{9975EFEE-8E82-4F16-91E4-FFAF9E185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2268097063"/>
              </p:ext>
            </p:extLst>
          </p:nvPr>
        </p:nvGraphicFramePr>
        <p:xfrm>
          <a:off x="890362" y="2356589"/>
          <a:ext cx="7868413" cy="352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815084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xmlns="" id="{00114E22-05B0-4F11-9165-EF5370DAA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</a:p>
        </p:txBody>
      </p:sp>
      <p:sp>
        <p:nvSpPr>
          <p:cNvPr id="11" name="부제목 10">
            <a:extLst>
              <a:ext uri="{FF2B5EF4-FFF2-40B4-BE49-F238E27FC236}">
                <a16:creationId xmlns:a16="http://schemas.microsoft.com/office/drawing/2014/main" xmlns="" id="{5FE216CF-07F7-4B7E-AC30-B0D3F14E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02-1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590E3906-C977-4C9A-BD0A-220D7B76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경영전략 수립 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SWOT (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약점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120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>
              <a:buNone/>
            </a:pPr>
            <a:endParaRPr lang="ko-KR" altLang="en-US" sz="1200" dirty="0"/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xmlns="" id="{27173BAA-C01C-4232-8275-5B4A43CAF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2931451"/>
              </p:ext>
            </p:extLst>
          </p:nvPr>
        </p:nvGraphicFramePr>
        <p:xfrm>
          <a:off x="1160082" y="2070101"/>
          <a:ext cx="7467625" cy="3311855"/>
        </p:xfrm>
        <a:graphic>
          <a:graphicData uri="http://schemas.openxmlformats.org/drawingml/2006/table">
            <a:tbl>
              <a:tblPr firstRow="1" bandRow="1"/>
              <a:tblGrid>
                <a:gridCol w="447509">
                  <a:extLst>
                    <a:ext uri="{9D8B030D-6E8A-4147-A177-3AD203B41FA5}">
                      <a16:colId xmlns:a16="http://schemas.microsoft.com/office/drawing/2014/main" xmlns="" val="1239036185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xmlns="" val="1467418087"/>
                    </a:ext>
                  </a:extLst>
                </a:gridCol>
                <a:gridCol w="3510058">
                  <a:extLst>
                    <a:ext uri="{9D8B030D-6E8A-4147-A177-3AD203B41FA5}">
                      <a16:colId xmlns:a16="http://schemas.microsoft.com/office/drawing/2014/main" xmlns="" val="2305120630"/>
                    </a:ext>
                  </a:extLst>
                </a:gridCol>
              </a:tblGrid>
              <a:tr h="36194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긍정요인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부정 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38101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내부요인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한방제품을 액상으로 만들어 초기시장 선점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대표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회사로 거듭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인지도 높은 브랜드와 다양한 제품군을 가지고 있다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-MZ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세대 상대로 적극적인 마케팅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공감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&amp;</a:t>
                      </a:r>
                      <a:r>
                        <a:rPr lang="ko-KR" altLang="en-US" sz="10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인플루언서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활용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약점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대표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주력상품을 제외하고 알려진 제품이 별로 없다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정체된 한방 라인업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한방제품의 추가 개발이 없다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.)</a:t>
                      </a:r>
                      <a:endParaRPr lang="en-US" altLang="ko-KR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198109"/>
                  </a:ext>
                </a:extLst>
              </a:tr>
              <a:tr h="14749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외부요인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기회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건강에 대한 관심도 증가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환경에 대한 관심도 증가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라벨을 떼고 출시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생수 수질 부적합 이슈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위협</a:t>
                      </a: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타 제약회사에 비해 연구개발비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(R&amp;D)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 상대적으로 낮다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매출액 대비 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3.5%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미만</a:t>
                      </a: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광고선전비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및 </a:t>
                      </a:r>
                      <a:r>
                        <a:rPr lang="ko-KR" altLang="en-US" sz="1000" b="1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판매촉진비의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과대 지출</a:t>
                      </a: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(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연구개발비의 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배</a:t>
                      </a: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r>
                        <a:rPr lang="ko-KR" altLang="en-US" sz="10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제약회사가 아닌 음료회사라는 오명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57093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28FD6D8-8980-4582-AD73-F3D6249E1238}"/>
              </a:ext>
            </a:extLst>
          </p:cNvPr>
          <p:cNvSpPr txBox="1"/>
          <p:nvPr/>
        </p:nvSpPr>
        <p:spPr>
          <a:xfrm>
            <a:off x="1160081" y="5412146"/>
            <a:ext cx="74676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75" b="1" dirty="0">
                <a:solidFill>
                  <a:srgbClr val="2AB9C7"/>
                </a:solidFill>
              </a:rPr>
              <a:t>주요 핵심사항</a:t>
            </a:r>
            <a:r>
              <a:rPr lang="ko-KR" altLang="en-US" sz="9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75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연구개발비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(R&amp;D)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에 과감하게 투자하여 신제품확장에 힘쓴다</a:t>
            </a:r>
          </a:p>
        </p:txBody>
      </p:sp>
    </p:spTree>
    <p:extLst>
      <p:ext uri="{BB962C8B-B14F-4D97-AF65-F5344CB8AC3E}">
        <p14:creationId xmlns:p14="http://schemas.microsoft.com/office/powerpoint/2010/main" xmlns="" val="37812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02-2 </a:t>
            </a:r>
            <a:r>
              <a:rPr lang="ko-KR" altLang="en-US"/>
              <a:t>웹사이트 세부 분석</a:t>
            </a:r>
            <a:endParaRPr lang="ko-KR" altLang="en-US" dirty="0"/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xmlns="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소비자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xmlns="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19145118"/>
              </p:ext>
            </p:extLst>
          </p:nvPr>
        </p:nvGraphicFramePr>
        <p:xfrm>
          <a:off x="1068477" y="2201793"/>
          <a:ext cx="7648898" cy="33647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xmlns="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xmlns="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xmlns="" val="2305120630"/>
                    </a:ext>
                  </a:extLst>
                </a:gridCol>
              </a:tblGrid>
              <a:tr h="372027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38101"/>
                  </a:ext>
                </a:extLst>
              </a:tr>
              <a:tr h="997578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소비자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시장규모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시장 성장률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세분시장의 규모는 적절한가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다양한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제품군을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가지고 있기에 적절하다고 생각한다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Ex)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 : 10~50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광동헛개차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남성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20~50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 여성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우황청심환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 40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대이상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제주삼다수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: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전연령층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198109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 가능성이 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단기적인 시각으로는 주력상품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쌍화탕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비타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500,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옥수수수염차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등으로 인해 매출액은 증가했지만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장기적인 측면으로 볼 경우 연구개발비 투자액이 현저히 낮기 때문에 성장 가능성이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뎌딜것이라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생각한다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ko-KR" altLang="en-US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높은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시장인가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85620196"/>
                  </a:ext>
                </a:extLst>
              </a:tr>
              <a:tr h="9975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시장별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잠재 수요는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어느정도인가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농림부 조사에 따르면 건강기능식품을 복용하는 가구는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79.8%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 앞으로 더욱 늘어날 것으로 전망한다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또한 코로나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및 건강에 대한 관심도가 점점 증가함에 따라 잠재 수요는 점차 늘어날 것으로 전망한다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928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932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02-3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xmlns="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xmlns="" id="{0459C800-1F05-4BE2-B693-A60F050D7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1406700"/>
              </p:ext>
            </p:extLst>
          </p:nvPr>
        </p:nvGraphicFramePr>
        <p:xfrm>
          <a:off x="1095514" y="2293089"/>
          <a:ext cx="7648898" cy="3294859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xmlns="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xmlns="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xmlns="" val="2305120630"/>
                    </a:ext>
                  </a:extLst>
                </a:gridCol>
              </a:tblGrid>
              <a:tr h="344465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38101"/>
                  </a:ext>
                </a:extLst>
              </a:tr>
              <a:tr h="14751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경쟁사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현재의 경쟁사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잠재적 경쟁사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현재의 경쟁사들이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공격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매우 위협적이고 강력하다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작년 기준 매출액 순위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 이지만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성장율로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따졌을 경우 하위권에 가깝다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제약업계에 따르면 선진국의 경우 매출액의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10~25%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를 연구개발비로 투자하지만 광동은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3.5%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도 미치지 못하므로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언제든지 역전될 가능성이 높아 보인다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적이고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강력한가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8570939"/>
                  </a:ext>
                </a:extLst>
              </a:tr>
              <a:tr h="1475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경쟁사의 진입 가능성이 높은가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높지 않다고 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기존에 있던 제약회사가 경쟁이 될 가능성은 높지만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새로운 경쟁사가 쉽게 진입하는 시장은 아니라고 본다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축적된 임상시험 결과 및 특허권 전쟁 등 진입장벽이 높다고 생각된다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89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9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49AFF92-30F9-4305-806C-D8161D4CA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과제 분석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xmlns="" id="{31033F9B-6DE0-419D-957C-ACA1878BE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02-4 </a:t>
            </a:r>
            <a:r>
              <a:rPr lang="ko-KR" altLang="en-US" dirty="0"/>
              <a:t>웹사이트 세부 분석</a:t>
            </a:r>
          </a:p>
        </p:txBody>
      </p:sp>
      <p:sp>
        <p:nvSpPr>
          <p:cNvPr id="8" name="텍스트 개체 틀 11">
            <a:extLst>
              <a:ext uri="{FF2B5EF4-FFF2-40B4-BE49-F238E27FC236}">
                <a16:creationId xmlns:a16="http://schemas.microsoft.com/office/drawing/2014/main" xmlns="" id="{F44A71A9-DC97-4F9D-BBCA-79BE8F97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3C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</a:t>
            </a:r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xmlns="" id="{0459C800-1F05-4BE2-B693-A60F050D7237}"/>
              </a:ext>
            </a:extLst>
          </p:cNvPr>
          <p:cNvGraphicFramePr>
            <a:graphicFrameLocks noGrp="1"/>
          </p:cNvGraphicFramePr>
          <p:nvPr/>
        </p:nvGraphicFramePr>
        <p:xfrm>
          <a:off x="1087692" y="2356589"/>
          <a:ext cx="7648898" cy="3301261"/>
        </p:xfrm>
        <a:graphic>
          <a:graphicData uri="http://schemas.openxmlformats.org/drawingml/2006/table">
            <a:tbl>
              <a:tblPr firstRow="1" bandRow="1"/>
              <a:tblGrid>
                <a:gridCol w="539116">
                  <a:extLst>
                    <a:ext uri="{9D8B030D-6E8A-4147-A177-3AD203B41FA5}">
                      <a16:colId xmlns:a16="http://schemas.microsoft.com/office/drawing/2014/main" xmlns="" val="1239036185"/>
                    </a:ext>
                  </a:extLst>
                </a:gridCol>
                <a:gridCol w="1106657">
                  <a:extLst>
                    <a:ext uri="{9D8B030D-6E8A-4147-A177-3AD203B41FA5}">
                      <a16:colId xmlns:a16="http://schemas.microsoft.com/office/drawing/2014/main" xmlns="" val="1467418087"/>
                    </a:ext>
                  </a:extLst>
                </a:gridCol>
                <a:gridCol w="6003125">
                  <a:extLst>
                    <a:ext uri="{9D8B030D-6E8A-4147-A177-3AD203B41FA5}">
                      <a16:colId xmlns:a16="http://schemas.microsoft.com/office/drawing/2014/main" xmlns="" val="2305120630"/>
                    </a:ext>
                  </a:extLst>
                </a:gridCol>
              </a:tblGrid>
              <a:tr h="321193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평가요소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dirty="0"/>
                        <a:t>평가 기준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3338101"/>
                  </a:ext>
                </a:extLst>
              </a:tr>
              <a:tr h="99335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자사</a:t>
                      </a: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기업 목표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자원 시너지 효과</a:t>
                      </a:r>
                      <a:endParaRPr lang="en-US" altLang="ko-KR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기업의 목표와 일치 하는가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불일치하다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궁극적인 목표는 새로운 가치를 창출하여 고객의 건강한 삶에 기여하고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단기목표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(2025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년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로서 매출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조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4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영업이익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천억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TOM Brand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15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개이다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기업이 목표를 달성하려면 연구개발비 투자에 있어 적극적인 투자가 필요해 보인다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690708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인적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물적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기술적 자원을 갖추고 있는가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아니다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제약회사 판매량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위에도 불구하고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현저히 낮은 연구개발비로 타 제약회사에 비해 부족하다고 생각한다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7635325"/>
                  </a:ext>
                </a:extLst>
              </a:tr>
              <a:tr h="9933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기존 서비스와 시너지 효과를 낼 수 있는가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현재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광동제약의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 경우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세대를 겨냥한 각종 유명 브랜드를 소유하고 있다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기업은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세대에게 대중적인 이미지로 다가왔기에 연구개발비를 적극 투자하여 </a:t>
                      </a:r>
                      <a:endParaRPr lang="en-US" altLang="ko-KR" sz="9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미래의 주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소비타켓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(MZ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세대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을 공략한다면 시너지 효과를 톡톡히 볼것이라 생각이 든다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marL="74295" marR="74295" marT="37148" marB="37148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425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104213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50023984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xmlns="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xmlns="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xmlns="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xmlns="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xmlns="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xmlns="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xmlns="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xmlns="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요약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카테고리의 단순화 </a:t>
                      </a: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보기쉬운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홈페이지였으면 합니다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곽두팔</a:t>
                      </a:r>
                      <a:endParaRPr lang="ko-KR" altLang="en-US" sz="900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55</a:t>
                      </a: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세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남자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중소기업 과장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골프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청주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450</a:t>
                      </a: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워라벨을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중요시하며 건강에 관심이 많다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b="1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세시대 건강한 삶을 꿈꾸며 주말마다 등산을 하고 건강식품을 잘 챙겨먹는다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건강식품을 구입하려고 인터넷을 뒤져보던 중 대중적이고 친근한 브랜드인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광동제약을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검색했으나 </a:t>
                      </a:r>
                      <a:endParaRPr lang="en-US" altLang="ko-KR" sz="900" b="1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너무 세분화 되어있고 인터넷을 잘 하지 못하는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곽두팔씨에게는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사이트가 너무 어려웠다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어떤 제품이 판매량이 높고 어떤 제품이 주력상품인지 알고 싶어한다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893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1E60AE-5AB9-4B0F-A0D8-2339BA34D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 분석 내용 방향성 선정</a:t>
            </a:r>
            <a:endParaRPr lang="ko-KR" altLang="en-US" dirty="0"/>
          </a:p>
        </p:txBody>
      </p:sp>
      <p:sp>
        <p:nvSpPr>
          <p:cNvPr id="12" name="부제목 3">
            <a:extLst>
              <a:ext uri="{FF2B5EF4-FFF2-40B4-BE49-F238E27FC236}">
                <a16:creationId xmlns:a16="http://schemas.microsoft.com/office/drawing/2014/main" xmlns="" id="{9BDE5150-D116-4748-8159-831FAA8A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/>
              <a:t>03-1 </a:t>
            </a:r>
            <a:r>
              <a:rPr lang="ko-KR" altLang="en-US"/>
              <a:t>분석 자료 정리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xmlns="" id="{77A760DD-A22E-4893-8886-C3EF30F0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페르소나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방향성 정리 </a:t>
            </a:r>
            <a:r>
              <a:rPr lang="en-US" altLang="ko-KR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120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E3EF3568-F942-C94E-926B-6416379CD47C}"/>
              </a:ext>
            </a:extLst>
          </p:cNvPr>
          <p:cNvSpPr/>
          <p:nvPr/>
        </p:nvSpPr>
        <p:spPr>
          <a:xfrm>
            <a:off x="5738334" y="985836"/>
            <a:ext cx="531891" cy="842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438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</a:t>
            </a:r>
            <a:endParaRPr lang="ko-KR" altLang="en-US" sz="2438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CAA12A27-DF1A-434C-99F6-A077860D0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68782297"/>
              </p:ext>
            </p:extLst>
          </p:nvPr>
        </p:nvGraphicFramePr>
        <p:xfrm>
          <a:off x="1023826" y="2356588"/>
          <a:ext cx="7712246" cy="3224406"/>
        </p:xfrm>
        <a:graphic>
          <a:graphicData uri="http://schemas.openxmlformats.org/drawingml/2006/table">
            <a:tbl>
              <a:tblPr/>
              <a:tblGrid>
                <a:gridCol w="479982">
                  <a:extLst>
                    <a:ext uri="{9D8B030D-6E8A-4147-A177-3AD203B41FA5}">
                      <a16:colId xmlns:a16="http://schemas.microsoft.com/office/drawing/2014/main" xmlns="" val="2825577889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575371145"/>
                    </a:ext>
                  </a:extLst>
                </a:gridCol>
                <a:gridCol w="220816">
                  <a:extLst>
                    <a:ext uri="{9D8B030D-6E8A-4147-A177-3AD203B41FA5}">
                      <a16:colId xmlns:a16="http://schemas.microsoft.com/office/drawing/2014/main" xmlns="" val="2460392279"/>
                    </a:ext>
                  </a:extLst>
                </a:gridCol>
                <a:gridCol w="949505">
                  <a:extLst>
                    <a:ext uri="{9D8B030D-6E8A-4147-A177-3AD203B41FA5}">
                      <a16:colId xmlns:a16="http://schemas.microsoft.com/office/drawing/2014/main" xmlns="" val="2618226828"/>
                    </a:ext>
                  </a:extLst>
                </a:gridCol>
                <a:gridCol w="454737">
                  <a:extLst>
                    <a:ext uri="{9D8B030D-6E8A-4147-A177-3AD203B41FA5}">
                      <a16:colId xmlns:a16="http://schemas.microsoft.com/office/drawing/2014/main" xmlns="" val="1969063327"/>
                    </a:ext>
                  </a:extLst>
                </a:gridCol>
                <a:gridCol w="691713">
                  <a:extLst>
                    <a:ext uri="{9D8B030D-6E8A-4147-A177-3AD203B41FA5}">
                      <a16:colId xmlns:a16="http://schemas.microsoft.com/office/drawing/2014/main" xmlns="" val="3189108789"/>
                    </a:ext>
                  </a:extLst>
                </a:gridCol>
                <a:gridCol w="499570">
                  <a:extLst>
                    <a:ext uri="{9D8B030D-6E8A-4147-A177-3AD203B41FA5}">
                      <a16:colId xmlns:a16="http://schemas.microsoft.com/office/drawing/2014/main" xmlns="" val="2696593972"/>
                    </a:ext>
                  </a:extLst>
                </a:gridCol>
                <a:gridCol w="954306">
                  <a:extLst>
                    <a:ext uri="{9D8B030D-6E8A-4147-A177-3AD203B41FA5}">
                      <a16:colId xmlns:a16="http://schemas.microsoft.com/office/drawing/2014/main" xmlns="" val="3670021084"/>
                    </a:ext>
                  </a:extLst>
                </a:gridCol>
                <a:gridCol w="365070">
                  <a:extLst>
                    <a:ext uri="{9D8B030D-6E8A-4147-A177-3AD203B41FA5}">
                      <a16:colId xmlns:a16="http://schemas.microsoft.com/office/drawing/2014/main" xmlns="" val="14149967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xmlns="" val="935067537"/>
                    </a:ext>
                  </a:extLst>
                </a:gridCol>
                <a:gridCol w="505975">
                  <a:extLst>
                    <a:ext uri="{9D8B030D-6E8A-4147-A177-3AD203B41FA5}">
                      <a16:colId xmlns:a16="http://schemas.microsoft.com/office/drawing/2014/main" xmlns="" val="2779693455"/>
                    </a:ext>
                  </a:extLst>
                </a:gridCol>
                <a:gridCol w="1255331">
                  <a:extLst>
                    <a:ext uri="{9D8B030D-6E8A-4147-A177-3AD203B41FA5}">
                      <a16:colId xmlns:a16="http://schemas.microsoft.com/office/drawing/2014/main" xmlns="" val="732168727"/>
                    </a:ext>
                  </a:extLst>
                </a:gridCol>
              </a:tblGrid>
              <a:tr h="378364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인물 </a:t>
                      </a:r>
                      <a:r>
                        <a:rPr lang="en-US" sz="1000" b="1" kern="0" spc="0" dirty="0">
                          <a:solidFill>
                            <a:srgbClr val="2AB9C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en-US" sz="1000" b="1" kern="0" spc="0" dirty="0">
                        <a:solidFill>
                          <a:srgbClr val="2AB9C7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요구사항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요약 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회사의 </a:t>
                      </a: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최근활동을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홈페이지상으로 간단하게라도 볼 수 있었으면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..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0433091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김이나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795" cap="flat" cmpd="sng" algn="ctr">
                      <a:solidFill>
                        <a:srgbClr val="1919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나이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21</a:t>
                      </a: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살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여자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국적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대한민국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대학생</a:t>
                      </a:r>
                      <a:endParaRPr lang="en-US" sz="7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02969753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SNS</a:t>
                      </a:r>
                      <a:endParaRPr lang="ko-KR" altLang="en-US" sz="900" b="1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5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안양</a:t>
                      </a:r>
                      <a:endParaRPr lang="ko-KR" altLang="en-US" sz="9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수입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3556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용돈 </a:t>
                      </a:r>
                      <a:r>
                        <a:rPr lang="en-US" altLang="ko-KR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30</a:t>
                      </a:r>
                      <a:r>
                        <a:rPr lang="ko-KR" altLang="en-US" sz="700" kern="0" spc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</a:rPr>
                        <a:t>만원</a:t>
                      </a:r>
                      <a:endParaRPr lang="ko-KR" altLang="en-US" sz="700" kern="0" spc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832763"/>
                  </a:ext>
                </a:extLst>
              </a:tr>
              <a:tr h="360488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7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라이프스타일</a:t>
                      </a: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6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하루종일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핸드폰을 보며 </a:t>
                      </a:r>
                      <a:r>
                        <a:rPr lang="ko-KR" altLang="en-US" sz="900" b="1" kern="0" spc="0" dirty="0" err="1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소통하는것을</a:t>
                      </a:r>
                      <a:r>
                        <a:rPr lang="ko-KR" altLang="en-US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 좋아한다</a:t>
                      </a:r>
                      <a:r>
                        <a:rPr lang="en-US" altLang="ko-KR" sz="900" b="1" kern="0" spc="0" dirty="0" smtClean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900" b="1" kern="0" spc="0" dirty="0" smtClean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620723"/>
                  </a:ext>
                </a:extLst>
              </a:tr>
              <a:tr h="1764578">
                <a:tc gridSpan="1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2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  <a:r>
                        <a:rPr lang="ko-KR" altLang="en-US" sz="900" b="1" kern="0" spc="-80" dirty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스토리 </a:t>
                      </a:r>
                      <a:r>
                        <a:rPr lang="en-US" altLang="ko-KR" sz="900" b="1" kern="0" spc="-8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건강에는 크게 관심이 없지만 수지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제니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펭수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영탁 등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인플루언서들의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영향을 크게 받는다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대학교 과제로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광동제약이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어떤 회사인지 홈페이지에 접속하였으나 회사근황을 알려고 하면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카테고리별로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일일이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들어가야하고</a:t>
                      </a:r>
                      <a:endParaRPr lang="en-US" altLang="ko-KR" sz="900" b="1" kern="0" spc="-80" baseline="0" dirty="0" smtClean="0">
                        <a:solidFill>
                          <a:srgbClr val="4C4C4C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중구난방한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메인페이지를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보며 회사 홈페이지가 아닌 </a:t>
                      </a:r>
                      <a:r>
                        <a:rPr lang="ko-KR" altLang="en-US" sz="900" b="1" kern="0" spc="-80" baseline="0" dirty="0" err="1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네이버에</a:t>
                      </a:r>
                      <a:r>
                        <a:rPr lang="ko-KR" altLang="en-US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검색을 하기 시작한다</a:t>
                      </a:r>
                      <a:r>
                        <a:rPr lang="en-US" altLang="ko-KR" sz="900" b="1" kern="0" spc="-80" baseline="0" dirty="0" smtClean="0">
                          <a:solidFill>
                            <a:srgbClr val="4C4C4C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marR="0" indent="0" algn="just" fontAlgn="base" latinLnBrk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191919"/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8258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7435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</TotalTime>
  <Words>1259</Words>
  <Application>Microsoft Office PowerPoint</Application>
  <PresentationFormat>A4 용지(210x297mm)</PresentationFormat>
  <Paragraphs>275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Office 테마</vt:lpstr>
      <vt:lpstr>디자인 사용자 지정</vt:lpstr>
      <vt:lpstr>슬라이드 1</vt:lpstr>
      <vt:lpstr>1. 프로젝트 과제 선정</vt:lpstr>
      <vt:lpstr>1. 프로젝트 과제 선정</vt:lpstr>
      <vt:lpstr>2. 프로젝트 과제 분석</vt:lpstr>
      <vt:lpstr>2. 프로젝트 과제 분석</vt:lpstr>
      <vt:lpstr>2. 프로젝트 과제 분석</vt:lpstr>
      <vt:lpstr>2. 프로젝트 과제 분석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3. 프로젝트 분석 내용 방향성 선정</vt:lpstr>
      <vt:lpstr>4. 프로젝트 제작 방향 정리</vt:lpstr>
      <vt:lpstr>5. 웹페이지 구조 (사이트 전체 페이지 구성) – 기존 사이트 각 페이지 구성내용</vt:lpstr>
      <vt:lpstr>5. 웹페이지 구조 (사이트 전체 페이지 구성) – 변경 각 페이지 구성내용</vt:lpstr>
      <vt:lpstr>5. 웹페이지 구조 (메인 페이지내 영역별 구성) - 수정내용</vt:lpstr>
      <vt:lpstr>5. 웹페이지 구조 (서브 페이지 구성)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원빈</cp:lastModifiedBy>
  <cp:revision>19</cp:revision>
  <dcterms:created xsi:type="dcterms:W3CDTF">2021-08-19T04:24:11Z</dcterms:created>
  <dcterms:modified xsi:type="dcterms:W3CDTF">2021-09-11T12:29:41Z</dcterms:modified>
</cp:coreProperties>
</file>