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9"/>
  </p:notesMasterIdLst>
  <p:sldIdLst>
    <p:sldId id="256" r:id="rId3"/>
    <p:sldId id="260" r:id="rId4"/>
    <p:sldId id="268" r:id="rId5"/>
    <p:sldId id="276" r:id="rId6"/>
    <p:sldId id="277" r:id="rId7"/>
    <p:sldId id="278" r:id="rId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32" autoAdjust="0"/>
    <p:restoredTop sz="94646" autoAdjust="0"/>
  </p:normalViewPr>
  <p:slideViewPr>
    <p:cSldViewPr snapToGrid="0">
      <p:cViewPr varScale="1">
        <p:scale>
          <a:sx n="109" d="100"/>
          <a:sy n="109" d="100"/>
        </p:scale>
        <p:origin x="-1350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광동제약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dirty="0" smtClean="0"/>
            <a:t>http://www.ekdp.com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국민건강 증진을 위한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헬스케어사업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의약품 및 기능식품 판매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건강을 생각하는 소비자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전연령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</a:t>
          </a:r>
          <a:endParaRPr lang="en-US" altLang="ko-KR" sz="1100" b="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latinLnBrk="1"/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광동제약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가이드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http://www.ekdp.com/company/CI.asp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ECB982-55FA-4202-8E27-F6B6CC2287CD}" type="pres">
      <dgm:prSet presAssocID="{D58B520D-A07B-4F94-8DF3-9C1500C899DC}" presName="thickLine" presStyleLbl="alignNode1" presStyleIdx="0" presStyleCnt="1" custLinFactNeighborY="-2072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37125"/>
      <dgm:spPr/>
      <dgm:t>
        <a:bodyPr/>
        <a:lstStyle/>
        <a:p>
          <a:pPr latinLnBrk="1"/>
          <a:endParaRPr lang="ko-KR" altLang="en-US"/>
        </a:p>
      </dgm:t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39375"/>
      <dgm:spPr/>
      <dgm:t>
        <a:bodyPr/>
        <a:lstStyle/>
        <a:p>
          <a:pPr latinLnBrk="1"/>
          <a:endParaRPr lang="ko-KR" altLang="en-US"/>
        </a:p>
      </dgm:t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30735"/>
      <dgm:spPr/>
      <dgm:t>
        <a:bodyPr/>
        <a:lstStyle/>
        <a:p>
          <a:pPr latinLnBrk="1"/>
          <a:endParaRPr lang="ko-KR" altLang="en-US"/>
        </a:p>
      </dgm:t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44565"/>
      <dgm:spPr/>
      <dgm:t>
        <a:bodyPr/>
        <a:lstStyle/>
        <a:p>
          <a:pPr latinLnBrk="1"/>
          <a:endParaRPr lang="ko-KR" altLang="en-US"/>
        </a:p>
      </dgm:t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114787"/>
      <dgm:spPr/>
      <dgm:t>
        <a:bodyPr/>
        <a:lstStyle/>
        <a:p>
          <a:pPr latinLnBrk="1"/>
          <a:endParaRPr lang="ko-KR" altLang="en-US"/>
        </a:p>
      </dgm:t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홈페이지에 너무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많은것을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담으려고함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카테고리 정리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통합 및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메인페이지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단순화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1280px~,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반응형웹페이지구성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빨강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회색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</a:t>
          </a:r>
          <a:r>
            <a:rPr lang="ko-KR" altLang="en-US" sz="1100" b="1" dirty="0" err="1">
              <a:solidFill>
                <a:srgbClr val="2AB9C7"/>
              </a:solidFill>
              <a:latin typeface="+mn-lt"/>
            </a:rPr>
            <a:t>컨셉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직관성이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뛰어나게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단순하게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 anchor="t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회사소개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광고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판매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31548"/>
      <dgm:spPr/>
      <dgm:t>
        <a:bodyPr/>
        <a:lstStyle/>
        <a:p>
          <a:pPr latinLnBrk="1"/>
          <a:endParaRPr lang="ko-KR" altLang="en-US"/>
        </a:p>
      </dgm:t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33506"/>
      <dgm:spPr/>
      <dgm:t>
        <a:bodyPr/>
        <a:lstStyle/>
        <a:p>
          <a:pPr latinLnBrk="1"/>
          <a:endParaRPr lang="ko-KR" altLang="en-US"/>
        </a:p>
      </dgm:t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27209"/>
      <dgm:spPr/>
      <dgm:t>
        <a:bodyPr/>
        <a:lstStyle/>
        <a:p>
          <a:pPr latinLnBrk="1"/>
          <a:endParaRPr lang="ko-KR" altLang="en-US"/>
        </a:p>
      </dgm:t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24523" custLinFactNeighborY="-1850"/>
      <dgm:spPr/>
      <dgm:t>
        <a:bodyPr/>
        <a:lstStyle/>
        <a:p>
          <a:pPr latinLnBrk="1"/>
          <a:endParaRPr lang="ko-KR" altLang="en-US"/>
        </a:p>
      </dgm:t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26525"/>
      <dgm:spPr/>
      <dgm:t>
        <a:bodyPr/>
        <a:lstStyle/>
        <a:p>
          <a:pPr latinLnBrk="1"/>
          <a:endParaRPr lang="ko-KR" altLang="en-US"/>
        </a:p>
      </dgm:t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47855"/>
      <dgm:spPr/>
      <dgm:t>
        <a:bodyPr/>
        <a:lstStyle/>
        <a:p>
          <a:pPr latinLnBrk="1"/>
          <a:endParaRPr lang="ko-KR" altLang="en-US"/>
        </a:p>
      </dgm:t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380"/>
          <a:ext cx="1573682" cy="282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1380"/>
        <a:ext cx="1573682" cy="2825452"/>
      </dsp:txXfrm>
    </dsp:sp>
    <dsp:sp modelId="{B292DB37-5DAC-4239-B187-DFD8D1E45EBC}">
      <dsp:nvSpPr>
        <dsp:cNvPr id="0" name=""/>
        <dsp:cNvSpPr/>
      </dsp:nvSpPr>
      <dsp:spPr>
        <a:xfrm>
          <a:off x="1691708" y="48977"/>
          <a:ext cx="6176704" cy="353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8977"/>
        <a:ext cx="6176704" cy="353405"/>
      </dsp:txXfrm>
    </dsp:sp>
    <dsp:sp modelId="{4110832E-0718-476E-A490-037F526FEE32}">
      <dsp:nvSpPr>
        <dsp:cNvPr id="0" name=""/>
        <dsp:cNvSpPr/>
      </dsp:nvSpPr>
      <dsp:spPr>
        <a:xfrm>
          <a:off x="1573682" y="402383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449980"/>
          <a:ext cx="6176704" cy="374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49980"/>
        <a:ext cx="6176704" cy="374824"/>
      </dsp:txXfrm>
    </dsp:sp>
    <dsp:sp modelId="{AD911FAF-521A-4820-A828-D3E3718C95AE}">
      <dsp:nvSpPr>
        <dsp:cNvPr id="0" name=""/>
        <dsp:cNvSpPr/>
      </dsp:nvSpPr>
      <dsp:spPr>
        <a:xfrm>
          <a:off x="1573682" y="824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872401"/>
          <a:ext cx="6176704" cy="29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872401"/>
        <a:ext cx="6176704" cy="292577"/>
      </dsp:txXfrm>
    </dsp:sp>
    <dsp:sp modelId="{CF05C026-DB91-43DB-A06E-46B09EDF745D}">
      <dsp:nvSpPr>
        <dsp:cNvPr id="0" name=""/>
        <dsp:cNvSpPr/>
      </dsp:nvSpPr>
      <dsp:spPr>
        <a:xfrm>
          <a:off x="1573682" y="116497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212574"/>
          <a:ext cx="6176704" cy="42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212574"/>
        <a:ext cx="6176704" cy="424229"/>
      </dsp:txXfrm>
    </dsp:sp>
    <dsp:sp modelId="{D235D982-58AD-4B15-9D8D-F549E4F32805}">
      <dsp:nvSpPr>
        <dsp:cNvPr id="0" name=""/>
        <dsp:cNvSpPr/>
      </dsp:nvSpPr>
      <dsp:spPr>
        <a:xfrm>
          <a:off x="1573682" y="1636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1684401"/>
          <a:ext cx="6176704" cy="109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684401"/>
        <a:ext cx="6176704" cy="1092697"/>
      </dsp:txXfrm>
    </dsp:sp>
    <dsp:sp modelId="{D0A004F4-AD23-44AD-ADB5-BAD672B8AB1E}">
      <dsp:nvSpPr>
        <dsp:cNvPr id="0" name=""/>
        <dsp:cNvSpPr/>
      </dsp:nvSpPr>
      <dsp:spPr>
        <a:xfrm>
          <a:off x="1573682" y="277709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573682" cy="352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573682" cy="3520837"/>
      </dsp:txXfrm>
    </dsp:sp>
    <dsp:sp modelId="{B292DB37-5DAC-4239-B187-DFD8D1E45EBC}">
      <dsp:nvSpPr>
        <dsp:cNvPr id="0" name=""/>
        <dsp:cNvSpPr/>
      </dsp:nvSpPr>
      <dsp:spPr>
        <a:xfrm>
          <a:off x="1691708" y="77791"/>
          <a:ext cx="6176704" cy="49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77791"/>
        <a:ext cx="6176704" cy="490835"/>
      </dsp:txXfrm>
    </dsp:sp>
    <dsp:sp modelId="{4110832E-0718-476E-A490-037F526FEE32}">
      <dsp:nvSpPr>
        <dsp:cNvPr id="0" name=""/>
        <dsp:cNvSpPr/>
      </dsp:nvSpPr>
      <dsp:spPr>
        <a:xfrm>
          <a:off x="1573682" y="568627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646419"/>
          <a:ext cx="6176704" cy="521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646419"/>
        <a:ext cx="6176704" cy="521299"/>
      </dsp:txXfrm>
    </dsp:sp>
    <dsp:sp modelId="{AD911FAF-521A-4820-A828-D3E3718C95AE}">
      <dsp:nvSpPr>
        <dsp:cNvPr id="0" name=""/>
        <dsp:cNvSpPr/>
      </dsp:nvSpPr>
      <dsp:spPr>
        <a:xfrm>
          <a:off x="1573682" y="116771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1245511"/>
          <a:ext cx="6176704" cy="423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245511"/>
        <a:ext cx="6176704" cy="423328"/>
      </dsp:txXfrm>
    </dsp:sp>
    <dsp:sp modelId="{CF05C026-DB91-43DB-A06E-46B09EDF745D}">
      <dsp:nvSpPr>
        <dsp:cNvPr id="0" name=""/>
        <dsp:cNvSpPr/>
      </dsp:nvSpPr>
      <dsp:spPr>
        <a:xfrm>
          <a:off x="1573682" y="166883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717848"/>
          <a:ext cx="6176704" cy="381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717848"/>
        <a:ext cx="6176704" cy="381538"/>
      </dsp:txXfrm>
    </dsp:sp>
    <dsp:sp modelId="{D235D982-58AD-4B15-9D8D-F549E4F32805}">
      <dsp:nvSpPr>
        <dsp:cNvPr id="0" name=""/>
        <dsp:cNvSpPr/>
      </dsp:nvSpPr>
      <dsp:spPr>
        <a:xfrm>
          <a:off x="1573682" y="212816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2205961"/>
          <a:ext cx="6176704" cy="412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2205961"/>
        <a:ext cx="6176704" cy="412686"/>
      </dsp:txXfrm>
    </dsp:sp>
    <dsp:sp modelId="{D0A004F4-AD23-44AD-ADB5-BAD672B8AB1E}">
      <dsp:nvSpPr>
        <dsp:cNvPr id="0" name=""/>
        <dsp:cNvSpPr/>
      </dsp:nvSpPr>
      <dsp:spPr>
        <a:xfrm>
          <a:off x="1573682" y="2618647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1691708" y="2696439"/>
          <a:ext cx="6176704" cy="744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2696439"/>
        <a:ext cx="6176704" cy="744546"/>
      </dsp:txXfrm>
    </dsp:sp>
    <dsp:sp modelId="{6E096DDC-14C4-46D7-B231-32A1E2CCD90A}">
      <dsp:nvSpPr>
        <dsp:cNvPr id="0" name=""/>
        <dsp:cNvSpPr/>
      </dsp:nvSpPr>
      <dsp:spPr>
        <a:xfrm>
          <a:off x="1573682" y="3440986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=""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=""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=""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=""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=""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=""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=""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C9648112-F123-49F4-A2B5-E4501B108CF7}"/>
              </a:ext>
            </a:extLst>
          </p:cNvPr>
          <p:cNvGrpSpPr/>
          <p:nvPr userDrawn="1"/>
        </p:nvGrpSpPr>
        <p:grpSpPr>
          <a:xfrm>
            <a:off x="4145863" y="1559633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BBA509ED-3B56-466C-83BE-B9E166BDBFC6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="" xmlns:a16="http://schemas.microsoft.com/office/drawing/2014/main" id="{89385DBE-5332-41D6-9515-35E4269E6149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="" xmlns:a16="http://schemas.microsoft.com/office/drawing/2014/main" id="{50318937-7D2A-43C2-AABE-D056E8CF7E6C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="" xmlns:a16="http://schemas.microsoft.com/office/drawing/2014/main" id="{89DFCA45-2B87-4E91-BA52-BE0ADC2D7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="" xmlns:a16="http://schemas.microsoft.com/office/drawing/2014/main" id="{9AE611AD-2F29-4DE4-9563-314FB0904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98D28B59-7D17-4AE6-87E2-8E51C0DAA467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D7E1A713-3EA3-460B-B3C1-027876EA0F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D93F15FE-1106-4118-A944-0009AA1FAA62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EEC72229-385E-4521-9482-73FF40B37CD3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D57A55AE-566C-4C8E-A54E-78C481FF6EB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3951106"/>
              </p:ext>
            </p:extLst>
          </p:nvPr>
        </p:nvGraphicFramePr>
        <p:xfrm>
          <a:off x="628650" y="2356589"/>
          <a:ext cx="3170646" cy="3065817"/>
        </p:xfrm>
        <a:graphic>
          <a:graphicData uri="http://schemas.openxmlformats.org/drawingml/2006/table">
            <a:tbl>
              <a:tblPr/>
              <a:tblGrid>
                <a:gridCol w="3170646">
                  <a:extLst>
                    <a:ext uri="{9D8B030D-6E8A-4147-A177-3AD203B41FA5}">
                      <a16:colId xmlns="" xmlns:a16="http://schemas.microsoft.com/office/drawing/2014/main" val="2825577889"/>
                    </a:ext>
                  </a:extLst>
                </a:gridCol>
              </a:tblGrid>
              <a:tr h="3230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 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33091"/>
                  </a:ext>
                </a:extLst>
              </a:tr>
              <a:tr h="27427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7821960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2D96B936-3714-4162-B89D-549A2487446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>
            <a:extLst>
              <a:ext uri="{FF2B5EF4-FFF2-40B4-BE49-F238E27FC236}">
                <a16:creationId xmlns="" xmlns:a16="http://schemas.microsoft.com/office/drawing/2014/main" id="{5A762AA9-0E7E-457F-BE21-4FE645A2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="" xmlns:a16="http://schemas.microsoft.com/office/drawing/2014/main" id="{C187E3E8-971E-4DA1-A61D-FD4BB91C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="" xmlns:a16="http://schemas.microsoft.com/office/drawing/2014/main" id="{4F3A1317-F50C-4A15-A221-6041E601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="" xmlns:p14="http://schemas.microsoft.com/office/powerpoint/2010/main" val="269177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66DBE928-64AD-46F8-9CA5-AB1E47482A55}"/>
              </a:ext>
            </a:extLst>
          </p:cNvPr>
          <p:cNvGrpSpPr/>
          <p:nvPr userDrawn="1"/>
        </p:nvGrpSpPr>
        <p:grpSpPr>
          <a:xfrm>
            <a:off x="5310306" y="2093230"/>
            <a:ext cx="4098341" cy="4066863"/>
            <a:chOff x="6077681" y="1843141"/>
            <a:chExt cx="4736309" cy="4699929"/>
          </a:xfrm>
        </p:grpSpPr>
        <p:pic>
          <p:nvPicPr>
            <p:cNvPr id="7" name="Picture 3">
              <a:extLst>
                <a:ext uri="{FF2B5EF4-FFF2-40B4-BE49-F238E27FC236}">
                  <a16:creationId xmlns="" xmlns:a16="http://schemas.microsoft.com/office/drawing/2014/main" id="{6ADC78C6-56C7-45DC-8B01-BC6471256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4EF8E6BA-433E-4D3E-B9A4-57C80D84698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4C3B915C-BDAE-4EF2-9C38-E703CFBDE48F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27A6F3B-DB43-4F4F-A6B6-90719998FF52}"/>
                </a:ext>
              </a:extLst>
            </p:cNvPr>
            <p:cNvSpPr txBox="1"/>
            <p:nvPr/>
          </p:nvSpPr>
          <p:spPr>
            <a:xfrm>
              <a:off x="7987720" y="1843141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52E223B-6EBB-4BBD-B92D-2B8394DF539C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CC4891C6-716B-42B4-9198-C050415DFA1C}"/>
              </a:ext>
            </a:extLst>
          </p:cNvPr>
          <p:cNvGrpSpPr/>
          <p:nvPr userDrawn="1"/>
        </p:nvGrpSpPr>
        <p:grpSpPr>
          <a:xfrm>
            <a:off x="665388" y="2121697"/>
            <a:ext cx="4098343" cy="4033700"/>
            <a:chOff x="781622" y="1873583"/>
            <a:chExt cx="4736309" cy="4661604"/>
          </a:xfrm>
        </p:grpSpPr>
        <p:pic>
          <p:nvPicPr>
            <p:cNvPr id="15" name="Picture 1">
              <a:extLst>
                <a:ext uri="{FF2B5EF4-FFF2-40B4-BE49-F238E27FC236}">
                  <a16:creationId xmlns="" xmlns:a16="http://schemas.microsoft.com/office/drawing/2014/main" id="{88097934-CD2D-41FF-969A-55F0C6060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913AD478-AEE9-4CF4-836F-B93C22E5DFC9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06D0F7D0-7622-4B40-A47B-85FEAD381162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C8DB4BC-71BF-49C6-BA6D-9FCB7E652A1C}"/>
                </a:ext>
              </a:extLst>
            </p:cNvPr>
            <p:cNvSpPr txBox="1"/>
            <p:nvPr/>
          </p:nvSpPr>
          <p:spPr>
            <a:xfrm>
              <a:off x="2691660" y="1873583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C3A3A1E2-12F1-4C14-847C-8893CE8718B8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8C2F08BD-4D08-4B31-9E2D-B422A59047A0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F797E48C-4CC6-416A-BCB7-7EA07E31955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="" xmlns:a16="http://schemas.microsoft.com/office/drawing/2014/main" id="{0E897470-9F55-4A1B-A5CF-7B1BC6F80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8" name="부제목 2">
            <a:extLst>
              <a:ext uri="{FF2B5EF4-FFF2-40B4-BE49-F238E27FC236}">
                <a16:creationId xmlns="" xmlns:a16="http://schemas.microsoft.com/office/drawing/2014/main" id="{BC4DD07F-2FD0-4D7B-A271-FD4E73FD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="" xmlns:a16="http://schemas.microsoft.com/office/drawing/2014/main" id="{67A3D43B-6007-4863-A192-48AEF4D70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="" xmlns:p14="http://schemas.microsoft.com/office/powerpoint/2010/main" val="250272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=""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28597413-5FF0-4652-85F6-A36E90EBECB2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C7B48C8B-B565-4C66-AFB5-C6069B3095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691605115"/>
              </p:ext>
            </p:extLst>
          </p:nvPr>
        </p:nvGraphicFramePr>
        <p:xfrm>
          <a:off x="4953000" y="2361358"/>
          <a:ext cx="4202678" cy="3538989"/>
        </p:xfrm>
        <a:graphic>
          <a:graphicData uri="http://schemas.openxmlformats.org/drawingml/2006/table">
            <a:tbl>
              <a:tblPr/>
              <a:tblGrid>
                <a:gridCol w="4202678">
                  <a:extLst>
                    <a:ext uri="{9D8B030D-6E8A-4147-A177-3AD203B41FA5}">
                      <a16:colId xmlns="" xmlns:a16="http://schemas.microsoft.com/office/drawing/2014/main" val="2825577889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33091"/>
                  </a:ext>
                </a:extLst>
              </a:tr>
              <a:tr h="31660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1" name="제목 1">
            <a:extLst>
              <a:ext uri="{FF2B5EF4-FFF2-40B4-BE49-F238E27FC236}">
                <a16:creationId xmlns="" xmlns:a16="http://schemas.microsoft.com/office/drawing/2014/main" id="{989DBE4B-92E8-4602-869F-B5E70D307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2" name="부제목 2">
            <a:extLst>
              <a:ext uri="{FF2B5EF4-FFF2-40B4-BE49-F238E27FC236}">
                <a16:creationId xmlns="" xmlns:a16="http://schemas.microsoft.com/office/drawing/2014/main" id="{CB502B4F-9192-4816-9F35-24FE75845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="" xmlns:a16="http://schemas.microsoft.com/office/drawing/2014/main" id="{4A8C2975-461E-4413-A543-7892B354E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="" xmlns:p14="http://schemas.microsoft.com/office/powerpoint/2010/main" val="367252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=""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=""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=""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="" xmlns:p14="http://schemas.microsoft.com/office/powerpoint/2010/main" val="400987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=""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=""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=""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="" xmlns:p14="http://schemas.microsoft.com/office/powerpoint/2010/main" val="21094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7545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=""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=""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=""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=""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=""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=""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=""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최원석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pPr algn="r"/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=""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21471399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=""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=""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최원석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=""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=""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=""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=""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=""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43348018"/>
              </p:ext>
            </p:extLst>
          </p:nvPr>
        </p:nvGraphicFramePr>
        <p:xfrm>
          <a:off x="890362" y="2521116"/>
          <a:ext cx="7868413" cy="2828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=""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01-2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5" name="텍스트 개체 틀 11">
            <a:extLst>
              <a:ext uri="{FF2B5EF4-FFF2-40B4-BE49-F238E27FC236}">
                <a16:creationId xmlns=""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=""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268097063"/>
              </p:ext>
            </p:extLst>
          </p:nvPr>
        </p:nvGraphicFramePr>
        <p:xfrm>
          <a:off x="899071" y="2356589"/>
          <a:ext cx="7868413" cy="352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=""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400" b="1" dirty="0"/>
              <a:t>02-1 </a:t>
            </a:r>
            <a:r>
              <a:rPr lang="ko-KR" altLang="en-US" sz="1400" b="1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=""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654423" y="2539089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975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6481525" y="2618119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비타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500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6350897" y="2295902"/>
            <a:ext cx="11656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옥수수수염차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5706462" y="2626827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헛개차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6734073" y="3967948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경옥고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6516360" y="2922919"/>
            <a:ext cx="9479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돼지감자차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5837091" y="2888084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브이라인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6586028" y="3401889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비타민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6307354" y="4142117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쌍화탕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6716657" y="3654439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우엉차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6211557" y="3201593"/>
            <a:ext cx="9566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제주삼다수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6298644" y="4394666"/>
            <a:ext cx="991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우왕청심원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6228976" y="3584769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아이톡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4478553" y="3349639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헬스케어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5105570" y="3088382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뷰티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4382758" y="3732816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다이어트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2CDA3B61-9EE3-4A58-A2A8-CB0F738AF7AE}"/>
              </a:ext>
            </a:extLst>
          </p:cNvPr>
          <p:cNvSpPr/>
          <p:nvPr/>
        </p:nvSpPr>
        <p:spPr>
          <a:xfrm rot="18864798">
            <a:off x="6342298" y="3618730"/>
            <a:ext cx="1152780" cy="118866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33DF71B7-86A2-42E7-B2DE-0C65A0848687}"/>
              </a:ext>
            </a:extLst>
          </p:cNvPr>
          <p:cNvSpPr/>
          <p:nvPr/>
        </p:nvSpPr>
        <p:spPr>
          <a:xfrm rot="18864798">
            <a:off x="6028625" y="2222727"/>
            <a:ext cx="1223912" cy="12620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 9">
            <a:extLst>
              <a:ext uri="{FF2B5EF4-FFF2-40B4-BE49-F238E27FC236}">
                <a16:creationId xmlns="" xmlns:a16="http://schemas.microsoft.com/office/drawing/2014/main" id="{3F81B730-51F6-4A2F-8AC2-07DD718B84D1}"/>
              </a:ext>
            </a:extLst>
          </p:cNvPr>
          <p:cNvSpPr/>
          <p:nvPr/>
        </p:nvSpPr>
        <p:spPr>
          <a:xfrm rot="4203674">
            <a:off x="6511976" y="3420660"/>
            <a:ext cx="532660" cy="276999"/>
          </a:xfrm>
          <a:prstGeom prst="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1412047" y="3481361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비타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500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2126151" y="3516194"/>
            <a:ext cx="11656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옥수수수염차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541190" y="3002389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헛개차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2744458" y="2993681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경옥고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549899" y="3481360"/>
            <a:ext cx="9479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돼지감자차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2657372" y="2749839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브이라인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2073898" y="3263644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비타민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2091316" y="3002387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쌍화탕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2805419" y="3272355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우엉차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1263998" y="3002389"/>
            <a:ext cx="9566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제주삼다수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488937" y="3246227"/>
            <a:ext cx="991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우왕청심원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1420754" y="3254936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아이톡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671818" y="2749841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헬스케어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2047772" y="2741132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뷰티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1438171" y="2749840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다이어트</a:t>
            </a:r>
          </a:p>
        </p:txBody>
      </p:sp>
    </p:spTree>
    <p:extLst>
      <p:ext uri="{BB962C8B-B14F-4D97-AF65-F5344CB8AC3E}">
        <p14:creationId xmlns="" xmlns:p14="http://schemas.microsoft.com/office/powerpoint/2010/main" val="43268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=""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=""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 분석 </a:t>
            </a:r>
            <a:r>
              <a:rPr lang="en-US" altLang="ko-KR" dirty="0"/>
              <a:t>: </a:t>
            </a:r>
            <a:r>
              <a:rPr lang="ko-KR" altLang="en-US" dirty="0"/>
              <a:t>단색</a:t>
            </a:r>
          </a:p>
        </p:txBody>
      </p:sp>
      <p:sp>
        <p:nvSpPr>
          <p:cNvPr id="44" name="텍스트 개체 틀 11">
            <a:extLst>
              <a:ext uri="{FF2B5EF4-FFF2-40B4-BE49-F238E27FC236}">
                <a16:creationId xmlns=""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5253957" y="1404260"/>
            <a:ext cx="2369448" cy="33065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sz="13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2CDA3B61-9EE3-4A58-A2A8-CB0F738AF7AE}"/>
              </a:ext>
            </a:extLst>
          </p:cNvPr>
          <p:cNvSpPr/>
          <p:nvPr/>
        </p:nvSpPr>
        <p:spPr>
          <a:xfrm rot="18864798">
            <a:off x="2509437" y="3820121"/>
            <a:ext cx="1152780" cy="118866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33DF71B7-86A2-42E7-B2DE-0C65A0848687}"/>
              </a:ext>
            </a:extLst>
          </p:cNvPr>
          <p:cNvSpPr/>
          <p:nvPr/>
        </p:nvSpPr>
        <p:spPr>
          <a:xfrm rot="18864798">
            <a:off x="2195764" y="2424118"/>
            <a:ext cx="1223912" cy="12620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9">
            <a:extLst>
              <a:ext uri="{FF2B5EF4-FFF2-40B4-BE49-F238E27FC236}">
                <a16:creationId xmlns:a16="http://schemas.microsoft.com/office/drawing/2014/main" xmlns="" id="{3F81B730-51F6-4A2F-8AC2-07DD718B84D1}"/>
              </a:ext>
            </a:extLst>
          </p:cNvPr>
          <p:cNvSpPr/>
          <p:nvPr/>
        </p:nvSpPr>
        <p:spPr>
          <a:xfrm rot="4203674">
            <a:off x="2679115" y="3622051"/>
            <a:ext cx="532660" cy="276999"/>
          </a:xfrm>
          <a:prstGeom prst="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5517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88390"/>
            <a:ext cx="8005974" cy="312057"/>
          </a:xfrm>
        </p:spPr>
        <p:txBody>
          <a:bodyPr/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sz="1600" dirty="0">
              <a:latin typeface="+mj-ea"/>
            </a:endParaRPr>
          </a:p>
        </p:txBody>
      </p:sp>
      <p:sp>
        <p:nvSpPr>
          <p:cNvPr id="12" name="부제목 3">
            <a:extLst>
              <a:ext uri="{FF2B5EF4-FFF2-40B4-BE49-F238E27FC236}">
                <a16:creationId xmlns=""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</p:spPr>
        <p:txBody>
          <a:bodyPr/>
          <a:lstStyle/>
          <a:p>
            <a:r>
              <a:rPr lang="en-US" altLang="ko-KR" dirty="0"/>
              <a:t>02-3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=""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</p:spPr>
        <p:txBody>
          <a:bodyPr/>
          <a:lstStyle/>
          <a:p>
            <a:r>
              <a:rPr lang="ko-KR" altLang="en-US" dirty="0"/>
              <a:t>이미지 공간 </a:t>
            </a:r>
            <a:r>
              <a:rPr lang="en-US" altLang="ko-KR" dirty="0"/>
              <a:t>: </a:t>
            </a:r>
            <a:r>
              <a:rPr lang="ko-KR" altLang="en-US" dirty="0"/>
              <a:t>형용사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32A39A0-18AD-4C63-94CD-C204897802C8}"/>
              </a:ext>
            </a:extLst>
          </p:cNvPr>
          <p:cNvSpPr txBox="1"/>
          <p:nvPr/>
        </p:nvSpPr>
        <p:spPr>
          <a:xfrm>
            <a:off x="5073650" y="2819400"/>
            <a:ext cx="4013200" cy="232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동적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정적 그리고 부드럽고 딱딱함을 아우르는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분위기의 키워드가 대부분이었으나 </a:t>
            </a:r>
            <a:r>
              <a:rPr lang="ko-KR" altLang="en-US" sz="12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네츄럴하고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맑은 이미지를 구상하여 방문자 유입을 증가시킨다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fontAlgn="base">
              <a:lnSpc>
                <a:spcPct val="130000"/>
              </a:lnSpc>
            </a:pP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 컬러는 당사의 기본 컬러인 </a:t>
            </a:r>
            <a:r>
              <a:rPr lang="ko-KR" altLang="en-US" sz="12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레드를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참고하여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2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네츄럴하고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맑은 이미지를 이루기 위해 기존컬러와 비슷한 색상인 다홍색을 사용하기로 했다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2CDA3B61-9EE3-4A58-A2A8-CB0F738AF7AE}"/>
              </a:ext>
            </a:extLst>
          </p:cNvPr>
          <p:cNvSpPr/>
          <p:nvPr/>
        </p:nvSpPr>
        <p:spPr>
          <a:xfrm rot="18864798">
            <a:off x="2492019" y="3950749"/>
            <a:ext cx="1152780" cy="118866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33DF71B7-86A2-42E7-B2DE-0C65A0848687}"/>
              </a:ext>
            </a:extLst>
          </p:cNvPr>
          <p:cNvSpPr/>
          <p:nvPr/>
        </p:nvSpPr>
        <p:spPr>
          <a:xfrm rot="18864798">
            <a:off x="2178346" y="2554746"/>
            <a:ext cx="1223912" cy="12620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9">
            <a:extLst>
              <a:ext uri="{FF2B5EF4-FFF2-40B4-BE49-F238E27FC236}">
                <a16:creationId xmlns:a16="http://schemas.microsoft.com/office/drawing/2014/main" xmlns="" id="{3F81B730-51F6-4A2F-8AC2-07DD718B84D1}"/>
              </a:ext>
            </a:extLst>
          </p:cNvPr>
          <p:cNvSpPr/>
          <p:nvPr/>
        </p:nvSpPr>
        <p:spPr>
          <a:xfrm rot="4203674">
            <a:off x="2661697" y="3752679"/>
            <a:ext cx="532660" cy="276999"/>
          </a:xfrm>
          <a:prstGeom prst="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5499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278</Words>
  <Application>Microsoft Office PowerPoint</Application>
  <PresentationFormat>A4 용지(210x297mm)</PresentationFormat>
  <Paragraphs>78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Office 테마</vt:lpstr>
      <vt:lpstr>디자인 사용자 지정</vt:lpstr>
      <vt:lpstr>슬라이드 1</vt:lpstr>
      <vt:lpstr>1. 프로젝트 과제 선정</vt:lpstr>
      <vt:lpstr>1. 프로젝트 과제 선정</vt:lpstr>
      <vt:lpstr>2. 프로젝트 분석 내용 방향성 선정</vt:lpstr>
      <vt:lpstr>2. 프로젝트 분석 내용 방향성 선정</vt:lpstr>
      <vt:lpstr>2. 프로젝트 분석 내용 방향성 선정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원빈</cp:lastModifiedBy>
  <cp:revision>8</cp:revision>
  <dcterms:created xsi:type="dcterms:W3CDTF">2021-08-19T04:24:11Z</dcterms:created>
  <dcterms:modified xsi:type="dcterms:W3CDTF">2021-09-13T00:56:07Z</dcterms:modified>
</cp:coreProperties>
</file>