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9" r:id="rId4"/>
    <p:sldId id="270" r:id="rId5"/>
    <p:sldId id="271" r:id="rId6"/>
    <p:sldId id="272" r:id="rId7"/>
    <p:sldId id="279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19E7E121-D711-4ED4-9BA8-CCC2281DE5EB}">
          <p14:sldIdLst>
            <p14:sldId id="256"/>
            <p14:sldId id="269"/>
            <p14:sldId id="270"/>
            <p14:sldId id="271"/>
            <p14:sldId id="272"/>
          </p14:sldIdLst>
        </p14:section>
        <p14:section name="제목 없는 구역" id="{A5D2C76A-293A-424E-8C18-FE5FA2EC520A}">
          <p14:sldIdLst>
            <p14:sldId id="27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32" autoAdjust="0"/>
    <p:restoredTop sz="94646" autoAdjust="0"/>
  </p:normalViewPr>
  <p:slideViewPr>
    <p:cSldViewPr snapToGrid="0">
      <p:cViewPr varScale="1">
        <p:scale>
          <a:sx n="109" d="100"/>
          <a:sy n="109" d="100"/>
        </p:scale>
        <p:origin x="-135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=""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=""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=""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=""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=""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=""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=""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=""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=""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=""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754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최원석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pPr algn="r"/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4240557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=""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=""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최원석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=""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=""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=""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=""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931451"/>
              </p:ext>
            </p:extLst>
          </p:nvPr>
        </p:nvGraphicFramePr>
        <p:xfrm>
          <a:off x="1160082" y="2070101"/>
          <a:ext cx="7467625" cy="3435198"/>
        </p:xfrm>
        <a:graphic>
          <a:graphicData uri="http://schemas.openxmlformats.org/drawingml/2006/table">
            <a:tbl>
              <a:tblPr firstRow="1" bandRow="1"/>
              <a:tblGrid>
                <a:gridCol w="447509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3510058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3510058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긍정요인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부정 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한방제품을 액상으로 만들어 초기시장 선점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한방제품의 대표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회사로 거듭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인지도 높은 브랜드와 다양한 제품군을 가지고 있다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-MZ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세대 상대로 적극적인 마케팅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공감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인플루언서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활용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주력상품을 제외하고 알려진 제품이 별로 없다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정체된 한방 라인업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한방제품의 추가 개발이 없다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198109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외부요인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건강에 대한 관심도 증가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환경에 대한 관심도 증가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라벨을 떼고 출시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생수 수질 부적합 이슈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 제약회사에 비해 연구개발비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(R&amp;D)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 상대적으로 낮다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매출액 대비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3.5%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미만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광고선전비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및 </a:t>
                      </a:r>
                      <a:r>
                        <a:rPr lang="ko-KR" altLang="en-US" sz="10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판매촉진비의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과대 지출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연구개발비의 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제약회사가 아닌 음료회사라는 오명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160081" y="5412146"/>
            <a:ext cx="7467623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ko-KR" altLang="en-US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1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=""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=""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9145118"/>
              </p:ext>
            </p:extLst>
          </p:nvPr>
        </p:nvGraphicFramePr>
        <p:xfrm>
          <a:off x="1068477" y="2201793"/>
          <a:ext cx="7648898" cy="33647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9975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다양한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제품군을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가지고 있기에 적절하다고 생각한다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Ex)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500 : 10~50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광동헛개차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20~50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 남성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옥수수수염차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20~50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 여성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우황청심환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40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대이상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쌍화탕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40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대이상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제주삼다수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전연령층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198109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단기적인 시각으로는 주력상품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쌍화탕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500,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옥수수수염차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등으로 인해 매출액은 증가했지만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장기적인 측면으로 볼 경우 연구개발비 투자액이 현저히 낮기 때문에 성장 가능성이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뎌딜것이라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생각한다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5620196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농림부 조사에 따르면 건강기능식품을 복용하는 가구는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79.8%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앞으로 더욱 늘어날 것으로 전망한다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또한 코로나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및 건강에 대한 관심도가 점점 증가함에 따라 잠재 수요는 점차 늘어날 것으로 전망한다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92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9932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=""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=""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1406700"/>
              </p:ext>
            </p:extLst>
          </p:nvPr>
        </p:nvGraphicFramePr>
        <p:xfrm>
          <a:off x="1095514" y="2293089"/>
          <a:ext cx="7648898" cy="329485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3444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4751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경쟁사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공격적이고 강력한가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광동제약의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경우 작년 기준 매출액 순위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 이지만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성장율로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따졌을 경우 하위권에 가깝다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제약업계에 따르면 선진국의 경우 매출액의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10~25%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연구개발비로 투자하지만 광동은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3.5%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도 미치지 못하므로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언제든지 역전될 가능성이 높아 보인다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8570939"/>
                  </a:ext>
                </a:extLst>
              </a:tr>
              <a:tr h="1475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높지 않다고 본다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기존에 있던 제약회사가 경쟁이 될 가능성은 높지만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경쟁사가 쉽게 진입하는 시장은 아니라고 본다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축적된 임상시험 결과 및 특허권 전쟁 등 진입장벽이 높다고 생각된다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28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29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=""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=""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/>
        </p:nvGraphicFramePr>
        <p:xfrm>
          <a:off x="1087692" y="2356589"/>
          <a:ext cx="7648898" cy="33012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321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99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하는가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불일치하다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궁극적인 목표는 새로운 가치를 창출하여 고객의 건강한 삶에 기여하고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단기목표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(2025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년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로서 매출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천억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영업이익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천억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TOM Brand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15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개이다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기업이 목표를 달성하려면 연구개발비 투자에 있어 적극적인 투자가 필요해 보인다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90708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제약회사 판매량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위에도 불구하고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현저히 낮은 연구개발비로 타 제약회사에 비해 부족하다고 생각한다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7635325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광동제약의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경우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MZ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세대를 겨냥한 각종 유명 브랜드를 소유하고 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기업은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MZ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세대에게 대중적인 이미지로 다가왔기에 연구개발비를 적극 투자하여 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미래의 주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소비타켓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(MZ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을 공략한다면 시너지 효과를 톡톡히 볼것이라 생각이 든다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25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0421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70575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7238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716920"/>
              </p:ext>
            </p:extLst>
          </p:nvPr>
        </p:nvGraphicFramePr>
        <p:xfrm>
          <a:off x="1268932" y="2279650"/>
          <a:ext cx="7429500" cy="3339727"/>
        </p:xfrm>
        <a:graphic>
          <a:graphicData uri="http://schemas.openxmlformats.org/drawingml/2006/table">
            <a:tbl>
              <a:tblPr/>
              <a:tblGrid>
                <a:gridCol w="7429500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30222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200" b="0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한방제품의 강점활용 및 </a:t>
                      </a:r>
                      <a:r>
                        <a:rPr lang="en-US" altLang="ko-KR" sz="1200" b="0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200" b="0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에 적극 투자하여 자사 브랜드 강화 및 새로운 브랜드 창출</a:t>
                      </a:r>
                      <a:endParaRPr lang="en-US" altLang="ko-KR" sz="1200" b="0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2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2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쉽고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직관성이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뛰어난 페이지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필요한것만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메인페이지에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담는다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2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다홍색을 사용하여 부드럽고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네츄럴한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이미지 구축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다양하지만 복잡하지 않은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구축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2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다홍색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회색 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검정색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화이트</a:t>
                      </a: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80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620</Words>
  <Application>Microsoft Office PowerPoint</Application>
  <PresentationFormat>A4 용지(210x297mm)</PresentationFormat>
  <Paragraphs>132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디자인 사용자 지정</vt:lpstr>
      <vt:lpstr>슬라이드 1</vt:lpstr>
      <vt:lpstr>1. 프로젝트 과제 분석</vt:lpstr>
      <vt:lpstr>2. 프로젝트 과제 분석</vt:lpstr>
      <vt:lpstr>2. 프로젝트 과제 분석</vt:lpstr>
      <vt:lpstr>2. 프로젝트 과제 분석</vt:lpstr>
      <vt:lpstr>3. 프로젝트 제작 방향 정리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원빈</cp:lastModifiedBy>
  <cp:revision>9</cp:revision>
  <dcterms:created xsi:type="dcterms:W3CDTF">2021-08-19T04:24:11Z</dcterms:created>
  <dcterms:modified xsi:type="dcterms:W3CDTF">2021-09-13T02:16:15Z</dcterms:modified>
</cp:coreProperties>
</file>