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7" r:id="rId2"/>
    <p:sldId id="263" r:id="rId3"/>
    <p:sldId id="264" r:id="rId4"/>
    <p:sldId id="258" r:id="rId5"/>
    <p:sldId id="265" r:id="rId6"/>
    <p:sldId id="266" r:id="rId7"/>
    <p:sldId id="269" r:id="rId8"/>
    <p:sldId id="271" r:id="rId9"/>
    <p:sldId id="272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479" autoAdjust="0"/>
  </p:normalViewPr>
  <p:slideViewPr>
    <p:cSldViewPr snapToGrid="0">
      <p:cViewPr varScale="1">
        <p:scale>
          <a:sx n="65" d="100"/>
          <a:sy n="65" d="100"/>
        </p:scale>
        <p:origin x="15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5218F-CACD-4D17-AB64-6285CC494EDB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97E72-5CAC-42FE-8F5C-9ACA08F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831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97E72-5CAC-42FE-8F5C-9ACA08FABB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02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1058-2D8C-4403-8EC5-2567D63848D9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52E-ED10-4B07-A164-E219CF52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20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1058-2D8C-4403-8EC5-2567D63848D9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52E-ED10-4B07-A164-E219CF52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7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1058-2D8C-4403-8EC5-2567D63848D9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52E-ED10-4B07-A164-E219CF52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42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1058-2D8C-4403-8EC5-2567D63848D9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52E-ED10-4B07-A164-E219CF52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21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1058-2D8C-4403-8EC5-2567D63848D9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52E-ED10-4B07-A164-E219CF52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65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1058-2D8C-4403-8EC5-2567D63848D9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52E-ED10-4B07-A164-E219CF52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7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1058-2D8C-4403-8EC5-2567D63848D9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52E-ED10-4B07-A164-E219CF52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0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1058-2D8C-4403-8EC5-2567D63848D9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52E-ED10-4B07-A164-E219CF52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13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1058-2D8C-4403-8EC5-2567D63848D9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52E-ED10-4B07-A164-E219CF52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43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1058-2D8C-4403-8EC5-2567D63848D9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52E-ED10-4B07-A164-E219CF52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85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1058-2D8C-4403-8EC5-2567D63848D9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52E-ED10-4B07-A164-E219CF52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82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A1058-2D8C-4403-8EC5-2567D63848D9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8852E-ED10-4B07-A164-E219CF52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39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-2"/>
            <a:ext cx="12192000" cy="4438651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dobe Devanagari" panose="02040503050201020203" pitchFamily="18" charset="0"/>
              </a:rPr>
              <a:t>A </a:t>
            </a:r>
            <a:r>
              <a:rPr lang="en-US" altLang="ko-KR" b="1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dobe Devanagari" panose="02040503050201020203" pitchFamily="18" charset="0"/>
              </a:rPr>
              <a:t>L</a:t>
            </a:r>
            <a:r>
              <a:rPr lang="en-US" altLang="ko-KR" b="1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dobe Devanagari" panose="02040503050201020203" pitchFamily="18" charset="0"/>
              </a:rPr>
              <a:t>inear </a:t>
            </a:r>
            <a:r>
              <a:rPr lang="en-US" altLang="ko-KR" b="1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dobe Devanagari" panose="02040503050201020203" pitchFamily="18" charset="0"/>
              </a:rPr>
              <a:t>T</a:t>
            </a:r>
            <a:r>
              <a:rPr lang="en-US" altLang="ko-KR" b="1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dobe Devanagari" panose="02040503050201020203" pitchFamily="18" charset="0"/>
              </a:rPr>
              <a:t>ime </a:t>
            </a:r>
            <a:r>
              <a:rPr lang="en-US" altLang="ko-KR" b="1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dobe Devanagari" panose="02040503050201020203" pitchFamily="18" charset="0"/>
              </a:rPr>
              <a:t>A</a:t>
            </a:r>
            <a:r>
              <a:rPr lang="en-US" altLang="ko-KR" b="1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dobe Devanagari" panose="02040503050201020203" pitchFamily="18" charset="0"/>
              </a:rPr>
              <a:t>lgorithm </a:t>
            </a:r>
            <a:r>
              <a:rPr lang="en-US" altLang="ko-KR" b="1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dobe Devanagari" panose="02040503050201020203" pitchFamily="18" charset="0"/>
              </a:rPr>
              <a:t>for </a:t>
            </a:r>
            <a:r>
              <a:rPr lang="en-US" altLang="ko-KR" b="1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dobe Devanagari" panose="02040503050201020203" pitchFamily="18" charset="0"/>
              </a:rPr>
              <a:t>C</a:t>
            </a:r>
            <a:r>
              <a:rPr lang="en-US" altLang="ko-KR" b="1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dobe Devanagari" panose="02040503050201020203" pitchFamily="18" charset="0"/>
              </a:rPr>
              <a:t>onsecutive </a:t>
            </a:r>
            <a:r>
              <a:rPr lang="en-US" altLang="ko-KR" b="1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dobe Devanagari" panose="02040503050201020203" pitchFamily="18" charset="0"/>
              </a:rPr>
              <a:t>P</a:t>
            </a:r>
            <a:r>
              <a:rPr lang="en-US" altLang="ko-KR" b="1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dobe Devanagari" panose="02040503050201020203" pitchFamily="18" charset="0"/>
              </a:rPr>
              <a:t>ermutation </a:t>
            </a:r>
            <a:r>
              <a:rPr lang="en-US" altLang="ko-KR" b="1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dobe Devanagari" panose="02040503050201020203" pitchFamily="18" charset="0"/>
              </a:rPr>
              <a:t>P</a:t>
            </a:r>
            <a:r>
              <a:rPr lang="en-US" altLang="ko-KR" b="1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dobe Devanagari" panose="02040503050201020203" pitchFamily="18" charset="0"/>
              </a:rPr>
              <a:t>attern </a:t>
            </a:r>
            <a:r>
              <a:rPr lang="en-US" altLang="ko-KR" b="1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dobe Devanagari" panose="02040503050201020203" pitchFamily="18" charset="0"/>
              </a:rPr>
              <a:t>M</a:t>
            </a:r>
            <a:r>
              <a:rPr lang="en-US" altLang="ko-KR" b="1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dobe Devanagari" panose="02040503050201020203" pitchFamily="18" charset="0"/>
              </a:rPr>
              <a:t>atching</a:t>
            </a:r>
            <a:r>
              <a:rPr lang="en-US" altLang="ko-KR" b="1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dobe Devanagari" panose="02040503050201020203" pitchFamily="18" charset="0"/>
              </a:rPr>
              <a:t/>
            </a:r>
            <a:br>
              <a:rPr lang="en-US" altLang="ko-KR" b="1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dobe Devanagari" panose="02040503050201020203" pitchFamily="18" charset="0"/>
              </a:rPr>
            </a:br>
            <a:r>
              <a:rPr lang="en-US" altLang="ko-KR" b="1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dobe Devanagari" panose="02040503050201020203" pitchFamily="18" charset="0"/>
              </a:rPr>
              <a:t/>
            </a:r>
            <a:br>
              <a:rPr lang="en-US" altLang="ko-KR" b="1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dobe Devanagari" panose="02040503050201020203" pitchFamily="18" charset="0"/>
              </a:rPr>
            </a:br>
            <a:endParaRPr lang="ko-KR" altLang="en-US" b="1" dirty="0">
              <a:solidFill>
                <a:schemeClr val="bg1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4438649"/>
            <a:ext cx="12192000" cy="128407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b="1" dirty="0" smtClean="0">
                <a:solidFill>
                  <a:srgbClr val="44546A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dobe Devanagari" panose="02040503050201020203" pitchFamily="18" charset="0"/>
              </a:rPr>
              <a:t>이원석</a:t>
            </a:r>
            <a:r>
              <a:rPr lang="en-US" altLang="ko-KR" b="1" dirty="0" smtClean="0">
                <a:solidFill>
                  <a:srgbClr val="44546A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dobe Devanagari" panose="02040503050201020203" pitchFamily="18" charset="0"/>
              </a:rPr>
              <a:t>, </a:t>
            </a:r>
            <a:r>
              <a:rPr lang="ko-KR" altLang="en-US" b="1" dirty="0" smtClean="0">
                <a:solidFill>
                  <a:srgbClr val="44546A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dobe Devanagari" panose="02040503050201020203" pitchFamily="18" charset="0"/>
              </a:rPr>
              <a:t>장원재</a:t>
            </a:r>
            <a:endParaRPr lang="ko-KR" altLang="en-US" b="1" dirty="0">
              <a:solidFill>
                <a:srgbClr val="44546A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0" y="3524249"/>
            <a:ext cx="12192000" cy="914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400" b="1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dobe Devanagari" panose="02040503050201020203" pitchFamily="18" charset="0"/>
              </a:rPr>
              <a:t>M.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dobe Devanagari" panose="02040503050201020203" pitchFamily="18" charset="0"/>
              </a:rPr>
              <a:t>Kubica</a:t>
            </a:r>
            <a:r>
              <a:rPr lang="en-US" altLang="ko-KR" sz="2400" b="1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dobe Devanagari" panose="02040503050201020203" pitchFamily="18" charset="0"/>
              </a:rPr>
              <a:t>, T.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dobe Devanagari" panose="02040503050201020203" pitchFamily="18" charset="0"/>
              </a:rPr>
              <a:t>Kulcynski</a:t>
            </a:r>
            <a:r>
              <a:rPr lang="en-US" altLang="ko-KR" sz="2400" b="1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dobe Devanagari" panose="02040503050201020203" pitchFamily="18" charset="0"/>
              </a:rPr>
              <a:t>, J.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dobe Devanagari" panose="02040503050201020203" pitchFamily="18" charset="0"/>
              </a:rPr>
              <a:t>Radoszewski</a:t>
            </a:r>
            <a:r>
              <a:rPr lang="en-US" altLang="ko-KR" sz="2400" b="1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dobe Devanagari" panose="02040503050201020203" pitchFamily="18" charset="0"/>
              </a:rPr>
              <a:t>, W</a:t>
            </a:r>
            <a:r>
              <a:rPr lang="en-US" altLang="ko-KR" sz="2400" b="1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dobe Devanagari" panose="02040503050201020203" pitchFamily="18" charset="0"/>
              </a:rPr>
              <a:t>.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dobe Devanagari" panose="02040503050201020203" pitchFamily="18" charset="0"/>
              </a:rPr>
              <a:t>Rytter</a:t>
            </a:r>
            <a:r>
              <a:rPr lang="en-US" altLang="ko-KR" sz="2400" b="1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dobe Devanagari" panose="02040503050201020203" pitchFamily="18" charset="0"/>
              </a:rPr>
              <a:t>, T.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dobe Devanagari" panose="02040503050201020203" pitchFamily="18" charset="0"/>
              </a:rPr>
              <a:t>Walen</a:t>
            </a:r>
            <a:endParaRPr lang="ko-KR" altLang="en-US" sz="2400" b="1" dirty="0">
              <a:solidFill>
                <a:schemeClr val="bg1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28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9833"/>
          </a:xfrm>
          <a:solidFill>
            <a:schemeClr val="tx2"/>
          </a:solidFill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Evaluation</a:t>
            </a:r>
            <a:endParaRPr lang="ko-KR" altLang="en-US" b="1" dirty="0">
              <a:solidFill>
                <a:schemeClr val="bg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pSp>
        <p:nvGrpSpPr>
          <p:cNvPr id="13" name="ExperimentalResult">
            <a:extLst>
              <a:ext uri="{FF2B5EF4-FFF2-40B4-BE49-F238E27FC236}">
                <a16:creationId xmlns:a16="http://schemas.microsoft.com/office/drawing/2014/main" id="{76A99668-3029-4C8C-A0E5-BA24ED3722DC}"/>
              </a:ext>
            </a:extLst>
          </p:cNvPr>
          <p:cNvGrpSpPr/>
          <p:nvPr/>
        </p:nvGrpSpPr>
        <p:grpSpPr>
          <a:xfrm>
            <a:off x="84955" y="2241427"/>
            <a:ext cx="12044122" cy="4494846"/>
            <a:chOff x="84955" y="1949327"/>
            <a:chExt cx="12044122" cy="449484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D11AB70-2B7F-4A08-8488-24F3B8EC1326}"/>
                </a:ext>
              </a:extLst>
            </p:cNvPr>
            <p:cNvSpPr txBox="1"/>
            <p:nvPr/>
          </p:nvSpPr>
          <p:spPr>
            <a:xfrm>
              <a:off x="2354430" y="6136396"/>
              <a:ext cx="7483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Figure</a:t>
              </a:r>
              <a:r>
                <a:rPr lang="ko-KR" altLang="en-US" sz="1400" b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r>
                <a:rPr lang="en-US" altLang="ko-KR" sz="1400" b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3.</a:t>
              </a:r>
              <a:r>
                <a:rPr lang="ko-KR" altLang="en-US" sz="1400" b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r>
                <a:rPr lang="en-US" altLang="ko-KR" sz="1400" b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Execution time of permutation pattern matching Kubica et al. vs. Baseline</a:t>
              </a:r>
              <a:endParaRPr lang="ko-KR" altLang="en-US" sz="1400" b="1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pic>
          <p:nvPicPr>
            <p:cNvPr id="5" name="그림 4" descr="텍스트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BF475269-3B85-43A2-85AC-91705F82F8F4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55" y="1949327"/>
              <a:ext cx="3960000" cy="3240000"/>
            </a:xfrm>
            <a:prstGeom prst="rect">
              <a:avLst/>
            </a:prstGeom>
          </p:spPr>
        </p:pic>
        <p:pic>
          <p:nvPicPr>
            <p:cNvPr id="7" name="그림 6" descr="텍스트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7CCC1B31-CBD8-4A62-A1FB-A29B4E648814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7016" y="1949327"/>
              <a:ext cx="3960000" cy="3240000"/>
            </a:xfrm>
            <a:prstGeom prst="rect">
              <a:avLst/>
            </a:prstGeom>
          </p:spPr>
        </p:pic>
        <p:pic>
          <p:nvPicPr>
            <p:cNvPr id="9" name="그림 8" descr="텍스트, 지도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1E4E7E21-4434-48B8-A16D-115E17FA65B6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9077" y="1949327"/>
              <a:ext cx="3960000" cy="324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BCF0D0-22E6-433F-B902-2077E96846EB}"/>
                </a:ext>
              </a:extLst>
            </p:cNvPr>
            <p:cNvSpPr txBox="1"/>
            <p:nvPr/>
          </p:nvSpPr>
          <p:spPr>
            <a:xfrm>
              <a:off x="1442829" y="5355084"/>
              <a:ext cx="12442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(a) Baseline</a:t>
              </a:r>
              <a:endParaRPr lang="ko-KR" altLang="en-US" sz="1400" b="1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F0CED5-57E1-4913-BE66-57D4683C422A}"/>
                </a:ext>
              </a:extLst>
            </p:cNvPr>
            <p:cNvSpPr txBox="1"/>
            <p:nvPr/>
          </p:nvSpPr>
          <p:spPr>
            <a:xfrm>
              <a:off x="5297543" y="5355083"/>
              <a:ext cx="1596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(b) Kubica et al.</a:t>
              </a:r>
              <a:endParaRPr lang="ko-KR" altLang="en-US" sz="1400" b="1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955C62-D89C-47C2-AC8A-1F94207F4BA7}"/>
                </a:ext>
              </a:extLst>
            </p:cNvPr>
            <p:cNvSpPr txBox="1"/>
            <p:nvPr/>
          </p:nvSpPr>
          <p:spPr>
            <a:xfrm>
              <a:off x="9017196" y="5355082"/>
              <a:ext cx="2263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(c) Execution time ratio</a:t>
              </a:r>
              <a:endParaRPr lang="ko-KR" altLang="en-US" sz="1400" b="1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3568700" y="944152"/>
            <a:ext cx="5054600" cy="1655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kern="100" dirty="0">
                <a:latin typeface="HY신명조" panose="02030600000101010101" pitchFamily="18" charset="-127"/>
                <a:cs typeface="Times New Roman" panose="02020603050405020304" pitchFamily="18" charset="0"/>
              </a:rPr>
              <a:t>OS</a:t>
            </a:r>
            <a:r>
              <a:rPr lang="en-US" altLang="ko-KR" sz="1400" kern="100" dirty="0">
                <a:latin typeface="HY신명조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 smtClean="0">
                <a:latin typeface="HY신명조" panose="02030600000101010101" pitchFamily="18" charset="-127"/>
                <a:cs typeface="Times New Roman" panose="02020603050405020304" pitchFamily="18" charset="0"/>
              </a:rPr>
              <a:t>: </a:t>
            </a:r>
            <a:r>
              <a:rPr lang="en-US" altLang="ko-KR" sz="1400" kern="100" dirty="0">
                <a:latin typeface="HY신명조" panose="02030600000101010101" pitchFamily="18" charset="-127"/>
                <a:cs typeface="Times New Roman" panose="02020603050405020304" pitchFamily="18" charset="0"/>
              </a:rPr>
              <a:t>Ubuntu 14.04.5 LTS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08000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kern="100" dirty="0">
                <a:latin typeface="HY신명조" panose="02030600000101010101" pitchFamily="18" charset="-127"/>
                <a:cs typeface="Times New Roman" panose="02020603050405020304" pitchFamily="18" charset="0"/>
              </a:rPr>
              <a:t>Language</a:t>
            </a:r>
            <a:r>
              <a:rPr lang="en-US" altLang="ko-KR" sz="1400" kern="100" dirty="0">
                <a:latin typeface="HY신명조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 smtClean="0">
                <a:latin typeface="HY신명조" panose="02030600000101010101" pitchFamily="18" charset="-127"/>
                <a:cs typeface="Times New Roman" panose="02020603050405020304" pitchFamily="18" charset="0"/>
              </a:rPr>
              <a:t>: </a:t>
            </a:r>
            <a:r>
              <a:rPr lang="en-US" altLang="ko-KR" sz="1400" kern="100" dirty="0">
                <a:latin typeface="HY신명조" panose="02030600000101010101" pitchFamily="18" charset="-127"/>
                <a:cs typeface="Times New Roman" panose="02020603050405020304" pitchFamily="18" charset="0"/>
              </a:rPr>
              <a:t>C</a:t>
            </a:r>
            <a:r>
              <a:rPr lang="en-US" altLang="ko-KR" sz="1400" kern="100" dirty="0" smtClean="0">
                <a:latin typeface="HY신명조" panose="02030600000101010101" pitchFamily="18" charset="-127"/>
                <a:cs typeface="Times New Roman" panose="02020603050405020304" pitchFamily="18" charset="0"/>
              </a:rPr>
              <a:t>++11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08000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kern="100" dirty="0">
                <a:latin typeface="HY신명조" panose="02030600000101010101" pitchFamily="18" charset="-127"/>
                <a:cs typeface="Times New Roman" panose="02020603050405020304" pitchFamily="18" charset="0"/>
              </a:rPr>
              <a:t>Compiler</a:t>
            </a:r>
            <a:r>
              <a:rPr lang="en-US" altLang="ko-KR" sz="1400" kern="100" dirty="0">
                <a:latin typeface="HY신명조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 smtClean="0">
                <a:latin typeface="HY신명조" panose="02030600000101010101" pitchFamily="18" charset="-127"/>
                <a:cs typeface="Times New Roman" panose="02020603050405020304" pitchFamily="18" charset="0"/>
              </a:rPr>
              <a:t>: </a:t>
            </a:r>
            <a:r>
              <a:rPr lang="en-US" altLang="ko-KR" sz="1400" kern="100" dirty="0">
                <a:latin typeface="HY신명조" panose="02030600000101010101" pitchFamily="18" charset="-127"/>
                <a:cs typeface="Times New Roman" panose="02020603050405020304" pitchFamily="18" charset="0"/>
              </a:rPr>
              <a:t>g++ </a:t>
            </a:r>
            <a:r>
              <a:rPr lang="en-US" altLang="ko-KR" sz="1400" kern="100" dirty="0" smtClean="0">
                <a:latin typeface="HY신명조" panose="02030600000101010101" pitchFamily="18" charset="-127"/>
                <a:cs typeface="Times New Roman" panose="02020603050405020304" pitchFamily="18" charset="0"/>
              </a:rPr>
              <a:t>4.8.4</a:t>
            </a:r>
          </a:p>
          <a:p>
            <a:pPr marL="508000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kern="100" dirty="0" smtClean="0">
                <a:latin typeface="HY신명조" panose="02030600000101010101" pitchFamily="18" charset="-127"/>
                <a:cs typeface="Times New Roman" panose="02020603050405020304" pitchFamily="18" charset="0"/>
              </a:rPr>
              <a:t>CPU</a:t>
            </a:r>
            <a:r>
              <a:rPr lang="en-US" altLang="ko-KR" sz="1400" kern="100" dirty="0" smtClean="0">
                <a:latin typeface="HY신명조" panose="02030600000101010101" pitchFamily="18" charset="-127"/>
                <a:cs typeface="Times New Roman" panose="02020603050405020304" pitchFamily="18" charset="0"/>
              </a:rPr>
              <a:t> : Intel </a:t>
            </a:r>
            <a:r>
              <a:rPr lang="en-US" altLang="ko-KR" sz="1400" kern="100" dirty="0">
                <a:latin typeface="HY신명조" panose="02030600000101010101" pitchFamily="18" charset="-127"/>
                <a:cs typeface="Times New Roman" panose="02020603050405020304" pitchFamily="18" charset="0"/>
              </a:rPr>
              <a:t>Core</a:t>
            </a:r>
            <a:r>
              <a:rPr lang="en-US" altLang="ko-KR" sz="1400" kern="1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™</a:t>
            </a:r>
            <a:r>
              <a:rPr lang="en-US" altLang="ko-KR" sz="1400" kern="100" dirty="0">
                <a:latin typeface="HY신명조" panose="02030600000101010101" pitchFamily="18" charset="-127"/>
                <a:cs typeface="Times New Roman" panose="02020603050405020304" pitchFamily="18" charset="0"/>
              </a:rPr>
              <a:t> i7-3770 @ 3.40GHz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08000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kern="100" dirty="0" smtClean="0">
                <a:latin typeface="HY신명조" panose="02030600000101010101" pitchFamily="18" charset="-127"/>
                <a:cs typeface="Times New Roman" panose="02020603050405020304" pitchFamily="18" charset="0"/>
              </a:rPr>
              <a:t>RAM</a:t>
            </a:r>
            <a:r>
              <a:rPr lang="en-US" altLang="ko-KR" sz="1400" kern="100" dirty="0" smtClean="0">
                <a:latin typeface="HY신명조" panose="02030600000101010101" pitchFamily="18" charset="-127"/>
                <a:cs typeface="Times New Roman" panose="02020603050405020304" pitchFamily="18" charset="0"/>
              </a:rPr>
              <a:t> : </a:t>
            </a:r>
            <a:r>
              <a:rPr lang="en-US" altLang="ko-KR" sz="1400" kern="100" dirty="0">
                <a:latin typeface="HY신명조" panose="02030600000101010101" pitchFamily="18" charset="-127"/>
                <a:cs typeface="Times New Roman" panose="02020603050405020304" pitchFamily="18" charset="0"/>
              </a:rPr>
              <a:t>32 GB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0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9833"/>
          </a:xfrm>
          <a:solidFill>
            <a:schemeClr val="tx2"/>
          </a:solidFill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dobe Devanagari" panose="02040503050201020203" pitchFamily="18" charset="0"/>
              </a:rPr>
              <a:t>Problem Description</a:t>
            </a:r>
            <a:endParaRPr lang="ko-KR" altLang="en-US" b="1" dirty="0">
              <a:solidFill>
                <a:schemeClr val="bg1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84" name="Figure1"/>
          <p:cNvGrpSpPr/>
          <p:nvPr/>
        </p:nvGrpSpPr>
        <p:grpSpPr>
          <a:xfrm>
            <a:off x="904355" y="933735"/>
            <a:ext cx="4034512" cy="3524596"/>
            <a:chOff x="904355" y="933735"/>
            <a:chExt cx="4034512" cy="352459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04355" y="933735"/>
              <a:ext cx="4034512" cy="293880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80214" y="4150554"/>
              <a:ext cx="3882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Figure 1. Candle chart you</a:t>
              </a:r>
              <a:r>
                <a:rPr lang="ko-KR" altLang="en-US" sz="1400" b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r>
                <a:rPr lang="en-US" altLang="ko-KR" sz="1400" b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want to analyze</a:t>
              </a:r>
              <a:endParaRPr lang="ko-KR" altLang="en-US" sz="1400" b="1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</p:grpSp>
      <p:grpSp>
        <p:nvGrpSpPr>
          <p:cNvPr id="29" name="Figure1:종가"/>
          <p:cNvGrpSpPr/>
          <p:nvPr/>
        </p:nvGrpSpPr>
        <p:grpSpPr>
          <a:xfrm>
            <a:off x="1014153" y="1170907"/>
            <a:ext cx="3815542" cy="2651760"/>
            <a:chOff x="1014153" y="1562793"/>
            <a:chExt cx="3815542" cy="2651760"/>
          </a:xfrm>
        </p:grpSpPr>
        <p:cxnSp>
          <p:nvCxnSpPr>
            <p:cNvPr id="30" name="직선 연결선 29"/>
            <p:cNvCxnSpPr/>
            <p:nvPr/>
          </p:nvCxnSpPr>
          <p:spPr>
            <a:xfrm flipV="1">
              <a:off x="1014153" y="1562793"/>
              <a:ext cx="182880" cy="706584"/>
            </a:xfrm>
            <a:prstGeom prst="line">
              <a:avLst/>
            </a:prstGeom>
            <a:ln w="5715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197033" y="1571105"/>
              <a:ext cx="182880" cy="109452"/>
            </a:xfrm>
            <a:prstGeom prst="line">
              <a:avLst/>
            </a:prstGeom>
            <a:ln w="5715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V="1">
              <a:off x="1379913" y="1604356"/>
              <a:ext cx="182880" cy="83128"/>
            </a:xfrm>
            <a:prstGeom prst="line">
              <a:avLst/>
            </a:prstGeom>
            <a:ln w="5715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 flipV="1">
              <a:off x="1562793" y="1604356"/>
              <a:ext cx="182880" cy="964277"/>
            </a:xfrm>
            <a:prstGeom prst="line">
              <a:avLst/>
            </a:prstGeom>
            <a:ln w="5715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V="1">
              <a:off x="1745673" y="2543695"/>
              <a:ext cx="174567" cy="24938"/>
            </a:xfrm>
            <a:prstGeom prst="line">
              <a:avLst/>
            </a:prstGeom>
            <a:ln w="5715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920240" y="2543695"/>
              <a:ext cx="191193" cy="182880"/>
            </a:xfrm>
            <a:prstGeom prst="line">
              <a:avLst/>
            </a:prstGeom>
            <a:ln w="5715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295525" y="2438400"/>
              <a:ext cx="173355" cy="238298"/>
            </a:xfrm>
            <a:prstGeom prst="line">
              <a:avLst/>
            </a:prstGeom>
            <a:ln w="5715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651760" y="3000896"/>
              <a:ext cx="174567" cy="482137"/>
            </a:xfrm>
            <a:prstGeom prst="line">
              <a:avLst/>
            </a:prstGeom>
            <a:ln w="5715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V="1">
              <a:off x="3183775" y="3241964"/>
              <a:ext cx="199505" cy="74814"/>
            </a:xfrm>
            <a:prstGeom prst="line">
              <a:avLst/>
            </a:prstGeom>
            <a:ln w="5715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2114550" y="2438400"/>
              <a:ext cx="176213" cy="290513"/>
            </a:xfrm>
            <a:prstGeom prst="line">
              <a:avLst/>
            </a:prstGeom>
            <a:ln w="5715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2477193" y="2668385"/>
              <a:ext cx="174567" cy="324197"/>
            </a:xfrm>
            <a:prstGeom prst="line">
              <a:avLst/>
            </a:prstGeom>
            <a:ln w="5715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2826327" y="3449782"/>
              <a:ext cx="191193" cy="41563"/>
            </a:xfrm>
            <a:prstGeom prst="line">
              <a:avLst/>
            </a:prstGeom>
            <a:ln w="5715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3009207" y="3308465"/>
              <a:ext cx="182880" cy="141318"/>
            </a:xfrm>
            <a:prstGeom prst="line">
              <a:avLst/>
            </a:prstGeom>
            <a:ln w="5715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3383280" y="2793076"/>
              <a:ext cx="174567" cy="440575"/>
            </a:xfrm>
            <a:prstGeom prst="line">
              <a:avLst/>
            </a:prstGeom>
            <a:ln w="5715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3557847" y="2751513"/>
              <a:ext cx="174568" cy="41564"/>
            </a:xfrm>
            <a:prstGeom prst="line">
              <a:avLst/>
            </a:prstGeom>
            <a:ln w="5715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923607" y="3308465"/>
              <a:ext cx="182880" cy="199506"/>
            </a:xfrm>
            <a:prstGeom prst="line">
              <a:avLst/>
            </a:prstGeom>
            <a:ln w="5715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106487" y="3507971"/>
              <a:ext cx="182880" cy="432262"/>
            </a:xfrm>
            <a:prstGeom prst="line">
              <a:avLst/>
            </a:prstGeom>
            <a:ln w="5715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646815" y="3873731"/>
              <a:ext cx="182880" cy="340822"/>
            </a:xfrm>
            <a:prstGeom prst="line">
              <a:avLst/>
            </a:prstGeom>
            <a:ln w="5715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 flipV="1">
              <a:off x="3732415" y="2759825"/>
              <a:ext cx="191192" cy="540328"/>
            </a:xfrm>
            <a:prstGeom prst="line">
              <a:avLst/>
            </a:prstGeom>
            <a:ln w="5715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V="1">
              <a:off x="4289367" y="3699164"/>
              <a:ext cx="174568" cy="249382"/>
            </a:xfrm>
            <a:prstGeom prst="line">
              <a:avLst/>
            </a:prstGeom>
            <a:ln w="5715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463935" y="3690852"/>
              <a:ext cx="182880" cy="174566"/>
            </a:xfrm>
            <a:prstGeom prst="line">
              <a:avLst/>
            </a:prstGeom>
            <a:ln w="5715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Figure2"/>
          <p:cNvGrpSpPr/>
          <p:nvPr/>
        </p:nvGrpSpPr>
        <p:grpSpPr>
          <a:xfrm>
            <a:off x="1388691" y="5061522"/>
            <a:ext cx="3106941" cy="1472302"/>
            <a:chOff x="1388691" y="5061522"/>
            <a:chExt cx="3106941" cy="1472302"/>
          </a:xfrm>
        </p:grpSpPr>
        <p:grpSp>
          <p:nvGrpSpPr>
            <p:cNvPr id="78" name="그룹 77"/>
            <p:cNvGrpSpPr/>
            <p:nvPr/>
          </p:nvGrpSpPr>
          <p:grpSpPr>
            <a:xfrm>
              <a:off x="2389644" y="5061522"/>
              <a:ext cx="1239125" cy="860368"/>
              <a:chOff x="2456689" y="5053209"/>
              <a:chExt cx="1239125" cy="860368"/>
            </a:xfrm>
          </p:grpSpPr>
          <p:cxnSp>
            <p:nvCxnSpPr>
              <p:cNvPr id="51" name="직선 연결선 50"/>
              <p:cNvCxnSpPr/>
              <p:nvPr/>
            </p:nvCxnSpPr>
            <p:spPr>
              <a:xfrm>
                <a:off x="2456689" y="5053209"/>
                <a:ext cx="455535" cy="619300"/>
              </a:xfrm>
              <a:prstGeom prst="line">
                <a:avLst/>
              </a:prstGeom>
              <a:ln w="57150">
                <a:solidFill>
                  <a:srgbClr val="C0000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 flipH="1">
                <a:off x="2912224" y="5223620"/>
                <a:ext cx="193966" cy="448889"/>
              </a:xfrm>
              <a:prstGeom prst="line">
                <a:avLst/>
              </a:prstGeom>
              <a:ln w="57150">
                <a:solidFill>
                  <a:srgbClr val="C0000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3106189" y="5231413"/>
                <a:ext cx="333375" cy="682164"/>
              </a:xfrm>
              <a:prstGeom prst="line">
                <a:avLst/>
              </a:prstGeom>
              <a:ln w="57150">
                <a:solidFill>
                  <a:srgbClr val="C0000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H="1">
                <a:off x="3439564" y="5769841"/>
                <a:ext cx="256250" cy="143736"/>
              </a:xfrm>
              <a:prstGeom prst="line">
                <a:avLst/>
              </a:prstGeom>
              <a:ln w="57150">
                <a:solidFill>
                  <a:srgbClr val="C0000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/>
            <p:cNvSpPr txBox="1"/>
            <p:nvPr/>
          </p:nvSpPr>
          <p:spPr>
            <a:xfrm>
              <a:off x="1388691" y="6226047"/>
              <a:ext cx="31069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Figure 2. Pattern you want to find</a:t>
              </a:r>
              <a:endParaRPr lang="ko-KR" altLang="en-US" sz="1400" b="1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</p:grpSp>
      <p:sp>
        <p:nvSpPr>
          <p:cNvPr id="82" name="TheSamePatterns"/>
          <p:cNvSpPr txBox="1"/>
          <p:nvPr/>
        </p:nvSpPr>
        <p:spPr>
          <a:xfrm>
            <a:off x="4951167" y="4942158"/>
            <a:ext cx="5051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The same patterns...</a:t>
            </a:r>
          </a:p>
          <a:p>
            <a:pPr lvl="1"/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5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3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4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</a:p>
          <a:p>
            <a:pPr lvl="1"/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99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33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82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17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20</a:t>
            </a:r>
          </a:p>
          <a:p>
            <a:pPr lvl="1"/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1820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1720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1800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1700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1701</a:t>
            </a:r>
          </a:p>
        </p:txBody>
      </p:sp>
      <p:grpSp>
        <p:nvGrpSpPr>
          <p:cNvPr id="109" name="Figure1:패턴강조"/>
          <p:cNvGrpSpPr/>
          <p:nvPr/>
        </p:nvGrpSpPr>
        <p:grpSpPr>
          <a:xfrm>
            <a:off x="1197033" y="1172869"/>
            <a:ext cx="723207" cy="997528"/>
            <a:chOff x="7657755" y="1498645"/>
            <a:chExt cx="723207" cy="997528"/>
          </a:xfrm>
        </p:grpSpPr>
        <p:cxnSp>
          <p:nvCxnSpPr>
            <p:cNvPr id="87" name="직선 연결선 86"/>
            <p:cNvCxnSpPr/>
            <p:nvPr/>
          </p:nvCxnSpPr>
          <p:spPr>
            <a:xfrm>
              <a:off x="7657755" y="1498645"/>
              <a:ext cx="182880" cy="109452"/>
            </a:xfrm>
            <a:prstGeom prst="line">
              <a:avLst/>
            </a:prstGeom>
            <a:ln w="57150">
              <a:solidFill>
                <a:srgbClr val="C0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V="1">
              <a:off x="7840635" y="1531896"/>
              <a:ext cx="182880" cy="83128"/>
            </a:xfrm>
            <a:prstGeom prst="line">
              <a:avLst/>
            </a:prstGeom>
            <a:ln w="57150">
              <a:solidFill>
                <a:srgbClr val="C0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flipH="1" flipV="1">
              <a:off x="8023515" y="1531896"/>
              <a:ext cx="182880" cy="964277"/>
            </a:xfrm>
            <a:prstGeom prst="line">
              <a:avLst/>
            </a:prstGeom>
            <a:ln w="57150">
              <a:solidFill>
                <a:srgbClr val="C0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V="1">
              <a:off x="8206395" y="2471235"/>
              <a:ext cx="174567" cy="24938"/>
            </a:xfrm>
            <a:prstGeom prst="line">
              <a:avLst/>
            </a:prstGeom>
            <a:ln w="57150">
              <a:solidFill>
                <a:srgbClr val="C0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KubicaSummary"/>
          <p:cNvGrpSpPr/>
          <p:nvPr/>
        </p:nvGrpSpPr>
        <p:grpSpPr>
          <a:xfrm>
            <a:off x="5597305" y="1180080"/>
            <a:ext cx="6594695" cy="3394902"/>
            <a:chOff x="5597305" y="1180080"/>
            <a:chExt cx="6594695" cy="3394902"/>
          </a:xfrm>
        </p:grpSpPr>
        <p:sp>
          <p:nvSpPr>
            <p:cNvPr id="110" name="TextBox 109"/>
            <p:cNvSpPr txBox="1"/>
            <p:nvPr/>
          </p:nvSpPr>
          <p:spPr>
            <a:xfrm>
              <a:off x="5597305" y="1180080"/>
              <a:ext cx="55030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dirty="0" err="1">
                  <a:latin typeface="HY신명조" panose="02030600000101010101" pitchFamily="18" charset="-127"/>
                  <a:ea typeface="HY신명조" panose="02030600000101010101" pitchFamily="18" charset="-127"/>
                </a:rPr>
                <a:t>Kubica</a:t>
              </a:r>
              <a:r>
                <a:rPr lang="en-US" altLang="ko-KR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, Marcin, et al. "A linear time algorithm for consecutive permutation pattern matching." </a:t>
              </a:r>
              <a:r>
                <a:rPr lang="en-US" altLang="ko-KR" i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Information Processing Letters</a:t>
              </a:r>
              <a:r>
                <a:rPr lang="en-US" altLang="ko-KR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 113.12 (2013): 430-433.</a:t>
              </a:r>
              <a:endPara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6402532" y="2820656"/>
                  <a:ext cx="5789468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Finds</a:t>
                  </a:r>
                  <a:r>
                    <a:rPr lang="ko-KR" altLang="en-US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 </a:t>
                  </a:r>
                  <a:r>
                    <a:rPr lang="en-US" altLang="ko-KR" b="1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permutation pattern</a:t>
                  </a:r>
                  <a:r>
                    <a:rPr lang="en-US" altLang="ko-KR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 P from text T</a:t>
                  </a:r>
                  <a:r>
                    <a:rPr lang="ko-KR" altLang="en-US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 </a:t>
                  </a:r>
                  <a:r>
                    <a:rPr lang="en-US" altLang="ko-KR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under</a:t>
                  </a:r>
                </a:p>
                <a:p>
                  <a:endParaRPr lang="en-US" altLang="ko-KR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𝑇𝑖𝑚𝑒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𝑐𝑜𝑚𝑝𝑙𝑒𝑥𝑖𝑡𝑦</m:t>
                        </m:r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</a:endParaRPr>
                </a:p>
                <a:p>
                  <a:pPr lvl="1"/>
                  <a:r>
                    <a:rPr lang="en-US" altLang="ko-KR" dirty="0"/>
                    <a:t>= </a:t>
                  </a:r>
                  <a14:m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𝑠𝑜𝑟𝑡𝑒𝑑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a14:m>
                  <a:endParaRPr lang="en-US" altLang="ko-KR" b="0" i="1" dirty="0">
                    <a:latin typeface="Cambria Math" panose="02040503050406030204" pitchFamily="18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</m:d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𝑜𝑡h𝑒𝑟𝑤𝑖𝑠𝑒</m:t>
                        </m:r>
                      </m:oMath>
                    </m:oMathPara>
                  </a14:m>
                  <a:endParaRPr lang="en-US" altLang="ko-KR" b="0" dirty="0"/>
                </a:p>
                <a:p>
                  <a:endParaRPr lang="en-US" altLang="ko-KR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2532" y="2820656"/>
                  <a:ext cx="5789468" cy="1754326"/>
                </a:xfrm>
                <a:prstGeom prst="rect">
                  <a:avLst/>
                </a:prstGeom>
                <a:blipFill>
                  <a:blip r:embed="rId4"/>
                  <a:stretch>
                    <a:fillRect l="-842" t="-20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5371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5850"/>
                <a:ext cx="10515600" cy="50911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b="1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Classic permutation pattern matching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	</a:t>
                </a:r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Bose et al.: NP-complete (reduce from 3-SAT)</a:t>
                </a:r>
              </a:p>
              <a:p>
                <a:pPr marL="0" indent="0">
                  <a:buNone/>
                </a:pPr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	</a:t>
                </a:r>
                <a:r>
                  <a:rPr lang="en-US" altLang="ko-KR" dirty="0" err="1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Ahal</a:t>
                </a:r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et </a:t>
                </a:r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a</a:t>
                </a:r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l.: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HY 신명조"/>
                      </a:rPr>
                      <m:t>𝑂</m:t>
                    </m:r>
                    <m:d>
                      <m:dPr>
                        <m:ctrlPr>
                          <a:rPr lang="en-US" altLang="ko-KR" i="1">
                            <a:latin typeface="HY 신명조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HY 신명조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HY 신명조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i="1">
                                <a:latin typeface="HY 신명조"/>
                              </a:rPr>
                              <m:t>0.47</m:t>
                            </m:r>
                            <m:r>
                              <a:rPr lang="en-US" altLang="ko-KR" i="1">
                                <a:latin typeface="HY 신명조"/>
                              </a:rPr>
                              <m:t>𝑚</m:t>
                            </m:r>
                            <m:r>
                              <a:rPr lang="en-US" altLang="ko-KR" i="1">
                                <a:latin typeface="HY 신명조"/>
                              </a:rPr>
                              <m:t>+</m:t>
                            </m:r>
                            <m:r>
                              <a:rPr lang="en-US" altLang="ko-KR" i="1">
                                <a:latin typeface="HY 신명조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HY 신명조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HY 신명조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ko-KR" dirty="0" smtClean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	</a:t>
                </a:r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Bruner et </a:t>
                </a:r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a</a:t>
                </a:r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l.: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HY 신명조"/>
                      </a:rPr>
                      <m:t>𝑂</m:t>
                    </m:r>
                    <m:r>
                      <a:rPr lang="en-US" altLang="ko-KR" i="1">
                        <a:latin typeface="HY 신명조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latin typeface="HY 신명조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HY 신명조"/>
                          </a:rPr>
                          <m:t>1.79</m:t>
                        </m:r>
                      </m:e>
                      <m:sup>
                        <m:r>
                          <a:rPr lang="en-US" altLang="ko-KR" i="1">
                            <a:latin typeface="HY 신명조"/>
                          </a:rPr>
                          <m:t>𝑛</m:t>
                        </m:r>
                      </m:sup>
                    </m:sSup>
                    <m:r>
                      <a:rPr lang="en-US" altLang="ko-KR" i="1">
                        <a:latin typeface="HY 신명조"/>
                      </a:rPr>
                      <m:t> </m:t>
                    </m:r>
                    <m:r>
                      <a:rPr lang="en-US" altLang="ko-KR" i="1">
                        <a:latin typeface="HY 신명조"/>
                      </a:rPr>
                      <m:t>𝑝𝑜𝑙𝑦</m:t>
                    </m:r>
                    <m:d>
                      <m:dPr>
                        <m:ctrlPr>
                          <a:rPr lang="en-US" altLang="ko-KR" i="1">
                            <a:latin typeface="HY 신명조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HY 신명조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HY 신명조"/>
                      </a:rPr>
                      <m:t>)</m:t>
                    </m:r>
                  </m:oMath>
                </a14:m>
                <a:endParaRPr lang="en-US" altLang="ko-KR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pPr marL="0" indent="0">
                  <a:buNone/>
                </a:pPr>
                <a:r>
                  <a:rPr lang="en-US" altLang="ko-KR" b="1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Special Cases (without some patterns)</a:t>
                </a:r>
              </a:p>
              <a:p>
                <a:pPr marL="0" indent="0">
                  <a:buNone/>
                </a:pPr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	Bose et al.: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HY 신명조"/>
                      </a:rPr>
                      <m:t>𝑂</m:t>
                    </m:r>
                    <m:r>
                      <a:rPr lang="en-US" altLang="ko-KR" i="1">
                        <a:latin typeface="HY 신명조"/>
                      </a:rPr>
                      <m:t>(</m:t>
                    </m:r>
                    <m:r>
                      <a:rPr lang="en-US" altLang="ko-KR" i="1">
                        <a:latin typeface="HY 신명조"/>
                      </a:rPr>
                      <m:t>𝑚</m:t>
                    </m:r>
                    <m:sSup>
                      <m:sSupPr>
                        <m:ctrlPr>
                          <a:rPr lang="en-US" altLang="ko-KR" i="1">
                            <a:latin typeface="HY 신명조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HY 신명조"/>
                          </a:rPr>
                          <m:t>𝑛</m:t>
                        </m:r>
                      </m:e>
                      <m:sup>
                        <m:r>
                          <a:rPr lang="en-US" altLang="ko-KR" i="1">
                            <a:latin typeface="HY 신명조"/>
                          </a:rPr>
                          <m:t>6</m:t>
                        </m:r>
                      </m:sup>
                    </m:sSup>
                    <m:r>
                      <a:rPr lang="en-US" altLang="ko-KR" i="1">
                        <a:latin typeface="HY 신명조"/>
                      </a:rPr>
                      <m:t>)</m:t>
                    </m:r>
                  </m:oMath>
                </a14:m>
                <a:endParaRPr lang="en-US" altLang="ko-KR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pPr marL="0" indent="0">
                  <a:buNone/>
                </a:pPr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	Barra et al.: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HY 신명조"/>
                      </a:rPr>
                      <m:t>𝑂</m:t>
                    </m:r>
                    <m:r>
                      <a:rPr lang="en-US" altLang="ko-KR" i="1">
                        <a:latin typeface="HY 신명조"/>
                      </a:rPr>
                      <m:t>(</m:t>
                    </m:r>
                    <m:r>
                      <a:rPr lang="en-US" altLang="ko-KR" i="1">
                        <a:latin typeface="HY 신명조"/>
                      </a:rPr>
                      <m:t>𝑚</m:t>
                    </m:r>
                    <m:sSup>
                      <m:sSupPr>
                        <m:ctrlPr>
                          <a:rPr lang="en-US" altLang="ko-KR" i="1">
                            <a:latin typeface="HY 신명조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HY 신명조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HY 신명조"/>
                          </a:rPr>
                          <m:t>4</m:t>
                        </m:r>
                      </m:sup>
                    </m:sSup>
                    <m:r>
                      <a:rPr lang="en-US" altLang="ko-KR" i="1">
                        <a:latin typeface="HY 신명조"/>
                      </a:rPr>
                      <m:t>)</m:t>
                    </m:r>
                  </m:oMath>
                </a14:m>
                <a:endParaRPr lang="en-US" altLang="ko-KR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pPr marL="0" indent="0">
                  <a:buNone/>
                </a:pPr>
                <a:endParaRPr lang="en-US" altLang="ko-KR" dirty="0" smtClean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pPr marL="0" indent="0">
                  <a:buNone/>
                </a:pPr>
                <a:endParaRPr lang="en-US" altLang="ko-KR" dirty="0" smtClean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pPr marL="0" indent="0">
                  <a:buNone/>
                </a:pPr>
                <a:endParaRPr lang="ko-KR" altLang="en-US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5850"/>
                <a:ext cx="10515600" cy="5091113"/>
              </a:xfrm>
              <a:blipFill>
                <a:blip r:embed="rId2"/>
                <a:stretch>
                  <a:fillRect l="-1217" t="-20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2000" cy="739833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dobe Devanagari" panose="02040503050201020203" pitchFamily="18" charset="0"/>
              </a:rPr>
              <a:t>Related Work</a:t>
            </a:r>
            <a:endParaRPr lang="ko-KR" altLang="en-US" b="1" dirty="0">
              <a:solidFill>
                <a:schemeClr val="bg1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81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9833"/>
          </a:xfrm>
          <a:solidFill>
            <a:schemeClr val="tx2"/>
          </a:solidFill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Formal Definitions</a:t>
            </a:r>
            <a:endParaRPr lang="ko-KR" altLang="en-US" dirty="0">
              <a:solidFill>
                <a:schemeClr val="bg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pSp>
        <p:nvGrpSpPr>
          <p:cNvPr id="6" name="1. Order Isomorphic"/>
          <p:cNvGrpSpPr/>
          <p:nvPr/>
        </p:nvGrpSpPr>
        <p:grpSpPr>
          <a:xfrm>
            <a:off x="0" y="739833"/>
            <a:ext cx="9871613" cy="1123385"/>
            <a:chOff x="0" y="739833"/>
            <a:chExt cx="9871613" cy="1123385"/>
          </a:xfrm>
        </p:grpSpPr>
        <p:sp>
          <p:nvSpPr>
            <p:cNvPr id="3" name="TextBox 2"/>
            <p:cNvSpPr txBox="1"/>
            <p:nvPr/>
          </p:nvSpPr>
          <p:spPr>
            <a:xfrm>
              <a:off x="0" y="739833"/>
              <a:ext cx="340189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1. Order-isomorphic</a:t>
              </a:r>
              <a:endParaRPr lang="ko-KR" altLang="en-US" sz="2500" b="1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0" y="1216887"/>
                  <a:ext cx="987161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Two sequences </a:t>
                  </a:r>
                  <a:r>
                    <a:rPr lang="en-US" altLang="ko-KR" b="1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x</a:t>
                  </a:r>
                  <a:r>
                    <a:rPr lang="en-US" altLang="ko-KR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, </a:t>
                  </a:r>
                  <a:r>
                    <a:rPr lang="en-US" altLang="ko-KR" b="1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y </a:t>
                  </a:r>
                  <a:r>
                    <a:rPr lang="en-US" altLang="ko-KR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of the same length are called </a:t>
                  </a:r>
                  <a:r>
                    <a:rPr lang="en-US" altLang="ko-KR" b="1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order-isomorphic</a:t>
                  </a:r>
                  <a:r>
                    <a:rPr lang="en-US" altLang="ko-KR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 and written </a:t>
                  </a:r>
                  <a14:m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HY신명조" panose="02030600000101010101" pitchFamily="18" charset="-127"/>
                        </a:rPr>
                        <m:t>𝒙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en-US" altLang="ko-KR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𝑖𝑓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∀1≤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ko-KR" altLang="en-US" dirty="0">
                    <a:latin typeface="HY신명조" panose="02030600000101010101" pitchFamily="18" charset="-127"/>
                    <a:ea typeface="HY신명조" panose="02030600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216887"/>
                  <a:ext cx="9871613" cy="646331"/>
                </a:xfrm>
                <a:prstGeom prst="rect">
                  <a:avLst/>
                </a:prstGeom>
                <a:blipFill>
                  <a:blip r:embed="rId2"/>
                  <a:stretch>
                    <a:fillRect l="-494" t="-7547" b="-103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1.Ex.Order Isomorphic"/>
          <p:cNvSpPr txBox="1"/>
          <p:nvPr/>
        </p:nvSpPr>
        <p:spPr>
          <a:xfrm>
            <a:off x="0" y="1863218"/>
            <a:ext cx="50513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Ex&gt;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Order-isomorphic patterns...</a:t>
            </a:r>
          </a:p>
          <a:p>
            <a:pPr lvl="1"/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5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3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4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</a:p>
          <a:p>
            <a:pPr lvl="1"/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99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33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82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17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20</a:t>
            </a:r>
          </a:p>
          <a:p>
            <a:pPr lvl="1"/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1820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1720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1800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1700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1701</a:t>
            </a:r>
          </a:p>
        </p:txBody>
      </p:sp>
      <p:grpSp>
        <p:nvGrpSpPr>
          <p:cNvPr id="16" name="2. Location Table"/>
          <p:cNvGrpSpPr/>
          <p:nvPr/>
        </p:nvGrpSpPr>
        <p:grpSpPr>
          <a:xfrm>
            <a:off x="0" y="3063547"/>
            <a:ext cx="11341566" cy="1677383"/>
            <a:chOff x="0" y="3063547"/>
            <a:chExt cx="11341566" cy="1677383"/>
          </a:xfrm>
        </p:grpSpPr>
        <p:sp>
          <p:nvSpPr>
            <p:cNvPr id="10" name="TextBox 9"/>
            <p:cNvSpPr txBox="1"/>
            <p:nvPr/>
          </p:nvSpPr>
          <p:spPr>
            <a:xfrm>
              <a:off x="0" y="3063547"/>
              <a:ext cx="286488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2. Location Table</a:t>
              </a:r>
              <a:endParaRPr lang="ko-KR" altLang="en-US" sz="2500" b="1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0" y="3540601"/>
                  <a:ext cx="11341566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For pattern P, we can define location table of P which consists of </a:t>
                  </a:r>
                  <a14:m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HY신명조" panose="02030600000101010101" pitchFamily="18" charset="-127"/>
                        </a:rPr>
                        <m:t>𝑳𝑴𝒂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HY신명조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HY신명조" panose="02030600000101010101" pitchFamily="18" charset="-127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HY신명조" panose="02030600000101010101" pitchFamily="18" charset="-127"/>
                            </a:rPr>
                            <m:t>𝒙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HY신명조" panose="02030600000101010101" pitchFamily="18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HY신명조" panose="02030600000101010101" pitchFamily="18" charset="-127"/>
                            </a:rPr>
                            <m:t>𝒊</m:t>
                          </m:r>
                        </m:e>
                      </m:d>
                    </m:oMath>
                  </a14:m>
                  <a:r>
                    <a:rPr lang="ko-KR" altLang="en-US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 </a:t>
                  </a:r>
                  <a:r>
                    <a:rPr lang="en-US" altLang="ko-KR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HY신명조" panose="02030600000101010101" pitchFamily="18" charset="-127"/>
                        </a:rPr>
                        <m:t>𝑳𝑴𝒊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HY신명조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HY신명조" panose="02030600000101010101" pitchFamily="18" charset="-127"/>
                            </a:rPr>
                            <m:t>𝒏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HY신명조" panose="02030600000101010101" pitchFamily="18" charset="-127"/>
                            </a:rPr>
                            <m:t>𝒙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HY신명조" panose="02030600000101010101" pitchFamily="18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HY신명조" panose="02030600000101010101" pitchFamily="18" charset="-127"/>
                            </a:rPr>
                            <m:t>𝒊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HY신명조" panose="02030600000101010101" pitchFamily="18" charset="-127"/>
                        </a:rPr>
                        <m:t>.</m:t>
                      </m:r>
                    </m:oMath>
                  </a14:m>
                  <a:endPara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HY신명조" panose="02030600000101010101" pitchFamily="18" charset="-127"/>
                          </a:rPr>
                          <m:t>𝑳𝑴𝒂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</a:rPr>
                              <m:t>𝒙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</a:rPr>
                              <m:t>𝒊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HY신명조" panose="02030600000101010101" pitchFamily="18" charset="-127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HY신명조" panose="02030600000101010101" pitchFamily="18" charset="-127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HY신명조" panose="02030600000101010101" pitchFamily="18" charset="-127"/>
                          </a:rPr>
                          <m:t>   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HY신명조" panose="02030600000101010101" pitchFamily="18" charset="-127"/>
                          </a:rPr>
                          <m:t>𝑖𝑓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HY신명조" panose="02030600000101010101" pitchFamily="18" charset="-127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HY신명조" panose="02030600000101010101" pitchFamily="18" charset="-127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</a:rPr>
                              <m:t>𝑗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HY신명조" panose="02030600000101010101" pitchFamily="18" charset="-127"/>
                          </a:rPr>
                          <m:t>=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HY신명조" panose="02030600000101010101" pitchFamily="18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HY신명조" panose="02030600000101010101" pitchFamily="18" charset="-127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HY신명조" panose="02030600000101010101" pitchFamily="18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HY신명조" panose="02030600000101010101" pitchFamily="18" charset="-127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HY신명조" panose="02030600000101010101" pitchFamily="18" charset="-127"/>
                                  </a:rPr>
                                  <m:t> :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HY신명조" panose="02030600000101010101" pitchFamily="18" charset="-127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1, 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oMath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𝑳𝑴𝒊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⁡{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endParaRPr>
                </a:p>
                <a:p>
                  <a:r>
                    <a:rPr lang="en-US" altLang="ko-KR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(If there are several j-values, then we takes </a:t>
                  </a:r>
                  <a:r>
                    <a:rPr lang="en-US" altLang="ko-KR" b="1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the largest one</a:t>
                  </a:r>
                  <a:r>
                    <a:rPr lang="en-US" altLang="ko-KR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 and </a:t>
                  </a:r>
                  <a:r>
                    <a:rPr lang="en-US" altLang="ko-KR" b="1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0</a:t>
                  </a:r>
                  <a:r>
                    <a:rPr lang="en-US" altLang="ko-KR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 when there is no such j-value)</a:t>
                  </a:r>
                  <a:endParaRPr lang="ko-KR" altLang="en-US" dirty="0">
                    <a:latin typeface="HY신명조" panose="02030600000101010101" pitchFamily="18" charset="-127"/>
                    <a:ea typeface="HY신명조" panose="02030600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540601"/>
                  <a:ext cx="11341566" cy="1200329"/>
                </a:xfrm>
                <a:prstGeom prst="rect">
                  <a:avLst/>
                </a:prstGeom>
                <a:blipFill>
                  <a:blip r:embed="rId3"/>
                  <a:stretch>
                    <a:fillRect l="-430" t="-4061" b="-71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3" name="2.Ex.LocationTable_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001235"/>
              </p:ext>
            </p:extLst>
          </p:nvPr>
        </p:nvGraphicFramePr>
        <p:xfrm>
          <a:off x="556531" y="5217984"/>
          <a:ext cx="53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07470840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0216245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11760219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582450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14191614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0684839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60218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709899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573657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967416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i</a:t>
                      </a:r>
                      <a:endParaRPr lang="ko-KR" altLang="en-US" b="1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2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3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4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5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6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7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8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9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85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P[</a:t>
                      </a:r>
                      <a:r>
                        <a:rPr lang="en-US" altLang="ko-KR" b="1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i</a:t>
                      </a:r>
                      <a:r>
                        <a:rPr lang="en-US" altLang="ko-KR" b="1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]</a:t>
                      </a:r>
                      <a:endParaRPr lang="ko-KR" altLang="en-US" b="1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4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4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7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3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5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2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3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4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067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LMax</a:t>
                      </a:r>
                      <a:r>
                        <a:rPr lang="en-US" altLang="ko-KR" b="1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[</a:t>
                      </a:r>
                      <a:r>
                        <a:rPr lang="en-US" altLang="ko-KR" b="1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i</a:t>
                      </a:r>
                      <a:r>
                        <a:rPr lang="en-US" altLang="ko-KR" b="1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]</a:t>
                      </a:r>
                      <a:endParaRPr lang="ko-KR" altLang="en-US" b="1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3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2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3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2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5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3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447213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LMin</a:t>
                      </a:r>
                      <a:r>
                        <a:rPr lang="en-US" altLang="ko-KR" b="1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[</a:t>
                      </a:r>
                      <a:r>
                        <a:rPr lang="en-US" altLang="ko-KR" b="1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i</a:t>
                      </a:r>
                      <a:r>
                        <a:rPr lang="en-US" altLang="ko-KR" b="1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]</a:t>
                      </a:r>
                      <a:endParaRPr lang="ko-KR" altLang="en-US" b="1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3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4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5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5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3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224829732"/>
                  </a:ext>
                </a:extLst>
              </a:tr>
            </a:tbl>
          </a:graphicData>
        </a:graphic>
      </p:graphicFrame>
      <p:grpSp>
        <p:nvGrpSpPr>
          <p:cNvPr id="20" name="2.Ex.LocationTable_1"/>
          <p:cNvGrpSpPr/>
          <p:nvPr/>
        </p:nvGrpSpPr>
        <p:grpSpPr>
          <a:xfrm>
            <a:off x="0" y="4742506"/>
            <a:ext cx="11370383" cy="1935699"/>
            <a:chOff x="0" y="4742506"/>
            <a:chExt cx="11370383" cy="1935699"/>
          </a:xfrm>
        </p:grpSpPr>
        <p:sp>
          <p:nvSpPr>
            <p:cNvPr id="15" name="Textbox"/>
            <p:cNvSpPr txBox="1"/>
            <p:nvPr/>
          </p:nvSpPr>
          <p:spPr>
            <a:xfrm>
              <a:off x="0" y="4742506"/>
              <a:ext cx="4842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Ex&gt; </a:t>
              </a:r>
              <a:r>
                <a:rPr lang="en-US" altLang="ko-KR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Location table of pattern 414735234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51912" y="5957553"/>
              <a:ext cx="5290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신명조" panose="02030600000101010101" pitchFamily="18" charset="-127"/>
                  <a:ea typeface="HY신명조" panose="02030600000101010101" pitchFamily="18" charset="-127"/>
                  <a:sym typeface="Wingdings" panose="05000000000000000000" pitchFamily="2" charset="2"/>
                </a:rPr>
                <a:t> The largest index of the largest lower bound on the left</a:t>
              </a:r>
              <a:endPara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51912" y="6370428"/>
              <a:ext cx="54184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신명조" panose="02030600000101010101" pitchFamily="18" charset="-127"/>
                  <a:ea typeface="HY신명조" panose="02030600000101010101" pitchFamily="18" charset="-127"/>
                  <a:sym typeface="Wingdings" panose="05000000000000000000" pitchFamily="2" charset="2"/>
                </a:rPr>
                <a:t> The largest index of the smallest upper bound on the left</a:t>
              </a:r>
              <a:endPara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</p:grpSp>
      <p:grpSp>
        <p:nvGrpSpPr>
          <p:cNvPr id="8" name="Ex"/>
          <p:cNvGrpSpPr/>
          <p:nvPr/>
        </p:nvGrpSpPr>
        <p:grpSpPr>
          <a:xfrm>
            <a:off x="7051143" y="2012379"/>
            <a:ext cx="4191000" cy="3543300"/>
            <a:chOff x="10287000" y="2070100"/>
            <a:chExt cx="4191000" cy="3543300"/>
          </a:xfrm>
        </p:grpSpPr>
        <p:sp>
          <p:nvSpPr>
            <p:cNvPr id="7" name="직사각형 6"/>
            <p:cNvSpPr/>
            <p:nvPr/>
          </p:nvSpPr>
          <p:spPr>
            <a:xfrm>
              <a:off x="10287000" y="2070100"/>
              <a:ext cx="4191000" cy="35433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90710" y="2463382"/>
              <a:ext cx="3586307" cy="29049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031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2000" cy="739833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dobe Devanagari" panose="02040503050201020203" pitchFamily="18" charset="0"/>
              </a:rPr>
              <a:t>Proposed Approach</a:t>
            </a:r>
            <a:endParaRPr lang="ko-KR" altLang="en-US" b="1" dirty="0">
              <a:solidFill>
                <a:schemeClr val="bg1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39833"/>
            <a:ext cx="16914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Lemma 1.</a:t>
            </a:r>
            <a:endParaRPr lang="ko-KR" altLang="en-US" sz="25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" y="1216887"/>
                <a:ext cx="88359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be a sequence of length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,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𝑠𝑜𝑟𝑡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</a:t>
                </a:r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be the time required to sort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 </a:t>
                </a:r>
              </a:p>
              <a:p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Then </a:t>
                </a:r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location tables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</a:t>
                </a:r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can be computed in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𝑠𝑜𝑟𝑡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</a:t>
                </a:r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time.</a:t>
                </a:r>
                <a:endParaRPr lang="ko-KR" altLang="en-US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216887"/>
                <a:ext cx="8835991" cy="646331"/>
              </a:xfrm>
              <a:prstGeom prst="rect">
                <a:avLst/>
              </a:prstGeom>
              <a:blipFill>
                <a:blip r:embed="rId2"/>
                <a:stretch>
                  <a:fillRect l="-552" t="-7547" b="-12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2.Ex.LocationTable_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052016"/>
              </p:ext>
            </p:extLst>
          </p:nvPr>
        </p:nvGraphicFramePr>
        <p:xfrm>
          <a:off x="556530" y="2060321"/>
          <a:ext cx="53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07470840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0216245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11760219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582450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14191614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0684839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60218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709899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573657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967416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i</a:t>
                      </a:r>
                      <a:endParaRPr lang="ko-KR" altLang="en-US" b="1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2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3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4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5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6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7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8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9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85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x[</a:t>
                      </a:r>
                      <a:r>
                        <a:rPr lang="en-US" altLang="ko-KR" b="1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i</a:t>
                      </a:r>
                      <a:r>
                        <a:rPr lang="en-US" altLang="ko-KR" b="1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]</a:t>
                      </a:r>
                      <a:endParaRPr lang="ko-KR" altLang="en-US" b="1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4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4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7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3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5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2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3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4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067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LMax</a:t>
                      </a:r>
                      <a:r>
                        <a:rPr lang="en-US" altLang="ko-KR" b="1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[</a:t>
                      </a:r>
                      <a:r>
                        <a:rPr lang="en-US" altLang="ko-KR" b="1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i</a:t>
                      </a:r>
                      <a:r>
                        <a:rPr lang="en-US" altLang="ko-KR" b="1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]</a:t>
                      </a:r>
                      <a:endParaRPr lang="ko-KR" altLang="en-US" b="1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3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2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3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2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5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3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447213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LMin</a:t>
                      </a:r>
                      <a:r>
                        <a:rPr lang="en-US" altLang="ko-KR" b="1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[</a:t>
                      </a:r>
                      <a:r>
                        <a:rPr lang="en-US" altLang="ko-KR" b="1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i</a:t>
                      </a:r>
                      <a:r>
                        <a:rPr lang="en-US" altLang="ko-KR" b="1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]</a:t>
                      </a:r>
                      <a:endParaRPr lang="ko-KR" altLang="en-US" b="1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3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4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5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5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3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22482973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400050" y="2803509"/>
            <a:ext cx="5762625" cy="958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8" name="2.Ex.LocationTable_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779531"/>
              </p:ext>
            </p:extLst>
          </p:nvPr>
        </p:nvGraphicFramePr>
        <p:xfrm>
          <a:off x="556531" y="3545189"/>
          <a:ext cx="53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07470840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0216245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11760219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582450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14191614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0684839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60218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709899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573657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967416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i</a:t>
                      </a:r>
                      <a:endParaRPr lang="ko-KR" altLang="en-US" b="1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2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7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5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8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3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9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6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4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85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x[</a:t>
                      </a:r>
                      <a:r>
                        <a:rPr lang="en-US" altLang="ko-KR" b="1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i</a:t>
                      </a:r>
                      <a:r>
                        <a:rPr lang="en-US" altLang="ko-KR" b="1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]</a:t>
                      </a:r>
                      <a:endParaRPr lang="ko-KR" altLang="en-US" b="1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2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3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3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4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4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4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5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7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067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LMax</a:t>
                      </a:r>
                      <a:r>
                        <a:rPr lang="en-US" altLang="ko-KR" b="1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[</a:t>
                      </a:r>
                      <a:r>
                        <a:rPr lang="en-US" altLang="ko-KR" b="1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i</a:t>
                      </a:r>
                      <a:r>
                        <a:rPr lang="en-US" altLang="ko-KR" b="1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]</a:t>
                      </a:r>
                      <a:endParaRPr lang="ko-KR" altLang="en-US" b="1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447213812"/>
                  </a:ext>
                </a:extLst>
              </a:tr>
            </a:tbl>
          </a:graphicData>
        </a:graphic>
      </p:graphicFrame>
      <p:sp>
        <p:nvSpPr>
          <p:cNvPr id="9" name="아래쪽 화살표 8"/>
          <p:cNvSpPr/>
          <p:nvPr/>
        </p:nvSpPr>
        <p:spPr>
          <a:xfrm>
            <a:off x="3025268" y="2969562"/>
            <a:ext cx="390525" cy="4095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3162" y="4896464"/>
            <a:ext cx="459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“All nearest smaller values” Problem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61652" y="4286869"/>
            <a:ext cx="471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0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33599" y="4286869"/>
            <a:ext cx="471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03901" y="4286869"/>
            <a:ext cx="471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65993" y="4286869"/>
            <a:ext cx="471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46867" y="4286869"/>
            <a:ext cx="471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0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98387" y="4286869"/>
            <a:ext cx="471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70334" y="4286869"/>
            <a:ext cx="471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41458" y="4286869"/>
            <a:ext cx="471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402371" y="4286869"/>
            <a:ext cx="471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35845" y="489646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Stack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554065" y="4471535"/>
            <a:ext cx="1710812" cy="424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554065" y="4046606"/>
            <a:ext cx="1710812" cy="424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8" name="위쪽 화살표 27"/>
          <p:cNvSpPr/>
          <p:nvPr/>
        </p:nvSpPr>
        <p:spPr>
          <a:xfrm>
            <a:off x="1746060" y="4657438"/>
            <a:ext cx="314631" cy="523257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9" name="위쪽 화살표 28"/>
          <p:cNvSpPr/>
          <p:nvPr/>
        </p:nvSpPr>
        <p:spPr>
          <a:xfrm>
            <a:off x="2217172" y="4657438"/>
            <a:ext cx="314631" cy="523257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0" name="위쪽 화살표 29"/>
          <p:cNvSpPr/>
          <p:nvPr/>
        </p:nvSpPr>
        <p:spPr>
          <a:xfrm>
            <a:off x="2688664" y="4657438"/>
            <a:ext cx="314631" cy="523257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1" name="위쪽 화살표 30"/>
          <p:cNvSpPr/>
          <p:nvPr/>
        </p:nvSpPr>
        <p:spPr>
          <a:xfrm>
            <a:off x="3170444" y="4657438"/>
            <a:ext cx="314631" cy="523257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2" name="위쪽 화살표 31"/>
          <p:cNvSpPr/>
          <p:nvPr/>
        </p:nvSpPr>
        <p:spPr>
          <a:xfrm>
            <a:off x="3632921" y="4657438"/>
            <a:ext cx="314631" cy="523257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3" name="위쪽 화살표 32"/>
          <p:cNvSpPr/>
          <p:nvPr/>
        </p:nvSpPr>
        <p:spPr>
          <a:xfrm>
            <a:off x="4095013" y="4657438"/>
            <a:ext cx="314631" cy="523257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4" name="위쪽 화살표 33"/>
          <p:cNvSpPr/>
          <p:nvPr/>
        </p:nvSpPr>
        <p:spPr>
          <a:xfrm>
            <a:off x="4563921" y="4657438"/>
            <a:ext cx="314631" cy="523257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5" name="위쪽 화살표 34"/>
          <p:cNvSpPr/>
          <p:nvPr/>
        </p:nvSpPr>
        <p:spPr>
          <a:xfrm>
            <a:off x="5037536" y="4657438"/>
            <a:ext cx="314631" cy="523257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6" name="위쪽 화살표 35"/>
          <p:cNvSpPr/>
          <p:nvPr/>
        </p:nvSpPr>
        <p:spPr>
          <a:xfrm>
            <a:off x="5518535" y="4657438"/>
            <a:ext cx="314631" cy="523257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551608" y="4046606"/>
            <a:ext cx="1710812" cy="424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51608" y="3621677"/>
            <a:ext cx="1710812" cy="424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51608" y="4475840"/>
            <a:ext cx="1710812" cy="424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551608" y="4048759"/>
            <a:ext cx="1710812" cy="424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551608" y="3617372"/>
            <a:ext cx="1710812" cy="424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551608" y="3619828"/>
            <a:ext cx="1710812" cy="424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551608" y="3613067"/>
            <a:ext cx="1710812" cy="424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7675377" y="2734270"/>
                <a:ext cx="3108912" cy="262097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altLang="ko-KR" dirty="0" smtClean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endParaRPr lang="en-US" altLang="ko-KR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endParaRPr lang="en-US" altLang="ko-KR" dirty="0" smtClean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1</a:t>
                </a:r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 Sorting: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𝑠𝑜𝑟𝑡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ko-KR" b="0" dirty="0" smtClean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2. </a:t>
                </a:r>
                <a:r>
                  <a:rPr lang="en-US" altLang="ko-KR" dirty="0" err="1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Lmax</a:t>
                </a:r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ko-KR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3. </a:t>
                </a:r>
                <a:r>
                  <a:rPr lang="en-US" altLang="ko-KR" dirty="0" err="1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Lmin</a:t>
                </a:r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ko-KR" dirty="0" smtClean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endParaRPr lang="en-US" altLang="ko-KR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endParaRPr lang="en-US" altLang="ko-KR" dirty="0" smtClean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endParaRPr lang="ko-KR" altLang="en-US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377" y="2734270"/>
                <a:ext cx="3108912" cy="2620974"/>
              </a:xfrm>
              <a:prstGeom prst="rect">
                <a:avLst/>
              </a:prstGeom>
              <a:blipFill>
                <a:blip r:embed="rId3"/>
                <a:stretch>
                  <a:fillRect l="-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8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/>
      <p:bldP spid="11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4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2000" cy="739833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dobe Devanagari" panose="02040503050201020203" pitchFamily="18" charset="0"/>
              </a:rPr>
              <a:t>Proposed Approach</a:t>
            </a:r>
            <a:endParaRPr lang="ko-KR" altLang="en-US" b="1" dirty="0">
              <a:solidFill>
                <a:schemeClr val="bg1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39833"/>
            <a:ext cx="16914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Lemma 2.</a:t>
            </a:r>
            <a:endParaRPr lang="ko-KR" altLang="en-US" sz="25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-1" y="1216887"/>
                <a:ext cx="917457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Assume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[1…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&lt;|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|,|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|, </a:t>
                </a:r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𝐿𝑀𝑎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𝐿𝑀𝑖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ko-KR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</a:t>
                </a:r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Then</a:t>
                </a:r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+1]≈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[1…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</a:t>
                </a:r>
                <a:r>
                  <a:rPr lang="ko-KR" altLang="en-US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]≤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+1] ≤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]</a:t>
                </a:r>
                <a:endParaRPr lang="en-US" altLang="ko-KR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216887"/>
                <a:ext cx="9174577" cy="646331"/>
              </a:xfrm>
              <a:prstGeom prst="rect">
                <a:avLst/>
              </a:prstGeom>
              <a:blipFill>
                <a:blip r:embed="rId2"/>
                <a:stretch>
                  <a:fillRect l="-532" t="-7547" b="-12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그룹 21"/>
          <p:cNvGrpSpPr/>
          <p:nvPr/>
        </p:nvGrpSpPr>
        <p:grpSpPr>
          <a:xfrm>
            <a:off x="1998405" y="1960285"/>
            <a:ext cx="2183875" cy="2280890"/>
            <a:chOff x="1406013" y="1858685"/>
            <a:chExt cx="2183875" cy="2280890"/>
          </a:xfrm>
        </p:grpSpPr>
        <p:grpSp>
          <p:nvGrpSpPr>
            <p:cNvPr id="20" name="그룹 19"/>
            <p:cNvGrpSpPr/>
            <p:nvPr/>
          </p:nvGrpSpPr>
          <p:grpSpPr>
            <a:xfrm>
              <a:off x="1406013" y="2458259"/>
              <a:ext cx="2183875" cy="1681316"/>
              <a:chOff x="1101213" y="2212258"/>
              <a:chExt cx="2183875" cy="1681316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1101213" y="2212258"/>
                <a:ext cx="360000" cy="143551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 flipV="1">
                <a:off x="1461213" y="2408903"/>
                <a:ext cx="359047" cy="1238865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1821213" y="2408904"/>
                <a:ext cx="359047" cy="924231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2180259" y="3333135"/>
                <a:ext cx="360000" cy="560439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 flipV="1">
                <a:off x="2552674" y="3028335"/>
                <a:ext cx="360000" cy="865239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 flipV="1">
                <a:off x="2925088" y="2605548"/>
                <a:ext cx="360000" cy="422788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직사각형 20"/>
                <p:cNvSpPr/>
                <p:nvPr/>
              </p:nvSpPr>
              <p:spPr>
                <a:xfrm>
                  <a:off x="1699398" y="1858685"/>
                  <a:ext cx="1597104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0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[1…</m:t>
                        </m:r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ko-KR" altLang="en-US" sz="3000" dirty="0">
                    <a:latin typeface="HY신명조" panose="02030600000101010101" pitchFamily="18" charset="-127"/>
                    <a:ea typeface="HY신명조" panose="02030600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21" name="직사각형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398" y="1858685"/>
                  <a:ext cx="1597104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그룹 22"/>
          <p:cNvGrpSpPr/>
          <p:nvPr/>
        </p:nvGrpSpPr>
        <p:grpSpPr>
          <a:xfrm>
            <a:off x="7735531" y="1960285"/>
            <a:ext cx="2183875" cy="2280891"/>
            <a:chOff x="1406013" y="1858685"/>
            <a:chExt cx="2183875" cy="2280891"/>
          </a:xfrm>
        </p:grpSpPr>
        <p:grpSp>
          <p:nvGrpSpPr>
            <p:cNvPr id="24" name="그룹 23"/>
            <p:cNvGrpSpPr/>
            <p:nvPr/>
          </p:nvGrpSpPr>
          <p:grpSpPr>
            <a:xfrm>
              <a:off x="1406013" y="2458259"/>
              <a:ext cx="2183875" cy="1681317"/>
              <a:chOff x="1101213" y="2212258"/>
              <a:chExt cx="2183875" cy="1681317"/>
            </a:xfrm>
          </p:grpSpPr>
          <p:cxnSp>
            <p:nvCxnSpPr>
              <p:cNvPr id="26" name="직선 연결선 25"/>
              <p:cNvCxnSpPr/>
              <p:nvPr/>
            </p:nvCxnSpPr>
            <p:spPr>
              <a:xfrm>
                <a:off x="1101213" y="2212258"/>
                <a:ext cx="360000" cy="143551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V="1">
                <a:off x="1461213" y="2408903"/>
                <a:ext cx="359047" cy="1238865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1821213" y="2408904"/>
                <a:ext cx="346631" cy="776752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2180259" y="3195289"/>
                <a:ext cx="360000" cy="698285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flipV="1">
                <a:off x="2552674" y="2797280"/>
                <a:ext cx="368031" cy="1096295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V="1">
                <a:off x="2920705" y="2605548"/>
                <a:ext cx="364383" cy="191732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직사각형 24"/>
                <p:cNvSpPr/>
                <p:nvPr/>
              </p:nvSpPr>
              <p:spPr>
                <a:xfrm>
                  <a:off x="1699398" y="1858685"/>
                  <a:ext cx="1486048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3000" b="0" dirty="0" smtClean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y</a:t>
                  </a:r>
                  <a14:m>
                    <m:oMath xmlns:m="http://schemas.openxmlformats.org/officeDocument/2006/math"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[1…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ko-KR" altLang="en-US" sz="3000" dirty="0">
                    <a:latin typeface="HY신명조" panose="02030600000101010101" pitchFamily="18" charset="-127"/>
                    <a:ea typeface="HY신명조" panose="02030600000101010101" pitchFamily="18" charset="-127"/>
                  </a:endParaRPr>
                </a:p>
              </p:txBody>
            </p:sp>
          </mc:Choice>
          <mc:Fallback>
            <p:sp>
              <p:nvSpPr>
                <p:cNvPr id="25" name="직사각형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398" y="1858685"/>
                  <a:ext cx="1486048" cy="553998"/>
                </a:xfrm>
                <a:prstGeom prst="rect">
                  <a:avLst/>
                </a:prstGeom>
                <a:blipFill>
                  <a:blip r:embed="rId4"/>
                  <a:stretch>
                    <a:fillRect l="-9426" t="-16667" b="-3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2" name="직선 연결선 31"/>
          <p:cNvCxnSpPr/>
          <p:nvPr/>
        </p:nvCxnSpPr>
        <p:spPr>
          <a:xfrm>
            <a:off x="4176944" y="2953149"/>
            <a:ext cx="360000" cy="589741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직사각형 39"/>
              <p:cNvSpPr/>
              <p:nvPr/>
            </p:nvSpPr>
            <p:spPr>
              <a:xfrm>
                <a:off x="3866812" y="3533257"/>
                <a:ext cx="1394613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5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ko-KR" altLang="en-US" sz="2500" dirty="0">
                  <a:solidFill>
                    <a:srgbClr val="FF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812" y="3533257"/>
                <a:ext cx="1394613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그룹 60"/>
          <p:cNvGrpSpPr/>
          <p:nvPr/>
        </p:nvGrpSpPr>
        <p:grpSpPr>
          <a:xfrm>
            <a:off x="1158960" y="3680737"/>
            <a:ext cx="2770181" cy="2025828"/>
            <a:chOff x="1158960" y="3680737"/>
            <a:chExt cx="2770181" cy="2025828"/>
          </a:xfrm>
        </p:grpSpPr>
        <p:cxnSp>
          <p:nvCxnSpPr>
            <p:cNvPr id="38" name="직선 화살표 연결선 37"/>
            <p:cNvCxnSpPr/>
            <p:nvPr/>
          </p:nvCxnSpPr>
          <p:spPr>
            <a:xfrm flipV="1">
              <a:off x="3077451" y="3680737"/>
              <a:ext cx="0" cy="155330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직사각형 40"/>
                <p:cNvSpPr/>
                <p:nvPr/>
              </p:nvSpPr>
              <p:spPr>
                <a:xfrm>
                  <a:off x="1158960" y="5229511"/>
                  <a:ext cx="2770181" cy="4770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5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5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5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𝐿𝑀𝑎</m:t>
                        </m:r>
                        <m:sSub>
                          <m:sSubPr>
                            <m:ctrlPr>
                              <a:rPr lang="en-US" altLang="ko-KR" sz="25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5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5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sz="25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5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5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+1]</m:t>
                        </m:r>
                      </m:oMath>
                    </m:oMathPara>
                  </a14:m>
                  <a:endParaRPr lang="ko-KR" altLang="en-US" sz="2500" dirty="0">
                    <a:solidFill>
                      <a:srgbClr val="00B050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41" name="직사각형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8960" y="5229511"/>
                  <a:ext cx="2770181" cy="4770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그룹 59"/>
          <p:cNvGrpSpPr/>
          <p:nvPr/>
        </p:nvGrpSpPr>
        <p:grpSpPr>
          <a:xfrm>
            <a:off x="2437189" y="3375937"/>
            <a:ext cx="2707601" cy="2986930"/>
            <a:chOff x="2437189" y="3375937"/>
            <a:chExt cx="2707601" cy="2986930"/>
          </a:xfrm>
        </p:grpSpPr>
        <p:cxnSp>
          <p:nvCxnSpPr>
            <p:cNvPr id="37" name="직선 화살표 연결선 36"/>
            <p:cNvCxnSpPr/>
            <p:nvPr/>
          </p:nvCxnSpPr>
          <p:spPr>
            <a:xfrm flipV="1">
              <a:off x="3816073" y="3375937"/>
              <a:ext cx="0" cy="250703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직사각형 42"/>
                <p:cNvSpPr/>
                <p:nvPr/>
              </p:nvSpPr>
              <p:spPr>
                <a:xfrm>
                  <a:off x="2437189" y="5885813"/>
                  <a:ext cx="2707601" cy="4770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2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𝐿𝑀𝑖</m:t>
                        </m:r>
                        <m:sSub>
                          <m:sSubPr>
                            <m:ctrlPr>
                              <a:rPr lang="en-US" altLang="ko-KR" sz="25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5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5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sz="2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+1]</m:t>
                        </m:r>
                      </m:oMath>
                    </m:oMathPara>
                  </a14:m>
                  <a:endParaRPr lang="ko-KR" altLang="en-US" sz="2500" dirty="0">
                    <a:solidFill>
                      <a:srgbClr val="0070C0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43" name="직사각형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7189" y="5885813"/>
                  <a:ext cx="2707601" cy="4770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그룹 57"/>
          <p:cNvGrpSpPr/>
          <p:nvPr/>
        </p:nvGrpSpPr>
        <p:grpSpPr>
          <a:xfrm>
            <a:off x="8628285" y="3552819"/>
            <a:ext cx="400302" cy="1925383"/>
            <a:chOff x="8628285" y="3552819"/>
            <a:chExt cx="400302" cy="1925383"/>
          </a:xfrm>
        </p:grpSpPr>
        <p:cxnSp>
          <p:nvCxnSpPr>
            <p:cNvPr id="50" name="직선 화살표 연결선 49"/>
            <p:cNvCxnSpPr/>
            <p:nvPr/>
          </p:nvCxnSpPr>
          <p:spPr>
            <a:xfrm flipV="1">
              <a:off x="8816401" y="3552819"/>
              <a:ext cx="0" cy="155330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직사각형 50"/>
                <p:cNvSpPr/>
                <p:nvPr/>
              </p:nvSpPr>
              <p:spPr>
                <a:xfrm>
                  <a:off x="8628285" y="5108870"/>
                  <a:ext cx="4003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ko-KR" altLang="en-US" dirty="0">
                    <a:latin typeface="HY신명조" panose="02030600000101010101" pitchFamily="18" charset="-127"/>
                    <a:ea typeface="HY신명조" panose="02030600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51" name="직사각형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8285" y="5108870"/>
                  <a:ext cx="40030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그룹 58"/>
          <p:cNvGrpSpPr/>
          <p:nvPr/>
        </p:nvGrpSpPr>
        <p:grpSpPr>
          <a:xfrm>
            <a:off x="9371007" y="3171820"/>
            <a:ext cx="396519" cy="2306382"/>
            <a:chOff x="9371007" y="3171820"/>
            <a:chExt cx="396519" cy="2306382"/>
          </a:xfrm>
        </p:grpSpPr>
        <p:cxnSp>
          <p:nvCxnSpPr>
            <p:cNvPr id="49" name="직선 화살표 연결선 48"/>
            <p:cNvCxnSpPr/>
            <p:nvPr/>
          </p:nvCxnSpPr>
          <p:spPr>
            <a:xfrm flipV="1">
              <a:off x="9555023" y="3171820"/>
              <a:ext cx="0" cy="193430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직사각형 51"/>
                <p:cNvSpPr/>
                <p:nvPr/>
              </p:nvSpPr>
              <p:spPr>
                <a:xfrm>
                  <a:off x="9371007" y="5108870"/>
                  <a:ext cx="3965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dirty="0">
                    <a:latin typeface="HY신명조" panose="02030600000101010101" pitchFamily="18" charset="-127"/>
                    <a:ea typeface="HY신명조" panose="02030600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52" name="직사각형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1007" y="5108870"/>
                  <a:ext cx="39651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4" name="직선 연결선 53"/>
          <p:cNvCxnSpPr/>
          <p:nvPr/>
        </p:nvCxnSpPr>
        <p:spPr>
          <a:xfrm>
            <a:off x="8814577" y="3542890"/>
            <a:ext cx="2526523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9569266" y="3147124"/>
            <a:ext cx="1771834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9933649" y="2953149"/>
            <a:ext cx="353788" cy="324465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직사각형 65"/>
              <p:cNvSpPr/>
              <p:nvPr/>
            </p:nvSpPr>
            <p:spPr>
              <a:xfrm>
                <a:off x="9678666" y="3543927"/>
                <a:ext cx="1399999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ko-KR" altLang="en-US" sz="2500" dirty="0">
                  <a:solidFill>
                    <a:srgbClr val="FF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>
          <p:sp>
            <p:nvSpPr>
              <p:cNvPr id="66" name="직사각형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666" y="3543927"/>
                <a:ext cx="1399999" cy="477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77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" y="0"/>
            <a:ext cx="14102267" cy="739833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dobe Devanagari" panose="02040503050201020203" pitchFamily="18" charset="0"/>
              </a:rPr>
              <a:t>Proposed Approach</a:t>
            </a:r>
            <a:endParaRPr lang="ko-KR" altLang="en-US" b="1" dirty="0">
              <a:solidFill>
                <a:schemeClr val="bg1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138908"/>
            <a:ext cx="1956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Lemma 3.</a:t>
            </a:r>
            <a:endParaRPr lang="ko-KR" altLang="en-US" sz="25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-1" y="3615962"/>
                <a:ext cx="1191985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</a:t>
                </a:r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be a pattern of length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</a:t>
                </a:r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whose symbols can be sorted in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time. </a:t>
                </a:r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 </a:t>
                </a:r>
              </a:p>
              <a:p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</a:t>
                </a:r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After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time preprocessing</a:t>
                </a:r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,</a:t>
                </a:r>
              </a:p>
              <a:p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“</a:t>
                </a:r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A</a:t>
                </a:r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ssuming </a:t>
                </a:r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that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[1…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, check if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]≈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[1…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”for </a:t>
                </a:r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any sequence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</a:t>
                </a:r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in </a:t>
                </a:r>
                <a:r>
                  <a:rPr lang="en-US" altLang="ko-KR" b="1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constant </a:t>
                </a:r>
                <a:r>
                  <a:rPr lang="en-US" altLang="ko-KR" b="1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time</a:t>
                </a:r>
                <a:endParaRPr lang="en-US" altLang="ko-KR" b="1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615962"/>
                <a:ext cx="11919858" cy="923330"/>
              </a:xfrm>
              <a:prstGeom prst="rect">
                <a:avLst/>
              </a:prstGeom>
              <a:blipFill>
                <a:blip r:embed="rId2"/>
                <a:stretch>
                  <a:fillRect l="-409" t="-4605" r="-51" b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0" y="739833"/>
            <a:ext cx="1956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Lemma 2.</a:t>
            </a:r>
            <a:endParaRPr lang="ko-KR" altLang="en-US" sz="25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직사각형 45"/>
              <p:cNvSpPr/>
              <p:nvPr/>
            </p:nvSpPr>
            <p:spPr>
              <a:xfrm>
                <a:off x="0" y="1216887"/>
                <a:ext cx="95631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Assume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[1…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&lt;|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|,|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|, </a:t>
                </a:r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𝐿𝑀𝑎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𝐿𝑀𝑖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ko-KR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</a:t>
                </a:r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Then</a:t>
                </a:r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+1]≈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[1…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</a:t>
                </a:r>
                <a:r>
                  <a:rPr lang="ko-KR" altLang="en-US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]≤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+1] ≤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]</a:t>
                </a:r>
                <a:endParaRPr lang="en-US" altLang="ko-KR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>
          <p:sp>
            <p:nvSpPr>
              <p:cNvPr id="46" name="직사각형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6887"/>
                <a:ext cx="9563100" cy="646331"/>
              </a:xfrm>
              <a:prstGeom prst="rect">
                <a:avLst/>
              </a:prstGeom>
              <a:blipFill>
                <a:blip r:embed="rId3"/>
                <a:stretch>
                  <a:fillRect l="-510" t="-7547" b="-12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44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2000" cy="739833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dobe Devanagari" panose="02040503050201020203" pitchFamily="18" charset="0"/>
              </a:rPr>
              <a:t>Proposed Approach</a:t>
            </a:r>
            <a:endParaRPr lang="ko-KR" altLang="en-US" b="1" dirty="0">
              <a:solidFill>
                <a:schemeClr val="bg1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0" y="739833"/>
            <a:ext cx="16914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Lemma 4.</a:t>
            </a:r>
            <a:endParaRPr lang="ko-KR" altLang="en-US" sz="25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0" y="1216887"/>
            <a:ext cx="8267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The order-borders table can be computed in linear time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17206" y="2340179"/>
                <a:ext cx="5328000" cy="203132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Algorithm</a:t>
                </a:r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Compute the table P</a:t>
                </a:r>
              </a:p>
              <a:p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≔−1;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≔−1;</m:t>
                    </m:r>
                  </m:oMath>
                </a14:m>
                <a:endParaRPr lang="en-US" altLang="ko-KR" b="0" dirty="0" smtClean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  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≔1</m:t>
                    </m:r>
                  </m:oMath>
                </a14:m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do</a:t>
                </a:r>
              </a:p>
              <a:p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𝑖𝑛𝑣𝑎𝑟𝑖𝑎𝑛𝑡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−1])</m:t>
                    </m:r>
                  </m:oMath>
                </a14:m>
                <a:endParaRPr lang="en-US" altLang="ko-KR" dirty="0" smtClean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       while t≥0 and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+1]≉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do</a:t>
                </a:r>
              </a:p>
              <a:p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ko-KR" dirty="0" smtClean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ko-KR" altLang="en-US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06" y="2340179"/>
                <a:ext cx="5328000" cy="2031325"/>
              </a:xfrm>
              <a:prstGeom prst="rect">
                <a:avLst/>
              </a:prstGeom>
              <a:blipFill>
                <a:blip r:embed="rId2"/>
                <a:stretch>
                  <a:fillRect l="-799" t="-1493" r="-799"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2.Ex.LocationTable_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054022"/>
              </p:ext>
            </p:extLst>
          </p:nvPr>
        </p:nvGraphicFramePr>
        <p:xfrm>
          <a:off x="417206" y="4991309"/>
          <a:ext cx="53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07470840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0216245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11760219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582450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14191614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0684839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60218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709899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573657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967416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i</a:t>
                      </a:r>
                      <a:endParaRPr lang="ko-KR" altLang="en-US" b="1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2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3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4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5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6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7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8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9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85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x[</a:t>
                      </a:r>
                      <a:r>
                        <a:rPr lang="en-US" altLang="ko-KR" b="1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i</a:t>
                      </a:r>
                      <a:r>
                        <a:rPr lang="en-US" altLang="ko-KR" b="1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]</a:t>
                      </a:r>
                      <a:endParaRPr lang="ko-KR" altLang="en-US" b="1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4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4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7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3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5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2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3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4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067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P[</a:t>
                      </a:r>
                      <a:r>
                        <a:rPr lang="en-US" altLang="ko-KR" b="1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i</a:t>
                      </a:r>
                      <a:r>
                        <a:rPr lang="en-US" altLang="ko-KR" b="1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]</a:t>
                      </a:r>
                      <a:endParaRPr lang="ko-KR" altLang="en-US" b="1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2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2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4472138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401961" y="5732206"/>
            <a:ext cx="471949" cy="371623"/>
          </a:xfrm>
          <a:prstGeom prst="rect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94503" y="5309419"/>
            <a:ext cx="993058" cy="4817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905432" y="5309419"/>
            <a:ext cx="993058" cy="4817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13" name="2.Ex.LocationTable_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19462"/>
              </p:ext>
            </p:extLst>
          </p:nvPr>
        </p:nvGraphicFramePr>
        <p:xfrm>
          <a:off x="6241735" y="4991309"/>
          <a:ext cx="4860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07470840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0216245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11760219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582450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14191614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0684839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60218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709899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57365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i</a:t>
                      </a:r>
                      <a:endParaRPr lang="ko-KR" altLang="en-US" b="1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2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3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4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5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6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7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8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85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x[</a:t>
                      </a:r>
                      <a:r>
                        <a:rPr lang="en-US" altLang="ko-KR" b="1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i</a:t>
                      </a:r>
                      <a:r>
                        <a:rPr lang="en-US" altLang="ko-KR" b="1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]</a:t>
                      </a:r>
                      <a:endParaRPr lang="ko-KR" altLang="en-US" b="1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2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5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4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7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3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6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8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067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P[</a:t>
                      </a:r>
                      <a:r>
                        <a:rPr lang="en-US" altLang="ko-KR" b="1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i</a:t>
                      </a:r>
                      <a:r>
                        <a:rPr lang="en-US" altLang="ko-KR" b="1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]</a:t>
                      </a:r>
                      <a:endParaRPr lang="ko-KR" altLang="en-US" b="1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2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2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3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4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5</a:t>
                      </a:r>
                      <a:endParaRPr lang="ko-KR" altLang="en-US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447213812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0629786" y="5730203"/>
            <a:ext cx="471949" cy="371623"/>
          </a:xfrm>
          <a:prstGeom prst="rect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93483" y="5257519"/>
            <a:ext cx="2440452" cy="4817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729961" y="5380158"/>
            <a:ext cx="2440452" cy="4817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619999" y="2827099"/>
                <a:ext cx="259321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Increment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Decrement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Total: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9" y="2827099"/>
                <a:ext cx="2593210" cy="923330"/>
              </a:xfrm>
              <a:prstGeom prst="rect">
                <a:avLst/>
              </a:prstGeom>
              <a:blipFill>
                <a:blip r:embed="rId3"/>
                <a:stretch>
                  <a:fillRect l="-1882" t="-5298" b="-8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099299" y="6274104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Similar with </a:t>
            </a:r>
            <a:r>
              <a:rPr lang="en-US" altLang="ko-KR" dirty="0" err="1" smtClean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sth</a:t>
            </a:r>
            <a:r>
              <a:rPr lang="en-US" altLang="ko-KR" dirty="0" smtClean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in KMP algorithm</a:t>
            </a:r>
            <a:endParaRPr lang="ko-KR" altLang="en-US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70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6" grpId="0" animBg="1"/>
      <p:bldP spid="12" grpId="0" animBg="1"/>
      <p:bldP spid="14" grpId="0" animBg="1"/>
      <p:bldP spid="15" grpId="0" animBg="1"/>
      <p:bldP spid="16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2000" cy="739833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dobe Devanagari" panose="02040503050201020203" pitchFamily="18" charset="0"/>
              </a:rPr>
              <a:t>Proposed Approach</a:t>
            </a:r>
            <a:endParaRPr lang="ko-KR" altLang="en-US" b="1" dirty="0">
              <a:solidFill>
                <a:schemeClr val="bg1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0" y="739833"/>
            <a:ext cx="16754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Theorem.</a:t>
            </a:r>
            <a:endParaRPr lang="ko-KR" altLang="en-US" sz="25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-1" y="1216887"/>
            <a:ext cx="10176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All </a:t>
            </a:r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order-occurrences </a:t>
            </a:r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of a pattern in a given that can be computed in linear time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17206" y="2782628"/>
                <a:ext cx="7655078" cy="2585323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Algorithm</a:t>
                </a:r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Modified algorithm of Morris and Pratt</a:t>
                </a:r>
              </a:p>
              <a:p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≔0;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≔0;</m:t>
                    </m:r>
                  </m:oMath>
                </a14:m>
                <a:endParaRPr lang="en-US" altLang="ko-KR" b="0" dirty="0" smtClean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   while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do begin</a:t>
                </a:r>
              </a:p>
              <a:p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</a:t>
                </a:r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𝑖𝑛𝑣𝑎𝑟𝑖𝑎𝑛𝑡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</a:t>
                </a:r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      while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endParaRPr lang="en-US" altLang="ko-KR" dirty="0" smtClean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</a:t>
                </a:r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          do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+1;</m:t>
                    </m:r>
                  </m:oMath>
                </a14:m>
                <a:endParaRPr lang="en-US" altLang="ko-KR" dirty="0" smtClean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</a:t>
                </a:r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      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then write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;</a:t>
                </a:r>
              </a:p>
              <a:p>
                <a:r>
                  <a:rPr lang="en-US" altLang="ko-KR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</a:t>
                </a:r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ko-KR" b="0" dirty="0" smtClean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   end</a:t>
                </a:r>
                <a:endParaRPr lang="ko-KR" altLang="en-US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06" y="2782628"/>
                <a:ext cx="7655078" cy="2585323"/>
              </a:xfrm>
              <a:prstGeom prst="rect">
                <a:avLst/>
              </a:prstGeom>
              <a:blipFill>
                <a:blip r:embed="rId2"/>
                <a:stretch>
                  <a:fillRect l="-556" t="-937" b="-2342"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286567" y="3890623"/>
                <a:ext cx="1425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Total</a:t>
                </a:r>
                <a:r>
                  <a:rPr lang="en-US" altLang="ko-KR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567" y="3890623"/>
                <a:ext cx="1425390" cy="369332"/>
              </a:xfrm>
              <a:prstGeom prst="rect">
                <a:avLst/>
              </a:prstGeom>
              <a:blipFill>
                <a:blip r:embed="rId3"/>
                <a:stretch>
                  <a:fillRect l="-3419" t="-11475" r="-427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79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802</Words>
  <Application>Microsoft Office PowerPoint</Application>
  <PresentationFormat>와이드스크린</PresentationFormat>
  <Paragraphs>289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HY 신명조</vt:lpstr>
      <vt:lpstr>HY신명조</vt:lpstr>
      <vt:lpstr>맑은 고딕</vt:lpstr>
      <vt:lpstr>Adobe Devanagari</vt:lpstr>
      <vt:lpstr>Arial</vt:lpstr>
      <vt:lpstr>Cambria Math</vt:lpstr>
      <vt:lpstr>Times New Roman</vt:lpstr>
      <vt:lpstr>Wingdings</vt:lpstr>
      <vt:lpstr>Office 테마</vt:lpstr>
      <vt:lpstr>A Linear Time Algorithm for Consecutive Permutation Pattern Matching  </vt:lpstr>
      <vt:lpstr>Problem Description</vt:lpstr>
      <vt:lpstr>PowerPoint 프레젠테이션</vt:lpstr>
      <vt:lpstr>Formal Definitions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Windows 사용자</dc:creator>
  <cp:lastModifiedBy>Windows 사용자</cp:lastModifiedBy>
  <cp:revision>59</cp:revision>
  <dcterms:created xsi:type="dcterms:W3CDTF">2017-11-19T05:51:32Z</dcterms:created>
  <dcterms:modified xsi:type="dcterms:W3CDTF">2017-11-20T12:21:09Z</dcterms:modified>
</cp:coreProperties>
</file>