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79" autoAdjust="0"/>
  </p:normalViewPr>
  <p:slideViewPr>
    <p:cSldViewPr snapToGrid="0">
      <p:cViewPr varScale="1">
        <p:scale>
          <a:sx n="43" d="100"/>
          <a:sy n="43" d="100"/>
        </p:scale>
        <p:origin x="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5218F-CACD-4D17-AB64-6285CC494EDB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7E72-5CAC-42FE-8F5C-9ACA08F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3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97E72-5CAC-42FE-8F5C-9ACA08FABB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2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2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0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833"/>
          </a:xfrm>
          <a:solidFill>
            <a:schemeClr val="tx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Problem Description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84" name="Figure1"/>
          <p:cNvGrpSpPr/>
          <p:nvPr/>
        </p:nvGrpSpPr>
        <p:grpSpPr>
          <a:xfrm>
            <a:off x="904355" y="933735"/>
            <a:ext cx="4034512" cy="3524596"/>
            <a:chOff x="904355" y="933735"/>
            <a:chExt cx="4034512" cy="35245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4355" y="933735"/>
              <a:ext cx="4034512" cy="29388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0214" y="4150554"/>
              <a:ext cx="388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Figure 1. Candle chart you</a:t>
              </a:r>
              <a:r>
                <a:rPr lang="ko-KR" altLang="en-US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want to analyze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grpSp>
        <p:nvGrpSpPr>
          <p:cNvPr id="29" name="Figure1:종가"/>
          <p:cNvGrpSpPr/>
          <p:nvPr/>
        </p:nvGrpSpPr>
        <p:grpSpPr>
          <a:xfrm>
            <a:off x="1014153" y="1170907"/>
            <a:ext cx="3815542" cy="2651760"/>
            <a:chOff x="1014153" y="1562793"/>
            <a:chExt cx="3815542" cy="2651760"/>
          </a:xfrm>
        </p:grpSpPr>
        <p:cxnSp>
          <p:nvCxnSpPr>
            <p:cNvPr id="30" name="직선 연결선 29"/>
            <p:cNvCxnSpPr/>
            <p:nvPr/>
          </p:nvCxnSpPr>
          <p:spPr>
            <a:xfrm flipV="1">
              <a:off x="1014153" y="1562793"/>
              <a:ext cx="182880" cy="706584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197033" y="1571105"/>
              <a:ext cx="182880" cy="10945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1379913" y="1604356"/>
              <a:ext cx="182880" cy="8312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1562793" y="1604356"/>
              <a:ext cx="182880" cy="964277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745673" y="2543695"/>
              <a:ext cx="174567" cy="2493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920240" y="2543695"/>
              <a:ext cx="191193" cy="182880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295525" y="2438400"/>
              <a:ext cx="173355" cy="23829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651760" y="3000896"/>
              <a:ext cx="174567" cy="482137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3183775" y="3241964"/>
              <a:ext cx="199505" cy="74814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114550" y="2438400"/>
              <a:ext cx="176213" cy="290513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477193" y="2668385"/>
              <a:ext cx="174567" cy="324197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826327" y="3449782"/>
              <a:ext cx="191193" cy="41563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3009207" y="3308465"/>
              <a:ext cx="182880" cy="14131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383280" y="2793076"/>
              <a:ext cx="174567" cy="440575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3557847" y="2751513"/>
              <a:ext cx="174568" cy="41564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607" y="3308465"/>
              <a:ext cx="182880" cy="199506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106487" y="3507971"/>
              <a:ext cx="182880" cy="43226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46815" y="3873731"/>
              <a:ext cx="182880" cy="34082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3732415" y="2759825"/>
              <a:ext cx="191192" cy="54032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4289367" y="3699164"/>
              <a:ext cx="174568" cy="24938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463935" y="3690852"/>
              <a:ext cx="182880" cy="174566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Figure2"/>
          <p:cNvGrpSpPr/>
          <p:nvPr/>
        </p:nvGrpSpPr>
        <p:grpSpPr>
          <a:xfrm>
            <a:off x="1388691" y="5061522"/>
            <a:ext cx="3106941" cy="1472302"/>
            <a:chOff x="1388691" y="5061522"/>
            <a:chExt cx="3106941" cy="1472302"/>
          </a:xfrm>
        </p:grpSpPr>
        <p:grpSp>
          <p:nvGrpSpPr>
            <p:cNvPr id="78" name="그룹 77"/>
            <p:cNvGrpSpPr/>
            <p:nvPr/>
          </p:nvGrpSpPr>
          <p:grpSpPr>
            <a:xfrm>
              <a:off x="2389644" y="5061522"/>
              <a:ext cx="1239125" cy="860368"/>
              <a:chOff x="2456689" y="5053209"/>
              <a:chExt cx="1239125" cy="860368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2456689" y="5053209"/>
                <a:ext cx="455535" cy="619300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2912224" y="5223620"/>
                <a:ext cx="193966" cy="448889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3106189" y="5231413"/>
                <a:ext cx="333375" cy="682164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3439564" y="5769841"/>
                <a:ext cx="256250" cy="143736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1388691" y="6226047"/>
              <a:ext cx="3106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Figure 2. Pattern you want to find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sp>
        <p:nvSpPr>
          <p:cNvPr id="82" name="TheSamePatterns"/>
          <p:cNvSpPr txBox="1"/>
          <p:nvPr/>
        </p:nvSpPr>
        <p:spPr>
          <a:xfrm>
            <a:off x="4951167" y="4942158"/>
            <a:ext cx="5051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The same patterns...</a:t>
            </a:r>
          </a:p>
          <a:p>
            <a:pPr lvl="1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99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82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1701</a:t>
            </a:r>
          </a:p>
        </p:txBody>
      </p:sp>
      <p:grpSp>
        <p:nvGrpSpPr>
          <p:cNvPr id="109" name="Figure1:패턴강조"/>
          <p:cNvGrpSpPr/>
          <p:nvPr/>
        </p:nvGrpSpPr>
        <p:grpSpPr>
          <a:xfrm>
            <a:off x="1197033" y="1172869"/>
            <a:ext cx="723207" cy="997528"/>
            <a:chOff x="7657755" y="1498645"/>
            <a:chExt cx="723207" cy="997528"/>
          </a:xfrm>
        </p:grpSpPr>
        <p:cxnSp>
          <p:nvCxnSpPr>
            <p:cNvPr id="87" name="직선 연결선 86"/>
            <p:cNvCxnSpPr/>
            <p:nvPr/>
          </p:nvCxnSpPr>
          <p:spPr>
            <a:xfrm>
              <a:off x="7657755" y="1498645"/>
              <a:ext cx="182880" cy="109452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7840635" y="1531896"/>
              <a:ext cx="182880" cy="83128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 flipV="1">
              <a:off x="8023515" y="1531896"/>
              <a:ext cx="182880" cy="964277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8206395" y="2471235"/>
              <a:ext cx="174567" cy="24938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KubicaSummary"/>
          <p:cNvGrpSpPr/>
          <p:nvPr/>
        </p:nvGrpSpPr>
        <p:grpSpPr>
          <a:xfrm>
            <a:off x="5597305" y="1180080"/>
            <a:ext cx="6594695" cy="3394902"/>
            <a:chOff x="5597305" y="1180080"/>
            <a:chExt cx="6594695" cy="3394902"/>
          </a:xfrm>
        </p:grpSpPr>
        <p:sp>
          <p:nvSpPr>
            <p:cNvPr id="110" name="TextBox 109"/>
            <p:cNvSpPr txBox="1"/>
            <p:nvPr/>
          </p:nvSpPr>
          <p:spPr>
            <a:xfrm>
              <a:off x="5597305" y="1180080"/>
              <a:ext cx="55030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 err="1">
                  <a:latin typeface="HY신명조" panose="02030600000101010101" pitchFamily="18" charset="-127"/>
                  <a:ea typeface="HY신명조" panose="02030600000101010101" pitchFamily="18" charset="-127"/>
                </a:rPr>
                <a:t>Kubica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, Marcin, et al. "A linear time algorithm for consecutive permutation pattern matching." </a:t>
              </a:r>
              <a:r>
                <a:rPr lang="en-US" altLang="ko-KR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Information Processing Letters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113.12 (2013): 430-433.</a:t>
              </a:r>
              <a:endPara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402532" y="2820656"/>
                  <a:ext cx="5789468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Finds</a:t>
                  </a:r>
                  <a:r>
                    <a:rPr lang="ko-KR" altLang="en-US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permutation pattern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P from text T</a:t>
                  </a:r>
                  <a:r>
                    <a:rPr lang="ko-KR" altLang="en-US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under</a:t>
                  </a:r>
                </a:p>
                <a:p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𝑐𝑜𝑚𝑝𝑙𝑒𝑥𝑖𝑡𝑦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lvl="1"/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altLang="ko-KR" b="0" dirty="0"/>
                </a:p>
                <a:p>
                  <a:endParaRPr lang="en-US" altLang="ko-KR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532" y="2820656"/>
                  <a:ext cx="5789468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842" t="-2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37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833"/>
          </a:xfrm>
          <a:solidFill>
            <a:schemeClr val="tx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Formal Definitions</a:t>
            </a:r>
            <a:endParaRPr lang="ko-KR" altLang="en-US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6" name="1. Order Isomorphic"/>
          <p:cNvGrpSpPr/>
          <p:nvPr/>
        </p:nvGrpSpPr>
        <p:grpSpPr>
          <a:xfrm>
            <a:off x="0" y="739833"/>
            <a:ext cx="9871613" cy="1123385"/>
            <a:chOff x="0" y="739833"/>
            <a:chExt cx="9871613" cy="1123385"/>
          </a:xfrm>
        </p:grpSpPr>
        <p:sp>
          <p:nvSpPr>
            <p:cNvPr id="3" name="TextBox 2"/>
            <p:cNvSpPr txBox="1"/>
            <p:nvPr/>
          </p:nvSpPr>
          <p:spPr>
            <a:xfrm>
              <a:off x="0" y="739833"/>
              <a:ext cx="34018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1. Order-isomorphic</a:t>
              </a:r>
              <a:endPara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0" y="1216887"/>
                  <a:ext cx="98716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Two sequences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x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,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y 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of the same length are called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order-isomorphic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and written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∀1≤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216887"/>
                  <a:ext cx="9871613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494" t="-7547" b="-103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1.Ex.Order Isomorphic"/>
          <p:cNvSpPr txBox="1"/>
          <p:nvPr/>
        </p:nvSpPr>
        <p:spPr>
          <a:xfrm>
            <a:off x="0" y="1863218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Ex&gt;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Order-isomorphic patterns...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99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82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1701</a:t>
            </a:r>
          </a:p>
        </p:txBody>
      </p:sp>
      <p:grpSp>
        <p:nvGrpSpPr>
          <p:cNvPr id="16" name="2. Location Table"/>
          <p:cNvGrpSpPr/>
          <p:nvPr/>
        </p:nvGrpSpPr>
        <p:grpSpPr>
          <a:xfrm>
            <a:off x="0" y="3063547"/>
            <a:ext cx="11341566" cy="1677383"/>
            <a:chOff x="0" y="3063547"/>
            <a:chExt cx="11341566" cy="1677383"/>
          </a:xfrm>
        </p:grpSpPr>
        <p:sp>
          <p:nvSpPr>
            <p:cNvPr id="10" name="TextBox 9"/>
            <p:cNvSpPr txBox="1"/>
            <p:nvPr/>
          </p:nvSpPr>
          <p:spPr>
            <a:xfrm>
              <a:off x="0" y="3063547"/>
              <a:ext cx="28648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2. Location Table</a:t>
              </a:r>
              <a:endPara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0" y="3540601"/>
                  <a:ext cx="1134156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For pattern P, we can define location table of P which consists of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𝑳𝑴𝒂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𝒊</m:t>
                          </m:r>
                        </m:e>
                      </m:d>
                    </m:oMath>
                  </a14:m>
                  <a:r>
                    <a:rPr lang="ko-KR" altLang="en-US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𝑳𝑴𝒊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𝒏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.</m:t>
                      </m:r>
                    </m:oMath>
                  </a14:m>
                  <a:endPara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𝑳𝑴𝒂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𝑖𝑓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HY신명조" panose="0203060000010101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HY신명조" panose="02030600000101010101" pitchFamily="18" charset="-127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  <m:t> 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𝑳𝑴𝒊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(If there are several j-values, then we takes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the largest one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and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0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when there is no such j-value)</a:t>
                  </a:r>
                  <a:endPara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540601"/>
                  <a:ext cx="11341566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430" t="-4061" b="-71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" name="2.Ex.LocationTable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06794"/>
              </p:ext>
            </p:extLst>
          </p:nvPr>
        </p:nvGraphicFramePr>
        <p:xfrm>
          <a:off x="556531" y="5217984"/>
          <a:ext cx="53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47084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6245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76021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8245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19161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068483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0218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09899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57365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6741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Pattern</a:t>
                      </a:r>
                      <a:endParaRPr lang="ko-KR" altLang="en-US" b="1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LMax</a:t>
                      </a:r>
                      <a:endParaRPr lang="ko-KR" altLang="en-US" b="1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472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LMin</a:t>
                      </a:r>
                      <a:endParaRPr lang="ko-KR" altLang="en-US" b="1" dirty="0"/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4829732"/>
                  </a:ext>
                </a:extLst>
              </a:tr>
            </a:tbl>
          </a:graphicData>
        </a:graphic>
      </p:graphicFrame>
      <p:grpSp>
        <p:nvGrpSpPr>
          <p:cNvPr id="20" name="2.Ex.LocationTable_1"/>
          <p:cNvGrpSpPr/>
          <p:nvPr/>
        </p:nvGrpSpPr>
        <p:grpSpPr>
          <a:xfrm>
            <a:off x="0" y="4742506"/>
            <a:ext cx="11370383" cy="1935699"/>
            <a:chOff x="0" y="4742506"/>
            <a:chExt cx="11370383" cy="1935699"/>
          </a:xfrm>
        </p:grpSpPr>
        <p:sp>
          <p:nvSpPr>
            <p:cNvPr id="15" name="Textbox"/>
            <p:cNvSpPr txBox="1"/>
            <p:nvPr/>
          </p:nvSpPr>
          <p:spPr>
            <a:xfrm>
              <a:off x="0" y="4742506"/>
              <a:ext cx="4842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Ex&gt; 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Location table of pattern 414735234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1912" y="5957553"/>
              <a:ext cx="5290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  <a:sym typeface="Wingdings" panose="05000000000000000000" pitchFamily="2" charset="2"/>
                </a:rPr>
                <a:t> The largest index of the largest lower bound on the left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51912" y="6370428"/>
              <a:ext cx="5418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  <a:sym typeface="Wingdings" panose="05000000000000000000" pitchFamily="2" charset="2"/>
                </a:rPr>
                <a:t> The largest index of the smallest upper bound on the left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3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833"/>
          </a:xfrm>
          <a:solidFill>
            <a:schemeClr val="tx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Evaluation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13" name="ExperimentalResult">
            <a:extLst>
              <a:ext uri="{FF2B5EF4-FFF2-40B4-BE49-F238E27FC236}">
                <a16:creationId xmlns:a16="http://schemas.microsoft.com/office/drawing/2014/main" id="{76A99668-3029-4C8C-A0E5-BA24ED3722DC}"/>
              </a:ext>
            </a:extLst>
          </p:cNvPr>
          <p:cNvGrpSpPr/>
          <p:nvPr/>
        </p:nvGrpSpPr>
        <p:grpSpPr>
          <a:xfrm>
            <a:off x="84955" y="1949327"/>
            <a:ext cx="12044122" cy="4494846"/>
            <a:chOff x="84955" y="1949327"/>
            <a:chExt cx="12044122" cy="44948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11AB70-2B7F-4A08-8488-24F3B8EC1326}"/>
                </a:ext>
              </a:extLst>
            </p:cNvPr>
            <p:cNvSpPr txBox="1"/>
            <p:nvPr/>
          </p:nvSpPr>
          <p:spPr>
            <a:xfrm>
              <a:off x="2354430" y="6136396"/>
              <a:ext cx="7483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Figure</a:t>
              </a:r>
              <a:r>
                <a:rPr lang="ko-KR" altLang="en-US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Execution time of permutation pattern matching Kubica et al. vs. Baseline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pic>
          <p:nvPicPr>
            <p:cNvPr id="5" name="그림 4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F475269-3B85-43A2-85AC-91705F82F8F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5" y="1949327"/>
              <a:ext cx="3960000" cy="324000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7CCC1B31-CBD8-4A62-A1FB-A29B4E64881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016" y="1949327"/>
              <a:ext cx="3960000" cy="3240000"/>
            </a:xfrm>
            <a:prstGeom prst="rect">
              <a:avLst/>
            </a:prstGeom>
          </p:spPr>
        </p:pic>
        <p:pic>
          <p:nvPicPr>
            <p:cNvPr id="9" name="그림 8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E4E7E21-4434-48B8-A16D-115E17FA65B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077" y="1949327"/>
              <a:ext cx="3960000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BCF0D0-22E6-433F-B902-2077E96846EB}"/>
                </a:ext>
              </a:extLst>
            </p:cNvPr>
            <p:cNvSpPr txBox="1"/>
            <p:nvPr/>
          </p:nvSpPr>
          <p:spPr>
            <a:xfrm>
              <a:off x="1442829" y="5355084"/>
              <a:ext cx="1244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(a) Baseline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0CED5-57E1-4913-BE66-57D4683C422A}"/>
                </a:ext>
              </a:extLst>
            </p:cNvPr>
            <p:cNvSpPr txBox="1"/>
            <p:nvPr/>
          </p:nvSpPr>
          <p:spPr>
            <a:xfrm>
              <a:off x="5297543" y="5355083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(b) Kubica et al.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55C62-D89C-47C2-AC8A-1F94207F4BA7}"/>
                </a:ext>
              </a:extLst>
            </p:cNvPr>
            <p:cNvSpPr txBox="1"/>
            <p:nvPr/>
          </p:nvSpPr>
          <p:spPr>
            <a:xfrm>
              <a:off x="9017196" y="5355082"/>
              <a:ext cx="2263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(c) Execution time ratio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5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321</Words>
  <Application>Microsoft Office PowerPoint</Application>
  <PresentationFormat>와이드스크린</PresentationFormat>
  <Paragraphs>75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Adobe Devanagari</vt:lpstr>
      <vt:lpstr>HY신명조</vt:lpstr>
      <vt:lpstr>맑은 고딕</vt:lpstr>
      <vt:lpstr>Arial</vt:lpstr>
      <vt:lpstr>Cambria Math</vt:lpstr>
      <vt:lpstr>Wingdings</vt:lpstr>
      <vt:lpstr>Office 테마</vt:lpstr>
      <vt:lpstr>Problem Description</vt:lpstr>
      <vt:lpstr>Formal Definitions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사용자</dc:creator>
  <cp:lastModifiedBy>Wonseok Lee</cp:lastModifiedBy>
  <cp:revision>24</cp:revision>
  <dcterms:created xsi:type="dcterms:W3CDTF">2017-11-19T05:51:32Z</dcterms:created>
  <dcterms:modified xsi:type="dcterms:W3CDTF">2017-11-19T19:40:54Z</dcterms:modified>
</cp:coreProperties>
</file>