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82" r:id="rId4"/>
    <p:sldId id="289" r:id="rId5"/>
    <p:sldId id="283" r:id="rId6"/>
    <p:sldId id="284" r:id="rId7"/>
    <p:sldId id="285" r:id="rId8"/>
    <p:sldId id="286" r:id="rId9"/>
    <p:sldId id="287" r:id="rId10"/>
    <p:sldId id="288" r:id="rId11"/>
    <p:sldId id="256" r:id="rId12"/>
    <p:sldId id="258" r:id="rId13"/>
    <p:sldId id="290" r:id="rId14"/>
    <p:sldId id="291" r:id="rId15"/>
    <p:sldId id="292" r:id="rId16"/>
    <p:sldId id="293" r:id="rId17"/>
    <p:sldId id="294" r:id="rId18"/>
    <p:sldId id="26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506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4B05-6B9E-4FCB-A5E5-C822E18091AD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F86F2-F522-4E68-9473-A73C73482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1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5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7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9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0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97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9EC3-1E5C-4F96-843F-88976376EA84}" type="datetimeFigureOut">
              <a:rPr lang="ko-KR" altLang="en-US" smtClean="0"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BC35-A272-46E4-BE45-95498427C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nseokdjango/DOSEESCIENCE/tree/master/prac01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412776"/>
            <a:ext cx="62969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</a:rPr>
              <a:t>도시사이언스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</a:rPr>
              <a:t>기초임베디드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>
                <a:solidFill>
                  <a:schemeClr val="bg1"/>
                </a:solidFill>
              </a:rPr>
              <a:t>강</a:t>
            </a:r>
            <a:r>
              <a:rPr lang="en-US" altLang="ko-KR" sz="3200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Boot</a:t>
            </a:r>
            <a:r>
              <a:rPr lang="ko-KR" altLang="en-US" sz="3200" b="1" dirty="0">
                <a:solidFill>
                  <a:schemeClr val="bg1"/>
                </a:solidFill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</a:rPr>
              <a:t>Sequence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E8A95-AFDF-4CB7-B96A-D741127A9513}"/>
              </a:ext>
            </a:extLst>
          </p:cNvPr>
          <p:cNvSpPr txBox="1"/>
          <p:nvPr/>
        </p:nvSpPr>
        <p:spPr>
          <a:xfrm>
            <a:off x="4480098" y="4869160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서울대학교 컴퓨터공학부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</a:rPr>
              <a:t>실시간유비쿼터스시스템</a:t>
            </a:r>
            <a:r>
              <a:rPr lang="ko-KR" altLang="en-US" sz="2000" dirty="0">
                <a:solidFill>
                  <a:schemeClr val="bg1"/>
                </a:solidFill>
              </a:rPr>
              <a:t> 연구실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</a:rPr>
              <a:t>이창건</a:t>
            </a:r>
            <a:r>
              <a:rPr lang="ko-KR" altLang="en-US" sz="2000" b="1" dirty="0">
                <a:solidFill>
                  <a:schemeClr val="bg1"/>
                </a:solidFill>
              </a:rPr>
              <a:t> 교수</a:t>
            </a:r>
          </a:p>
        </p:txBody>
      </p:sp>
    </p:spTree>
    <p:extLst>
      <p:ext uri="{BB962C8B-B14F-4D97-AF65-F5344CB8AC3E}">
        <p14:creationId xmlns:p14="http://schemas.microsoft.com/office/powerpoint/2010/main" val="27429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06698" y="4546909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4. 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에 있는 프로그램을 실행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677000" y="3901431"/>
            <a:ext cx="1368152" cy="419485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cxnSp>
        <p:nvCxnSpPr>
          <p:cNvPr id="4" name="꺾인 연결선 3"/>
          <p:cNvCxnSpPr>
            <a:stCxn id="12" idx="3"/>
            <a:endCxn id="24" idx="0"/>
          </p:cNvCxnSpPr>
          <p:nvPr/>
        </p:nvCxnSpPr>
        <p:spPr>
          <a:xfrm>
            <a:off x="5126396" y="2057589"/>
            <a:ext cx="2234680" cy="12994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1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95936" y="1880682"/>
            <a:ext cx="496855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300" b="1" dirty="0"/>
              <a:t>CPU:</a:t>
            </a:r>
            <a:r>
              <a:rPr lang="en-US" altLang="ko-KR" sz="1300" dirty="0"/>
              <a:t> 4× ARM Cortex-A53, 1.2GHz</a:t>
            </a:r>
            <a:br>
              <a:rPr lang="en-US" altLang="ko-KR" sz="1300" dirty="0"/>
            </a:br>
            <a:r>
              <a:rPr lang="en-US" altLang="ko-KR" sz="1300" b="1" dirty="0"/>
              <a:t>GPU:</a:t>
            </a:r>
            <a:r>
              <a:rPr lang="en-US" altLang="ko-KR" sz="1300" dirty="0"/>
              <a:t> Broadcom </a:t>
            </a:r>
            <a:r>
              <a:rPr lang="en-US" altLang="ko-KR" sz="1300" dirty="0" err="1"/>
              <a:t>VideoCore</a:t>
            </a:r>
            <a:r>
              <a:rPr lang="en-US" altLang="ko-KR" sz="1300" dirty="0"/>
              <a:t> IV</a:t>
            </a:r>
            <a:br>
              <a:rPr lang="en-US" altLang="ko-KR" sz="1300" dirty="0"/>
            </a:br>
            <a:r>
              <a:rPr lang="en-US" altLang="ko-KR" sz="1300" b="1" dirty="0"/>
              <a:t>RAM:</a:t>
            </a:r>
            <a:r>
              <a:rPr lang="en-US" altLang="ko-KR" sz="1300" dirty="0"/>
              <a:t> 1GB LPDDR2 (900 MHz)</a:t>
            </a:r>
            <a:br>
              <a:rPr lang="en-US" altLang="ko-KR" sz="1300" dirty="0"/>
            </a:br>
            <a:r>
              <a:rPr lang="en-US" altLang="ko-KR" sz="1300" b="1" dirty="0"/>
              <a:t>Networking:</a:t>
            </a:r>
            <a:r>
              <a:rPr lang="en-US" altLang="ko-KR" sz="1300" dirty="0"/>
              <a:t> 10/100 Ethernet, 2.4GHz 802.11n wireless</a:t>
            </a:r>
            <a:br>
              <a:rPr lang="en-US" altLang="ko-KR" sz="1300" dirty="0"/>
            </a:br>
            <a:r>
              <a:rPr lang="en-US" altLang="ko-KR" sz="1300" b="1" dirty="0"/>
              <a:t>Bluetooth:</a:t>
            </a:r>
            <a:r>
              <a:rPr lang="en-US" altLang="ko-KR" sz="1300" dirty="0"/>
              <a:t> Bluetooth 4.1</a:t>
            </a:r>
            <a:br>
              <a:rPr lang="en-US" altLang="ko-KR" sz="1300" dirty="0"/>
            </a:br>
            <a:r>
              <a:rPr lang="en-US" altLang="ko-KR" sz="1300" b="1" dirty="0"/>
              <a:t>Storage:</a:t>
            </a:r>
            <a:r>
              <a:rPr lang="en-US" altLang="ko-KR" sz="1300" dirty="0"/>
              <a:t> </a:t>
            </a:r>
            <a:r>
              <a:rPr lang="en-US" altLang="ko-KR" sz="1300" dirty="0" err="1"/>
              <a:t>microSD</a:t>
            </a:r>
            <a:r>
              <a:rPr lang="en-US" altLang="ko-KR" sz="1300" dirty="0"/>
              <a:t/>
            </a:r>
            <a:br>
              <a:rPr lang="en-US" altLang="ko-KR" sz="1300" dirty="0"/>
            </a:br>
            <a:r>
              <a:rPr lang="en-US" altLang="ko-KR" sz="1300" b="1" dirty="0"/>
              <a:t>GPIO:</a:t>
            </a:r>
            <a:r>
              <a:rPr lang="en-US" altLang="ko-KR" sz="1300" dirty="0"/>
              <a:t> 40-pin </a:t>
            </a:r>
            <a:r>
              <a:rPr lang="en-US" altLang="ko-KR" sz="1300" dirty="0" smtClean="0"/>
              <a:t>header</a:t>
            </a:r>
            <a:endParaRPr lang="ko-KR" alt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2055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Raspberry Pi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1421432"/>
            <a:ext cx="280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3 HW Spec.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CFF"/>
              </a:clrFrom>
              <a:clrTo>
                <a:srgbClr val="FEFC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0196"/>
            <a:ext cx="3456384" cy="2036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4686318"/>
            <a:ext cx="3597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공식 사이트 </a:t>
            </a:r>
            <a:r>
              <a:rPr lang="en-US" altLang="ko-KR" sz="1500" b="1" dirty="0" smtClean="0"/>
              <a:t>(Forum</a:t>
            </a:r>
            <a:r>
              <a:rPr lang="ko-KR" altLang="en-US" sz="1500" b="1" dirty="0" smtClean="0"/>
              <a:t>이 유용해요 </a:t>
            </a:r>
            <a:r>
              <a:rPr lang="en-US" altLang="ko-KR" sz="1500" b="1" dirty="0" smtClean="0"/>
              <a:t>!)</a:t>
            </a:r>
          </a:p>
          <a:p>
            <a:r>
              <a:rPr lang="en-US" altLang="ko-KR" sz="1500" dirty="0" smtClean="0"/>
              <a:t>	https</a:t>
            </a:r>
            <a:r>
              <a:rPr lang="en-US" altLang="ko-KR" sz="1500" dirty="0"/>
              <a:t>://www.raspberrypi.org/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584" y="5439080"/>
            <a:ext cx="49638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참고 사이트 </a:t>
            </a:r>
            <a:r>
              <a:rPr lang="en-US" altLang="ko-KR" sz="1500" b="1" dirty="0" smtClean="0"/>
              <a:t>(</a:t>
            </a:r>
            <a:r>
              <a:rPr lang="ko-KR" altLang="en-US" sz="1500" b="1" dirty="0" smtClean="0"/>
              <a:t>혼자 공부하기 편해요 </a:t>
            </a:r>
            <a:r>
              <a:rPr lang="en-US" altLang="ko-KR" sz="1500" b="1" dirty="0" smtClean="0"/>
              <a:t>!)</a:t>
            </a:r>
          </a:p>
          <a:p>
            <a:r>
              <a:rPr lang="en-US" altLang="ko-KR" sz="1500" dirty="0"/>
              <a:t>	https://www.clien.net/service/board/cm_rasp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78052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를 수행 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L2 cache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을 활성화시키고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하드웨어를 검사하고 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kernel.img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으로 복사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/>
              <a:t>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시작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980728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68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ROM</a:t>
            </a:r>
            <a:r>
              <a:rPr lang="ko-KR" altLang="en-US" sz="1200" b="1" dirty="0" smtClean="0"/>
              <a:t>에 있는 </a:t>
            </a: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</a:t>
            </a:r>
            <a:r>
              <a:rPr lang="ko-KR" altLang="en-US" sz="1200" b="1" dirty="0" smtClean="0"/>
              <a:t>를 수행 </a:t>
            </a:r>
            <a:endParaRPr lang="en-US" altLang="ko-KR" sz="1200" b="1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L2 cache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을 활성화시키고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하드웨어를 검사하고 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kernel.img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으로 복사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/>
              <a:t>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시작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980728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stCxn id="38" idx="1"/>
            <a:endCxn id="39" idx="0"/>
          </p:cNvCxnSpPr>
          <p:nvPr/>
        </p:nvCxnSpPr>
        <p:spPr>
          <a:xfrm rot="10800000" flipV="1">
            <a:off x="1766156" y="1535123"/>
            <a:ext cx="2229780" cy="160263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를 수행 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SD card</a:t>
            </a:r>
            <a:r>
              <a:rPr lang="ko-KR" altLang="en-US" sz="1200" b="1" dirty="0" smtClean="0"/>
              <a:t>에 있는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Boot-loader(</a:t>
            </a:r>
            <a:r>
              <a:rPr lang="en-US" altLang="ko-KR" sz="1200" b="1" dirty="0" err="1" smtClean="0"/>
              <a:t>bootcode.bin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L2 cache</a:t>
            </a:r>
            <a:r>
              <a:rPr lang="ko-KR" altLang="en-US" sz="1200" b="1" dirty="0" smtClean="0"/>
              <a:t>에 복사</a:t>
            </a:r>
            <a:endParaRPr lang="en-US" altLang="ko-KR" sz="1200" b="1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을 활성화시키고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하드웨어를 검사하고 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kernel.img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으로 복사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/>
              <a:t>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시작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980728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stCxn id="38" idx="1"/>
            <a:endCxn id="39" idx="0"/>
          </p:cNvCxnSpPr>
          <p:nvPr/>
        </p:nvCxnSpPr>
        <p:spPr>
          <a:xfrm rot="10800000" flipV="1">
            <a:off x="1766156" y="1535123"/>
            <a:ext cx="2229780" cy="160263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4932040" y="1535123"/>
            <a:ext cx="136815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L2 cache</a:t>
            </a:r>
            <a:endParaRPr lang="ko-KR" altLang="en-US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4606788" y="1196611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32040" y="2007754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Cache</a:t>
            </a:r>
            <a:r>
              <a:rPr lang="ko-KR" altLang="en-US" dirty="0" smtClean="0"/>
              <a:t>는 작고 빠른 메모리의 한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91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를 수행 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L2 cache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Boot-loader(</a:t>
            </a:r>
            <a:r>
              <a:rPr lang="en-US" altLang="ko-KR" sz="1200" b="1" dirty="0" err="1" smtClean="0"/>
              <a:t>bootcode.bin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</a:t>
            </a:r>
            <a:r>
              <a:rPr lang="en-US" altLang="ko-KR" sz="1200" b="1" dirty="0" smtClean="0"/>
              <a:t>RAM</a:t>
            </a:r>
            <a:r>
              <a:rPr lang="ko-KR" altLang="en-US" sz="1200" b="1" dirty="0" smtClean="0"/>
              <a:t>을 활성화시키고 </a:t>
            </a:r>
            <a:r>
              <a:rPr lang="en-US" altLang="ko-KR" sz="1200" b="1" dirty="0" smtClean="0"/>
              <a:t>SD card</a:t>
            </a:r>
            <a:r>
              <a:rPr lang="ko-KR" altLang="en-US" sz="1200" b="1" dirty="0" smtClean="0"/>
              <a:t>에 있는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Boot-loader(</a:t>
            </a:r>
            <a:r>
              <a:rPr lang="en-US" altLang="ko-KR" sz="1200" b="1" dirty="0" err="1" smtClean="0"/>
              <a:t>start.elf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RAM</a:t>
            </a:r>
            <a:r>
              <a:rPr lang="ko-KR" altLang="en-US" sz="1200" b="1" dirty="0" smtClean="0"/>
              <a:t>에 복사</a:t>
            </a:r>
            <a:endParaRPr lang="en-US" altLang="ko-KR" sz="1200" b="1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하드웨어를 검사하고 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kernel.img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으로 복사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/>
              <a:t>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시작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1218421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4932040" y="1772816"/>
            <a:ext cx="136815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L2 cache</a:t>
            </a:r>
            <a:endParaRPr lang="ko-KR" altLang="en-US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4606788" y="1434304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8" name="꺾인 연결선 7"/>
          <p:cNvCxnSpPr>
            <a:stCxn id="38" idx="0"/>
            <a:endCxn id="16" idx="0"/>
          </p:cNvCxnSpPr>
          <p:nvPr/>
        </p:nvCxnSpPr>
        <p:spPr>
          <a:xfrm rot="16200000" flipH="1">
            <a:off x="4975282" y="793470"/>
            <a:ext cx="215883" cy="1065784"/>
          </a:xfrm>
          <a:prstGeom prst="bentConnector3">
            <a:avLst>
              <a:gd name="adj1" fmla="val -1058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262972" y="3135424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19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91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를 수행 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L2 cache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을 활성화시키고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단계 </a:t>
            </a:r>
            <a:r>
              <a:rPr lang="en-US" altLang="ko-KR" sz="1200" b="1" dirty="0" smtClean="0"/>
              <a:t>Boot-loader(</a:t>
            </a:r>
            <a:r>
              <a:rPr lang="en-US" altLang="ko-KR" sz="1200" b="1" dirty="0" err="1" smtClean="0"/>
              <a:t>start.elf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하드웨어를 검사하고 작성한 프로그램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kernel.img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SD card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RAM</a:t>
            </a:r>
            <a:r>
              <a:rPr lang="ko-KR" altLang="en-US" sz="1200" b="1" dirty="0" smtClean="0"/>
              <a:t>으로 복사</a:t>
            </a:r>
            <a:endParaRPr lang="en-US" altLang="ko-KR" sz="1200" b="1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smtClean="0"/>
              <a:t>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시작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980728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4932040" y="1535123"/>
            <a:ext cx="136815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L2 cache</a:t>
            </a:r>
            <a:endParaRPr lang="ko-KR" altLang="en-US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4606788" y="1196611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262972" y="3135424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stCxn id="38" idx="2"/>
            <a:endCxn id="20" idx="0"/>
          </p:cNvCxnSpPr>
          <p:nvPr/>
        </p:nvCxnSpPr>
        <p:spPr>
          <a:xfrm rot="16200000" flipH="1">
            <a:off x="5388364" y="1251488"/>
            <a:ext cx="1045904" cy="2721968"/>
          </a:xfrm>
          <a:prstGeom prst="bentConnector3">
            <a:avLst>
              <a:gd name="adj1" fmla="val 2723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262972" y="3602797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84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872430" y="2564904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45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864" y="2412785"/>
            <a:ext cx="648072" cy="6480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9138" y="4653136"/>
            <a:ext cx="339586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Raspberry </a:t>
            </a:r>
            <a:r>
              <a:rPr lang="en-US" altLang="ko-KR" dirty="0" smtClean="0"/>
              <a:t>Pi</a:t>
            </a:r>
            <a:r>
              <a:rPr lang="ko-KR" altLang="en-US" dirty="0" smtClean="0"/>
              <a:t>의 </a:t>
            </a:r>
            <a:r>
              <a:rPr lang="en-US" altLang="ko-KR" dirty="0"/>
              <a:t>Boot Sequence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138" y="5151789"/>
            <a:ext cx="891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ROM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를 수행 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L2 cache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bootcode.bin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을 활성화시키고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에 복사</a:t>
            </a:r>
            <a:endParaRPr lang="en-US" altLang="ko-KR" sz="1200" dirty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단계 </a:t>
            </a:r>
            <a:r>
              <a:rPr lang="en-US" altLang="ko-KR" sz="1200" dirty="0" smtClean="0"/>
              <a:t>Boot-loader(</a:t>
            </a:r>
            <a:r>
              <a:rPr lang="en-US" altLang="ko-KR" sz="1200" dirty="0" err="1" smtClean="0"/>
              <a:t>start.elf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하드웨어를 검사하고 작성한 프로그램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kernel.img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SD card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으로 복사</a:t>
            </a:r>
            <a:endParaRPr lang="en-US" altLang="ko-KR" sz="1200" dirty="0" smtClean="0"/>
          </a:p>
          <a:p>
            <a:pPr marL="342900" indent="-342900" algn="just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b="1" dirty="0" smtClean="0"/>
              <a:t>작성한 프로그램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start.elf</a:t>
            </a:r>
            <a:r>
              <a:rPr lang="en-US" altLang="ko-KR" sz="1200" b="1" dirty="0" smtClean="0"/>
              <a:t>)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시작</a:t>
            </a:r>
            <a:endParaRPr lang="en-US" altLang="ko-KR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260648"/>
            <a:ext cx="437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Raspberry Pi Boot </a:t>
            </a:r>
            <a:r>
              <a:rPr lang="en-US" altLang="ko-KR" sz="2400" b="1" dirty="0">
                <a:solidFill>
                  <a:schemeClr val="bg1"/>
                </a:solidFill>
              </a:rPr>
              <a:t>Sequence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082080" y="2564904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588224" y="2564904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pic>
        <p:nvPicPr>
          <p:cNvPr id="38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5936" y="980728"/>
            <a:ext cx="1108792" cy="1108792"/>
          </a:xfrm>
          <a:prstGeom prst="rect">
            <a:avLst/>
          </a:prstGeom>
        </p:spPr>
      </p:pic>
      <p:sp>
        <p:nvSpPr>
          <p:cNvPr id="39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75682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  <a:endParaRPr lang="ko-KR" altLang="en-US" sz="1400" b="1" dirty="0"/>
          </a:p>
        </p:txBody>
      </p:sp>
      <p:sp>
        <p:nvSpPr>
          <p:cNvPr id="4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7178" y="3137763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3595819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544499" y="4047571"/>
            <a:ext cx="2018656" cy="451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4932040" y="1535123"/>
            <a:ext cx="1368152" cy="6480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L2 cache</a:t>
            </a:r>
            <a:endParaRPr lang="ko-KR" altLang="en-US" b="1" dirty="0"/>
          </a:p>
        </p:txBody>
      </p:sp>
      <p:sp>
        <p:nvSpPr>
          <p:cNvPr id="16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4606788" y="1196611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bootcode.bin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262972" y="3135424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 smtClean="0"/>
              <a:t>단계 </a:t>
            </a:r>
            <a:r>
              <a:rPr lang="en-US" altLang="ko-KR" sz="1400" b="1" dirty="0" smtClean="0"/>
              <a:t>Boot-loader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start.elf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4" name="꺾인 연결선 3"/>
          <p:cNvCxnSpPr>
            <a:stCxn id="38" idx="2"/>
            <a:endCxn id="22" idx="0"/>
          </p:cNvCxnSpPr>
          <p:nvPr/>
        </p:nvCxnSpPr>
        <p:spPr>
          <a:xfrm rot="16200000" flipH="1">
            <a:off x="5154678" y="1485174"/>
            <a:ext cx="1513277" cy="2721968"/>
          </a:xfrm>
          <a:prstGeom prst="bentConnector3">
            <a:avLst>
              <a:gd name="adj1" fmla="val 1978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262972" y="3602797"/>
            <a:ext cx="2018656" cy="451752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작성한 프로그램</a:t>
            </a:r>
            <a:endParaRPr lang="en-US" altLang="ko-KR" sz="1400" b="1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kernel.img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52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060848"/>
            <a:ext cx="5953397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 </a:t>
            </a:r>
            <a:r>
              <a:rPr lang="ko-KR" altLang="en-US" dirty="0" smtClean="0"/>
              <a:t>하드웨어 구성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2, 3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Boot-loader</a:t>
            </a:r>
            <a:r>
              <a:rPr lang="ko-KR" altLang="en-US" dirty="0" smtClean="0"/>
              <a:t> 복사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FAT</a:t>
            </a:r>
            <a:r>
              <a:rPr lang="ko-KR" altLang="en-US" sz="1600" dirty="0" smtClean="0"/>
              <a:t>형식으로 포맷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 </a:t>
            </a:r>
            <a:r>
              <a:rPr lang="en-US" altLang="ko-KR" sz="1600" dirty="0" err="1" smtClean="0"/>
              <a:t>bootcode.bin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start.elf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 smtClean="0"/>
              <a:t>에 복사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Kernel.img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 및 복사</a:t>
            </a:r>
            <a:endParaRPr lang="en-US" altLang="ko-KR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제공된</a:t>
            </a:r>
            <a:r>
              <a:rPr lang="en-US" altLang="ko-KR" sz="1600" dirty="0" smtClean="0"/>
              <a:t> C-code</a:t>
            </a:r>
            <a:r>
              <a:rPr lang="ko-KR" altLang="en-US" sz="1600" dirty="0" smtClean="0"/>
              <a:t>를 크로스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컴파일</a:t>
            </a:r>
            <a:endParaRPr lang="en-US" altLang="ko-KR" sz="1600" dirty="0" smtClean="0"/>
          </a:p>
          <a:p>
            <a:pPr marL="800100" lvl="1" indent="-342900">
              <a:lnSpc>
                <a:spcPct val="120000"/>
              </a:lnSpc>
              <a:buFont typeface="+mj-lt"/>
              <a:buAutoNum type="alphaUcPeriod"/>
            </a:pPr>
            <a:r>
              <a:rPr lang="ko-KR" altLang="en-US" sz="1600" dirty="0" smtClean="0"/>
              <a:t>만들어진 </a:t>
            </a:r>
            <a:r>
              <a:rPr lang="en-US" altLang="ko-KR" sz="1600" dirty="0" err="1"/>
              <a:t>k</a:t>
            </a:r>
            <a:r>
              <a:rPr lang="en-US" altLang="ko-KR" sz="1600" dirty="0" err="1" smtClean="0"/>
              <a:t>ernel.img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</a:t>
            </a:r>
            <a:r>
              <a:rPr lang="en-US" altLang="ko-KR" sz="1600" dirty="0" smtClean="0"/>
              <a:t>SD card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복사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endParaRPr lang="en-US" altLang="ko-KR" sz="16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SD card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Raspberry Pi</a:t>
            </a:r>
            <a:r>
              <a:rPr lang="ko-KR" altLang="en-US" dirty="0" smtClean="0"/>
              <a:t>에 삽입</a:t>
            </a:r>
            <a:endParaRPr lang="en-US" altLang="ko-KR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Raspberry Pi</a:t>
            </a:r>
            <a:r>
              <a:rPr lang="ko-KR" altLang="en-US" dirty="0" smtClean="0"/>
              <a:t>에 전원 인가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582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Raspberry Pi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Boot Sequence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실습 개요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08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github.com/wonseokdjango/DOSEESCIENCE/tree/master/prac01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46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06304" y="1579731"/>
            <a:ext cx="43140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/>
              <a:t>Boot Sequence</a:t>
            </a:r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컴퓨터에 전원이 인가된 후 작성한 응용 프로그램이 수행되기까지의 </a:t>
            </a:r>
            <a:r>
              <a:rPr lang="ko-KR" altLang="en-US" b="1" dirty="0"/>
              <a:t>부팅</a:t>
            </a:r>
            <a:r>
              <a:rPr lang="ko-KR" altLang="en-US" dirty="0"/>
              <a:t>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43938"/>
            <a:ext cx="3218112" cy="1901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1747889" y="61560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01367C-FA28-4677-B8B0-57ADA1D2E15B}"/>
              </a:ext>
            </a:extLst>
          </p:cNvPr>
          <p:cNvSpPr/>
          <p:nvPr/>
        </p:nvSpPr>
        <p:spPr>
          <a:xfrm>
            <a:off x="1284512" y="1412776"/>
            <a:ext cx="2592288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작성한 응용 프로그램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(LED</a:t>
            </a:r>
            <a:r>
              <a:rPr lang="ko-KR" altLang="en-US" dirty="0"/>
              <a:t> </a:t>
            </a:r>
            <a:r>
              <a:rPr lang="en-US" altLang="ko-KR" dirty="0"/>
              <a:t>Blink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D23FDE-5E4A-4C75-99B4-5C975268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564" y="4554684"/>
            <a:ext cx="1075319" cy="108012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9F9F2C-4AB1-4972-A317-3B3ADB2EC749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>
            <a:off x="4189712" y="5094744"/>
            <a:ext cx="18608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BAF174C-EF31-434F-B33C-5EDBF4A6155F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2580656" y="2348880"/>
            <a:ext cx="0" cy="1795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32E43D-BCDC-4BAE-B842-4DD35CBE8417}"/>
              </a:ext>
            </a:extLst>
          </p:cNvPr>
          <p:cNvSpPr txBox="1"/>
          <p:nvPr/>
        </p:nvSpPr>
        <p:spPr>
          <a:xfrm>
            <a:off x="6265057" y="57770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75DD9-DCAF-45CD-A265-740E4E20996B}"/>
              </a:ext>
            </a:extLst>
          </p:cNvPr>
          <p:cNvSpPr txBox="1"/>
          <p:nvPr/>
        </p:nvSpPr>
        <p:spPr>
          <a:xfrm>
            <a:off x="4757544" y="3214717"/>
            <a:ext cx="396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하드웨어의 상태를 검사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작성한 프로그램의 수행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7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3465004"/>
            <a:ext cx="2664296" cy="26642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8338" y="1017858"/>
            <a:ext cx="1419572" cy="194481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7992" y="4501094"/>
            <a:ext cx="15263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조리기구 점검하기</a:t>
            </a:r>
            <a:endParaRPr lang="en-US" altLang="ko-KR" sz="13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재료 손질하기</a:t>
            </a:r>
            <a:endParaRPr lang="ko-KR" altLang="en-US" sz="1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244" y="3465004"/>
            <a:ext cx="2664296" cy="266429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58991" y="3465004"/>
            <a:ext cx="2664296" cy="26642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23928" y="4335027"/>
            <a:ext cx="149912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6:00 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이원석 예약</a:t>
            </a:r>
            <a:endParaRPr lang="en-US" altLang="ko-KR" sz="13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(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스테이크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2)</a:t>
            </a: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7:30 </a:t>
            </a:r>
            <a:r>
              <a:rPr lang="ko-KR" altLang="en-US" sz="13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백상윤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예약</a:t>
            </a:r>
            <a:endParaRPr lang="en-US" altLang="ko-KR" sz="13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(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스파게티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3)</a:t>
            </a:r>
          </a:p>
          <a:p>
            <a:endParaRPr lang="ko-KR" altLang="en-US" sz="1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2085" y="4324782"/>
            <a:ext cx="182774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1. A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 테이블 스테이크 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</a:t>
            </a: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(</a:t>
            </a:r>
            <a:r>
              <a:rPr lang="ko-KR" altLang="en-US" sz="13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미디엄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13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레어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2. F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번 테이블 스파게티 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</a:p>
          <a:p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(</a:t>
            </a:r>
            <a:r>
              <a:rPr lang="ko-KR" altLang="en-US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토마토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2, </a:t>
            </a:r>
            <a:r>
              <a:rPr lang="ko-KR" altLang="en-US" sz="13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까르보</a:t>
            </a:r>
            <a:r>
              <a:rPr lang="en-US" altLang="ko-KR" sz="13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1)</a:t>
            </a:r>
          </a:p>
          <a:p>
            <a:endParaRPr lang="ko-KR" altLang="en-US" sz="13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1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39952" y="4454604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작성한 프로그램을 </a:t>
            </a:r>
            <a:r>
              <a:rPr lang="en-US" altLang="ko-KR" dirty="0" smtClean="0"/>
              <a:t>Flash</a:t>
            </a:r>
            <a:r>
              <a:rPr lang="ko-KR" altLang="en-US" dirty="0" smtClean="0"/>
              <a:t>에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4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2D23FDE-5E4A-4C75-99B4-5C9752682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8" y="4797152"/>
            <a:ext cx="664743" cy="6677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88871" y="494634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보드에 전원 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2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cxnSp>
        <p:nvCxnSpPr>
          <p:cNvPr id="15" name="꺾인 연결선 14"/>
          <p:cNvCxnSpPr>
            <a:stCxn id="12" idx="1"/>
            <a:endCxn id="7" idx="0"/>
          </p:cNvCxnSpPr>
          <p:nvPr/>
        </p:nvCxnSpPr>
        <p:spPr>
          <a:xfrm rot="10800000" flipV="1">
            <a:off x="1854932" y="2057588"/>
            <a:ext cx="2162672" cy="129940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1720" y="2708920"/>
            <a:ext cx="542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CPU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ROM</a:t>
            </a:r>
            <a:r>
              <a:rPr lang="ko-KR" altLang="en-US" dirty="0" smtClean="0"/>
              <a:t>에 있는 </a:t>
            </a:r>
            <a:r>
              <a:rPr lang="en-US" altLang="ko-KR" b="1" dirty="0" smtClean="0"/>
              <a:t>Boot-loader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8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cxnSp>
        <p:nvCxnSpPr>
          <p:cNvPr id="15" name="꺾인 연결선 14"/>
          <p:cNvCxnSpPr>
            <a:stCxn id="12" idx="1"/>
            <a:endCxn id="7" idx="0"/>
          </p:cNvCxnSpPr>
          <p:nvPr/>
        </p:nvCxnSpPr>
        <p:spPr>
          <a:xfrm rot="10800000" flipV="1">
            <a:off x="1854932" y="2057588"/>
            <a:ext cx="2162672" cy="129940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4508004"/>
            <a:ext cx="529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en-US" altLang="ko-KR" b="1" dirty="0" smtClean="0"/>
              <a:t>Boot-loader</a:t>
            </a:r>
            <a:r>
              <a:rPr lang="ko-KR" altLang="en-US" dirty="0" smtClean="0"/>
              <a:t>는 하드웨어의 이상 유무를 검사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4832" y="5063909"/>
            <a:ext cx="1101506" cy="8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20984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Boot Sequence</a:t>
            </a:r>
            <a:r>
              <a:rPr lang="ko-KR" altLang="en-US" sz="2400" b="1" dirty="0">
                <a:solidFill>
                  <a:schemeClr val="bg1"/>
                </a:solidFill>
              </a:rPr>
              <a:t>란 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91D54-9B20-4ACD-BEE4-2D08269729C6}"/>
              </a:ext>
            </a:extLst>
          </p:cNvPr>
          <p:cNvSpPr txBox="1"/>
          <p:nvPr/>
        </p:nvSpPr>
        <p:spPr>
          <a:xfrm>
            <a:off x="3836121" y="64533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임베디드 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F05778-00D1-463E-8592-A9A65286D57C}"/>
              </a:ext>
            </a:extLst>
          </p:cNvPr>
          <p:cNvSpPr/>
          <p:nvPr/>
        </p:nvSpPr>
        <p:spPr>
          <a:xfrm>
            <a:off x="467544" y="1052736"/>
            <a:ext cx="82089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47256E-BAB7-443B-8478-01789B1F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993537"/>
            <a:ext cx="2592288" cy="153180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0387842-F925-4F28-8FCE-70CC354FDEBF}"/>
              </a:ext>
            </a:extLst>
          </p:cNvPr>
          <p:cNvSpPr/>
          <p:nvPr/>
        </p:nvSpPr>
        <p:spPr>
          <a:xfrm>
            <a:off x="1170856" y="3356992"/>
            <a:ext cx="1368152" cy="648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ROM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BD2E89-A0BA-4504-860D-1D955BA831F3}"/>
              </a:ext>
            </a:extLst>
          </p:cNvPr>
          <p:cNvSpPr/>
          <p:nvPr/>
        </p:nvSpPr>
        <p:spPr>
          <a:xfrm>
            <a:off x="6677000" y="3356992"/>
            <a:ext cx="1368152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RAM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25259A-08F3-48D2-A22A-08C8954786EC}"/>
              </a:ext>
            </a:extLst>
          </p:cNvPr>
          <p:cNvSpPr/>
          <p:nvPr/>
        </p:nvSpPr>
        <p:spPr>
          <a:xfrm>
            <a:off x="3923928" y="3356992"/>
            <a:ext cx="1368152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FLASH</a:t>
            </a:r>
            <a:endParaRPr lang="ko-KR" altLang="en-US" b="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3CFF79B-2C75-4624-9C7A-6E5A28349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604" y="1503193"/>
            <a:ext cx="1108792" cy="1108792"/>
          </a:xfrm>
          <a:prstGeom prst="rect">
            <a:avLst/>
          </a:prstGeom>
        </p:spPr>
      </p:pic>
      <p:pic>
        <p:nvPicPr>
          <p:cNvPr id="10" name="그래픽 15">
            <a:extLst>
              <a:ext uri="{FF2B5EF4-FFF2-40B4-BE49-F238E27FC236}">
                <a16:creationId xmlns:a16="http://schemas.microsoft.com/office/drawing/2014/main" id="{1CCF84C4-9E1D-4DFD-8ABA-D7FD0E1426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4612" y="3530750"/>
            <a:ext cx="648072" cy="648072"/>
          </a:xfrm>
          <a:prstGeom prst="rect">
            <a:avLst/>
          </a:prstGeom>
        </p:spPr>
      </p:pic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3923928" y="3909634"/>
            <a:ext cx="1368152" cy="41948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  <p:cxnSp>
        <p:nvCxnSpPr>
          <p:cNvPr id="15" name="꺾인 연결선 14"/>
          <p:cNvCxnSpPr>
            <a:stCxn id="12" idx="1"/>
            <a:endCxn id="7" idx="0"/>
          </p:cNvCxnSpPr>
          <p:nvPr/>
        </p:nvCxnSpPr>
        <p:spPr>
          <a:xfrm rot="10800000" flipV="1">
            <a:off x="1854932" y="2057588"/>
            <a:ext cx="2162672" cy="129940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4546909"/>
            <a:ext cx="64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/>
              <a:t>3-2. </a:t>
            </a:r>
            <a:r>
              <a:rPr lang="en-US" altLang="ko-KR" b="1" dirty="0" smtClean="0"/>
              <a:t>Boot-loader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FLASH</a:t>
            </a:r>
            <a:r>
              <a:rPr lang="ko-KR" altLang="en-US" dirty="0" smtClean="0"/>
              <a:t>에 있는 프로그램을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에 복사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10246E-BEC9-4203-A689-97A093E4B405}"/>
              </a:ext>
            </a:extLst>
          </p:cNvPr>
          <p:cNvSpPr/>
          <p:nvPr/>
        </p:nvSpPr>
        <p:spPr>
          <a:xfrm>
            <a:off x="6677000" y="3901431"/>
            <a:ext cx="1368152" cy="419485"/>
          </a:xfrm>
          <a:prstGeom prst="round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 Blink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6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1015</Words>
  <Application>Microsoft Office PowerPoint</Application>
  <PresentationFormat>화면 슬라이드 쇼(4:3)</PresentationFormat>
  <Paragraphs>225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we123456</dc:creator>
  <cp:lastModifiedBy>Windows 사용자</cp:lastModifiedBy>
  <cp:revision>222</cp:revision>
  <dcterms:created xsi:type="dcterms:W3CDTF">2017-03-08T07:12:43Z</dcterms:created>
  <dcterms:modified xsi:type="dcterms:W3CDTF">2017-11-16T06:22:41Z</dcterms:modified>
</cp:coreProperties>
</file>