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4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29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4B05-6B9E-4FCB-A5E5-C822E18091AD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F86F2-F522-4E68-9473-A73C73482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1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5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2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7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5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2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7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7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nseokdjango/DOSEESCIENCE/tree/master/prac0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6067" y="1412776"/>
            <a:ext cx="62680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도시사이언스 </a:t>
            </a:r>
            <a:r>
              <a:rPr lang="ko-KR" altLang="en-US" sz="3200" dirty="0" err="1">
                <a:solidFill>
                  <a:schemeClr val="bg1"/>
                </a:solidFill>
              </a:rPr>
              <a:t>기초임베디드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ko-KR" altLang="en-US" sz="3200" dirty="0" smtClean="0">
                <a:solidFill>
                  <a:schemeClr val="bg1"/>
                </a:solidFill>
              </a:rPr>
              <a:t>강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Interrupt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E8A95-AFDF-4CB7-B96A-D741127A9513}"/>
              </a:ext>
            </a:extLst>
          </p:cNvPr>
          <p:cNvSpPr txBox="1"/>
          <p:nvPr/>
        </p:nvSpPr>
        <p:spPr>
          <a:xfrm>
            <a:off x="4480098" y="4869160"/>
            <a:ext cx="386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서울대학교 컴퓨터공학부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</a:rPr>
              <a:t>실시간유비쿼터스시스템</a:t>
            </a:r>
            <a:r>
              <a:rPr lang="ko-KR" altLang="en-US" sz="2000" dirty="0">
                <a:solidFill>
                  <a:schemeClr val="bg1"/>
                </a:solidFill>
              </a:rPr>
              <a:t> 연구실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b="1" dirty="0" err="1">
                <a:solidFill>
                  <a:schemeClr val="bg1"/>
                </a:solidFill>
              </a:rPr>
              <a:t>이창건</a:t>
            </a:r>
            <a:r>
              <a:rPr lang="ko-KR" altLang="en-US" sz="2000" b="1" dirty="0">
                <a:solidFill>
                  <a:schemeClr val="bg1"/>
                </a:solidFill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40131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2447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Timer Interrupt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9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2708920"/>
            <a:ext cx="1851269" cy="18512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56" y="2464689"/>
            <a:ext cx="2095500" cy="2095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01405" y="3467616"/>
            <a:ext cx="3079689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 ( 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true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write_GPIO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(5, 1);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write_GPIO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(5, 0);</a:t>
            </a:r>
          </a:p>
          <a:p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3275856" y="3356992"/>
            <a:ext cx="2592288" cy="79208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irq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30451"/>
              </p:ext>
            </p:extLst>
          </p:nvPr>
        </p:nvGraphicFramePr>
        <p:xfrm>
          <a:off x="324884" y="5411778"/>
          <a:ext cx="34327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365">
                  <a:extLst>
                    <a:ext uri="{9D8B030D-6E8A-4147-A177-3AD203B41FA5}">
                      <a16:colId xmlns:a16="http://schemas.microsoft.com/office/drawing/2014/main" val="3854878354"/>
                    </a:ext>
                  </a:extLst>
                </a:gridCol>
                <a:gridCol w="1716365">
                  <a:extLst>
                    <a:ext uri="{9D8B030D-6E8A-4147-A177-3AD203B41FA5}">
                      <a16:colId xmlns:a16="http://schemas.microsoft.com/office/drawing/2014/main" val="2527670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Interrupt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Handler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09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irq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irq_handler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4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fiq_handler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9573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74432" y="5058073"/>
            <a:ext cx="3217547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 </a:t>
            </a:r>
            <a:r>
              <a:rPr lang="en-US" altLang="ko-KR" dirty="0" err="1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irq_handler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(void)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b="1" dirty="0" err="1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write_GPIO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(6, 1);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b="1" dirty="0" err="1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clear_irq</a:t>
            </a:r>
            <a:r>
              <a:rPr lang="en-US" altLang="ko-KR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72816"/>
            <a:ext cx="8640960" cy="491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Raspberry Pi </a:t>
            </a:r>
            <a:r>
              <a:rPr lang="ko-KR" altLang="en-US" dirty="0" smtClean="0"/>
              <a:t>하드웨어 구성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2, 3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Boot-loader</a:t>
            </a:r>
            <a:r>
              <a:rPr lang="ko-KR" altLang="en-US" dirty="0" smtClean="0"/>
              <a:t> 복사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제공된 </a:t>
            </a:r>
            <a:r>
              <a:rPr lang="en-US" altLang="ko-KR" sz="1600" dirty="0" smtClean="0"/>
              <a:t>SD card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FAT</a:t>
            </a:r>
            <a:r>
              <a:rPr lang="ko-KR" altLang="en-US" sz="1600" dirty="0" smtClean="0"/>
              <a:t>형식으로 포맷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제공된 </a:t>
            </a:r>
            <a:r>
              <a:rPr lang="en-US" altLang="ko-KR" sz="1600" dirty="0" err="1" smtClean="0"/>
              <a:t>bootcode.bin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start.elf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파일을 </a:t>
            </a:r>
            <a:r>
              <a:rPr lang="en-US" altLang="ko-KR" sz="1600" dirty="0" smtClean="0"/>
              <a:t>SD card</a:t>
            </a:r>
            <a:r>
              <a:rPr lang="ko-KR" altLang="en-US" sz="1600" dirty="0" smtClean="0"/>
              <a:t>에 복사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 smtClean="0"/>
              <a:t>Kernel.img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 및 복사</a:t>
            </a:r>
            <a:endParaRPr lang="en-US" altLang="ko-KR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아래와 같이 </a:t>
            </a:r>
            <a:r>
              <a:rPr lang="en-US" altLang="ko-KR" sz="1600" dirty="0" smtClean="0"/>
              <a:t>LED5, 6</a:t>
            </a:r>
            <a:r>
              <a:rPr lang="ko-KR" altLang="en-US" sz="1600" dirty="0" smtClean="0"/>
              <a:t>을 제어하는 </a:t>
            </a:r>
            <a:r>
              <a:rPr lang="en-US" altLang="ko-KR" sz="1600" dirty="0" smtClean="0"/>
              <a:t>C-code</a:t>
            </a:r>
            <a:r>
              <a:rPr lang="ko-KR" altLang="en-US" sz="1600" dirty="0" smtClean="0"/>
              <a:t>를 작성하여 크로스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컴파일</a:t>
            </a:r>
            <a:endParaRPr lang="en-US" altLang="ko-KR" sz="1600" dirty="0" smtClean="0"/>
          </a:p>
          <a:p>
            <a:pPr marL="1314450" lvl="2" indent="-400050">
              <a:lnSpc>
                <a:spcPct val="120000"/>
              </a:lnSpc>
              <a:buFont typeface="+mj-lt"/>
              <a:buAutoNum type="romanUcPeriod"/>
            </a:pPr>
            <a:r>
              <a:rPr lang="ko-KR" altLang="en-US" sz="1300" dirty="0" smtClean="0"/>
              <a:t>프로그램 시작 시 </a:t>
            </a:r>
            <a:r>
              <a:rPr lang="en-US" altLang="ko-KR" sz="1300" dirty="0" smtClean="0"/>
              <a:t>LED5</a:t>
            </a:r>
            <a:r>
              <a:rPr lang="ko-KR" altLang="en-US" sz="1300" dirty="0" smtClean="0"/>
              <a:t>는 켜진 상태</a:t>
            </a:r>
            <a:endParaRPr lang="en-US" altLang="ko-KR" sz="1300" dirty="0" smtClean="0"/>
          </a:p>
          <a:p>
            <a:pPr marL="1314450" lvl="2" indent="-400050">
              <a:lnSpc>
                <a:spcPct val="120000"/>
              </a:lnSpc>
              <a:buFont typeface="+mj-lt"/>
              <a:buAutoNum type="romanUcPeriod"/>
            </a:pPr>
            <a:r>
              <a:rPr lang="en-US" altLang="ko-KR" sz="1300" dirty="0" smtClean="0"/>
              <a:t>Super Loop</a:t>
            </a:r>
            <a:r>
              <a:rPr lang="ko-KR" altLang="en-US" sz="1300" dirty="0" smtClean="0"/>
              <a:t>을 통해 </a:t>
            </a:r>
            <a:r>
              <a:rPr lang="en-US" altLang="ko-KR" sz="1300" dirty="0" smtClean="0"/>
              <a:t>LED5</a:t>
            </a:r>
            <a:r>
              <a:rPr lang="ko-KR" altLang="en-US" sz="1300" dirty="0" smtClean="0"/>
              <a:t>를 켜고 끄기를 반복</a:t>
            </a:r>
            <a:endParaRPr lang="en-US" altLang="ko-KR" sz="1300" dirty="0" smtClean="0"/>
          </a:p>
          <a:p>
            <a:pPr marL="1314450" lvl="2" indent="-400050">
              <a:lnSpc>
                <a:spcPct val="120000"/>
              </a:lnSpc>
              <a:buFont typeface="+mj-lt"/>
              <a:buAutoNum type="romanUcPeriod"/>
            </a:pPr>
            <a:r>
              <a:rPr lang="en-US" altLang="ko-KR" sz="1300" dirty="0" smtClean="0"/>
              <a:t>Interrupt</a:t>
            </a:r>
            <a:r>
              <a:rPr lang="ko-KR" altLang="en-US" sz="1300" dirty="0" smtClean="0"/>
              <a:t>를 통해 </a:t>
            </a:r>
            <a:r>
              <a:rPr lang="en-US" altLang="ko-KR" sz="1300" dirty="0" smtClean="0"/>
              <a:t>LED6</a:t>
            </a:r>
            <a:r>
              <a:rPr lang="ko-KR" altLang="en-US" sz="1300" dirty="0" smtClean="0"/>
              <a:t>을</a:t>
            </a:r>
            <a:r>
              <a:rPr lang="en-US" altLang="ko-KR" sz="1300" dirty="0" smtClean="0"/>
              <a:t> 1</a:t>
            </a:r>
            <a:r>
              <a:rPr lang="ko-KR" altLang="en-US" sz="1300" dirty="0" smtClean="0"/>
              <a:t>초 주기로 켜고 끄기를 반복</a:t>
            </a:r>
            <a:endParaRPr lang="en-US" altLang="ko-KR" sz="1300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만들어진 </a:t>
            </a:r>
            <a:r>
              <a:rPr lang="en-US" altLang="ko-KR" sz="1600" dirty="0" err="1"/>
              <a:t>k</a:t>
            </a:r>
            <a:r>
              <a:rPr lang="en-US" altLang="ko-KR" sz="1600" dirty="0" err="1" smtClean="0"/>
              <a:t>ernel.img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</a:t>
            </a:r>
            <a:r>
              <a:rPr lang="en-US" altLang="ko-KR" sz="1600" dirty="0" smtClean="0"/>
              <a:t>SD card</a:t>
            </a:r>
            <a:r>
              <a:rPr lang="ko-KR" altLang="en-US" sz="1600" dirty="0"/>
              <a:t>에</a:t>
            </a:r>
            <a:r>
              <a:rPr lang="ko-KR" altLang="en-US" sz="1600" dirty="0" smtClean="0"/>
              <a:t> 복사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SD card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Raspberry Pi</a:t>
            </a:r>
            <a:r>
              <a:rPr lang="ko-KR" altLang="en-US" dirty="0" smtClean="0"/>
              <a:t>에 삽입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Raspberry Pi</a:t>
            </a:r>
            <a:r>
              <a:rPr lang="ko-KR" altLang="en-US" dirty="0" smtClean="0"/>
              <a:t>에 전원 인가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4927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Raspberry Pi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Interrupt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실습 개요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08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github.com/wonseokdjango/DOSEESCIENCE/tree/master/prac02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516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959" y="1037364"/>
            <a:ext cx="495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Interrupt = </a:t>
            </a:r>
            <a:r>
              <a:rPr lang="ko-KR" altLang="en-US" b="1" dirty="0" smtClean="0">
                <a:solidFill>
                  <a:srgbClr val="FF0000"/>
                </a:solidFill>
              </a:rPr>
              <a:t>하드웨어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보내는 </a:t>
            </a:r>
            <a:r>
              <a:rPr lang="ko-KR" altLang="en-US" b="1" dirty="0" smtClean="0">
                <a:solidFill>
                  <a:srgbClr val="FF0000"/>
                </a:solidFill>
              </a:rPr>
              <a:t>시그널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194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Interrupt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9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296" y="1894327"/>
            <a:ext cx="1851269" cy="18512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1283" y="1196752"/>
            <a:ext cx="2143125" cy="21431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3329" y="2849531"/>
            <a:ext cx="1107023" cy="1299549"/>
          </a:xfrm>
          <a:prstGeom prst="rect">
            <a:avLst/>
          </a:prstGeom>
        </p:spPr>
      </p:pic>
      <p:sp>
        <p:nvSpPr>
          <p:cNvPr id="58" name="왼쪽 화살표 57"/>
          <p:cNvSpPr/>
          <p:nvPr/>
        </p:nvSpPr>
        <p:spPr>
          <a:xfrm>
            <a:off x="2766872" y="2990345"/>
            <a:ext cx="3628425" cy="64557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U자형 화살표 85"/>
          <p:cNvSpPr/>
          <p:nvPr/>
        </p:nvSpPr>
        <p:spPr>
          <a:xfrm rot="10800000" flipH="1">
            <a:off x="1314956" y="3896745"/>
            <a:ext cx="1363456" cy="1535735"/>
          </a:xfrm>
          <a:prstGeom prst="uturnArrow">
            <a:avLst>
              <a:gd name="adj1" fmla="val 25000"/>
              <a:gd name="adj2" fmla="val 25000"/>
              <a:gd name="adj3" fmla="val 22206"/>
              <a:gd name="adj4" fmla="val 43750"/>
              <a:gd name="adj5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왼쪽 화살표 86"/>
          <p:cNvSpPr/>
          <p:nvPr/>
        </p:nvSpPr>
        <p:spPr>
          <a:xfrm>
            <a:off x="2767627" y="2015302"/>
            <a:ext cx="3628425" cy="64557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18329" y="5617193"/>
            <a:ext cx="541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하드웨어가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</a:t>
            </a:r>
            <a:r>
              <a:rPr lang="ko-KR" altLang="en-US" b="1" dirty="0" smtClean="0">
                <a:solidFill>
                  <a:srgbClr val="FF0000"/>
                </a:solidFill>
              </a:rPr>
              <a:t>관심</a:t>
            </a:r>
            <a:r>
              <a:rPr lang="ko-KR" altLang="en-US" dirty="0" smtClean="0"/>
              <a:t>을 끌어오기 위한 메커니즘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18328" y="6130350"/>
            <a:ext cx="887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Interrupt</a:t>
            </a:r>
            <a:r>
              <a:rPr lang="ko-KR" altLang="en-US" dirty="0" smtClean="0"/>
              <a:t>가 발생하면 현재 수행하던 프로그램을 중단하고 </a:t>
            </a:r>
            <a:r>
              <a:rPr lang="en-US" altLang="ko-KR" b="1" dirty="0" smtClean="0"/>
              <a:t>Interrupt</a:t>
            </a:r>
            <a:r>
              <a:rPr lang="ko-KR" altLang="en-US" b="1" dirty="0" smtClean="0"/>
              <a:t>를 서비스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247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194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Interrupt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9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986" y="2923369"/>
            <a:ext cx="762286" cy="76228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547664" y="1899105"/>
            <a:ext cx="266611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 (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&lt; 1000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stir_soup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+ 1;</a:t>
            </a:r>
          </a:p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732" y="1403476"/>
            <a:ext cx="1088794" cy="14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194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Interrupt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9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986" y="2923369"/>
            <a:ext cx="762286" cy="76228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547664" y="1899105"/>
            <a:ext cx="266611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 (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&lt; 1000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stir_soup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+ 1;</a:t>
            </a:r>
          </a:p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732" y="1403476"/>
            <a:ext cx="1088794" cy="14916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2" y="1908987"/>
            <a:ext cx="2676525" cy="1704975"/>
          </a:xfrm>
          <a:prstGeom prst="rect">
            <a:avLst/>
          </a:prstGeom>
        </p:spPr>
      </p:pic>
      <p:sp>
        <p:nvSpPr>
          <p:cNvPr id="60" name="왼쪽 화살표 59"/>
          <p:cNvSpPr/>
          <p:nvPr/>
        </p:nvSpPr>
        <p:spPr>
          <a:xfrm>
            <a:off x="4310134" y="2453479"/>
            <a:ext cx="1446151" cy="64557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탄다 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38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194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Interrupt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9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986" y="2923369"/>
            <a:ext cx="762286" cy="76228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547664" y="1899105"/>
            <a:ext cx="266611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 (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&lt; 1000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stir_soup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+ 1;</a:t>
            </a:r>
          </a:p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732" y="1403476"/>
            <a:ext cx="1088794" cy="14916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2" y="1908987"/>
            <a:ext cx="2676525" cy="1704975"/>
          </a:xfrm>
          <a:prstGeom prst="rect">
            <a:avLst/>
          </a:prstGeom>
        </p:spPr>
      </p:pic>
      <p:sp>
        <p:nvSpPr>
          <p:cNvPr id="60" name="왼쪽 화살표 59"/>
          <p:cNvSpPr/>
          <p:nvPr/>
        </p:nvSpPr>
        <p:spPr>
          <a:xfrm>
            <a:off x="4310134" y="2453479"/>
            <a:ext cx="1446151" cy="64557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탄다 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8372" y="5013176"/>
            <a:ext cx="4044697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 </a:t>
            </a:r>
            <a:r>
              <a:rPr lang="en-US" altLang="ko-KR" dirty="0" err="1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interrupt_service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(void)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flip_beef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sp>
        <p:nvSpPr>
          <p:cNvPr id="9" name="왼쪽 화살표 8"/>
          <p:cNvSpPr/>
          <p:nvPr/>
        </p:nvSpPr>
        <p:spPr>
          <a:xfrm rot="16200000">
            <a:off x="2393802" y="4026626"/>
            <a:ext cx="973837" cy="64557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점프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31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194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Interrupt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9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986" y="2923369"/>
            <a:ext cx="762286" cy="76228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547664" y="1899105"/>
            <a:ext cx="266611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 (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&lt; 1000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stir_soup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+ 1;</a:t>
            </a:r>
          </a:p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732" y="1403476"/>
            <a:ext cx="1088794" cy="14916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2" y="1908987"/>
            <a:ext cx="2676525" cy="1704975"/>
          </a:xfrm>
          <a:prstGeom prst="rect">
            <a:avLst/>
          </a:prstGeom>
        </p:spPr>
      </p:pic>
      <p:sp>
        <p:nvSpPr>
          <p:cNvPr id="60" name="왼쪽 화살표 59"/>
          <p:cNvSpPr/>
          <p:nvPr/>
        </p:nvSpPr>
        <p:spPr>
          <a:xfrm>
            <a:off x="4310134" y="2453479"/>
            <a:ext cx="1446151" cy="64557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탄다 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8372" y="5013176"/>
            <a:ext cx="4044697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 </a:t>
            </a:r>
            <a:r>
              <a:rPr lang="en-US" altLang="ko-KR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interrupt_service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(void)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flip_beef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sp>
        <p:nvSpPr>
          <p:cNvPr id="9" name="왼쪽 화살표 8"/>
          <p:cNvSpPr/>
          <p:nvPr/>
        </p:nvSpPr>
        <p:spPr>
          <a:xfrm rot="16200000">
            <a:off x="2089924" y="4026626"/>
            <a:ext cx="973837" cy="64557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점프</a:t>
            </a:r>
            <a:endParaRPr lang="ko-KR" altLang="en-US" b="1" dirty="0"/>
          </a:p>
        </p:txBody>
      </p:sp>
      <p:sp>
        <p:nvSpPr>
          <p:cNvPr id="10" name="왼쪽 화살표 9"/>
          <p:cNvSpPr/>
          <p:nvPr/>
        </p:nvSpPr>
        <p:spPr>
          <a:xfrm rot="5400000">
            <a:off x="2754180" y="4026626"/>
            <a:ext cx="973837" cy="64557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복귀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7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194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Interrupt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9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986" y="2923369"/>
            <a:ext cx="762286" cy="76228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547664" y="1899105"/>
            <a:ext cx="266611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 (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&lt; 1000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stir_soup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+ 1;</a:t>
            </a:r>
          </a:p>
          <a:p>
            <a:r>
              <a:rPr lang="en-US" altLang="ko-K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732" y="1403476"/>
            <a:ext cx="1088794" cy="14916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2" y="1908987"/>
            <a:ext cx="2676525" cy="1704975"/>
          </a:xfrm>
          <a:prstGeom prst="rect">
            <a:avLst/>
          </a:prstGeom>
        </p:spPr>
      </p:pic>
      <p:sp>
        <p:nvSpPr>
          <p:cNvPr id="60" name="왼쪽 화살표 59"/>
          <p:cNvSpPr/>
          <p:nvPr/>
        </p:nvSpPr>
        <p:spPr>
          <a:xfrm>
            <a:off x="4310134" y="2453479"/>
            <a:ext cx="1446151" cy="64557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탄다 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8372" y="5013176"/>
            <a:ext cx="4044697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 </a:t>
            </a:r>
            <a:r>
              <a:rPr lang="en-US" altLang="ko-KR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interrupt_service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(void)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flip_beef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  <p:sp>
        <p:nvSpPr>
          <p:cNvPr id="9" name="왼쪽 화살표 8"/>
          <p:cNvSpPr/>
          <p:nvPr/>
        </p:nvSpPr>
        <p:spPr>
          <a:xfrm rot="16200000">
            <a:off x="2089924" y="4026626"/>
            <a:ext cx="973837" cy="64557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점프</a:t>
            </a:r>
            <a:endParaRPr lang="ko-KR" altLang="en-US" b="1" dirty="0"/>
          </a:p>
        </p:txBody>
      </p:sp>
      <p:sp>
        <p:nvSpPr>
          <p:cNvPr id="10" name="왼쪽 화살표 9"/>
          <p:cNvSpPr/>
          <p:nvPr/>
        </p:nvSpPr>
        <p:spPr>
          <a:xfrm rot="5400000">
            <a:off x="2754180" y="4026626"/>
            <a:ext cx="973837" cy="64557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복귀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294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194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Interrupt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35759" y="5697373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87486" y="565120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1004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1752851" y="4610787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3530" y="899428"/>
            <a:ext cx="243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Interrupt</a:t>
            </a:r>
            <a:r>
              <a:rPr lang="ko-KR" altLang="en-US" dirty="0" smtClean="0"/>
              <a:t>가 발생하면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3530" y="1268760"/>
            <a:ext cx="55949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/>
              <a:t>현재 수행 중이던 프로그램을 중지한다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Interrupt Vector Table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Interrupt </a:t>
            </a:r>
            <a:r>
              <a:rPr lang="ko-KR" altLang="en-US" sz="1600" dirty="0" err="1" smtClean="0"/>
              <a:t>핸들러를</a:t>
            </a:r>
            <a:r>
              <a:rPr lang="ko-KR" altLang="en-US" sz="1600" dirty="0" smtClean="0"/>
              <a:t> 찾는다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/>
              <a:t>현재 수행 중이던 프로그램의 </a:t>
            </a:r>
            <a:r>
              <a:rPr lang="en-US" altLang="ko-KR" sz="1600" dirty="0" smtClean="0"/>
              <a:t>Status</a:t>
            </a:r>
            <a:r>
              <a:rPr lang="ko-KR" altLang="en-US" sz="1600" dirty="0" smtClean="0"/>
              <a:t>를 저장한다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/>
              <a:t>Interrupt </a:t>
            </a:r>
            <a:r>
              <a:rPr lang="ko-KR" altLang="en-US" sz="1600" dirty="0" err="1" smtClean="0"/>
              <a:t>핸들러를</a:t>
            </a:r>
            <a:r>
              <a:rPr lang="ko-KR" altLang="en-US" sz="1600" dirty="0" smtClean="0"/>
              <a:t> 수행한다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20000"/>
              </a:lnSpc>
              <a:buAutoNum type="circleNumDbPlain"/>
            </a:pPr>
            <a:r>
              <a:rPr lang="ko-KR" altLang="en-US" sz="1600" dirty="0" smtClean="0"/>
              <a:t>수행을 중지한 프로그램의 </a:t>
            </a:r>
            <a:r>
              <a:rPr lang="en-US" altLang="ko-KR" sz="1600" dirty="0" smtClean="0"/>
              <a:t>Status</a:t>
            </a:r>
            <a:r>
              <a:rPr lang="ko-KR" altLang="en-US" sz="1600" dirty="0" smtClean="0"/>
              <a:t>를 복구한다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45184" y="3359808"/>
            <a:ext cx="0" cy="1430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1876" y="2924944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program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845184" y="4075242"/>
            <a:ext cx="1759217" cy="792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1845185" y="5011477"/>
            <a:ext cx="1759216" cy="792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728092" y="4081124"/>
            <a:ext cx="0" cy="1722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845184" y="5205868"/>
            <a:ext cx="0" cy="1317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752851" y="3659853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752851" y="4003800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752851" y="4318328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635759" y="3989887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59475" y="360932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59475" y="395879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359475" y="42721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359475" y="45531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53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1752851" y="5164464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66909" y="511458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54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1752851" y="5572494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66909" y="552261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55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1752851" y="5947581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366909" y="589770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56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787486" y="394372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1000</a:t>
            </a:r>
            <a:endParaRPr lang="ko-KR" altLang="en-US" sz="1200" dirty="0"/>
          </a:p>
        </p:txBody>
      </p:sp>
      <p:sp>
        <p:nvSpPr>
          <p:cNvPr id="38" name="타원 37"/>
          <p:cNvSpPr/>
          <p:nvPr/>
        </p:nvSpPr>
        <p:spPr>
          <a:xfrm>
            <a:off x="3635759" y="4423833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87486" y="437766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1001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3635759" y="4857779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87486" y="481161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1002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3635759" y="5312343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787486" y="526617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1003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041846" y="2978805"/>
            <a:ext cx="1372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RETURN ADDRESS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3237129" y="3257019"/>
            <a:ext cx="981927" cy="158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54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13" idx="7"/>
            <a:endCxn id="45" idx="1"/>
          </p:cNvCxnSpPr>
          <p:nvPr/>
        </p:nvCxnSpPr>
        <p:spPr>
          <a:xfrm flipV="1">
            <a:off x="1910473" y="3336088"/>
            <a:ext cx="1326656" cy="13017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24281" y="3609327"/>
            <a:ext cx="19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Interrupt Handler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4398" y="4533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①②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>
            <a:endCxn id="30" idx="1"/>
          </p:cNvCxnSpPr>
          <p:nvPr/>
        </p:nvCxnSpPr>
        <p:spPr>
          <a:xfrm flipV="1">
            <a:off x="1120981" y="4691646"/>
            <a:ext cx="238494" cy="11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87874" y="41926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④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92233" y="391161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③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487874" y="53985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⑤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097" y="51008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⑥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1120981" y="5254702"/>
            <a:ext cx="238494" cy="11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94377" y="3701660"/>
            <a:ext cx="260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Interrupt Vector Table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94376" y="4101768"/>
            <a:ext cx="426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어떤 </a:t>
            </a:r>
            <a:r>
              <a:rPr lang="en-US" altLang="ko-KR" sz="1400" dirty="0" smtClean="0"/>
              <a:t>Interrupt</a:t>
            </a:r>
            <a:r>
              <a:rPr lang="ko-KR" altLang="en-US" sz="1400" dirty="0" smtClean="0"/>
              <a:t>가 발생했을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어떤 </a:t>
            </a:r>
            <a:r>
              <a:rPr lang="ko-KR" altLang="en-US" sz="1400" dirty="0" err="1" smtClean="0"/>
              <a:t>핸들러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서비스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수행해야 할지 기록해 놓은 표</a:t>
            </a:r>
            <a:endParaRPr lang="ko-KR" altLang="en-US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32858"/>
              </p:ext>
            </p:extLst>
          </p:nvPr>
        </p:nvGraphicFramePr>
        <p:xfrm>
          <a:off x="5210228" y="4833309"/>
          <a:ext cx="34327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365">
                  <a:extLst>
                    <a:ext uri="{9D8B030D-6E8A-4147-A177-3AD203B41FA5}">
                      <a16:colId xmlns:a16="http://schemas.microsoft.com/office/drawing/2014/main" val="3854878354"/>
                    </a:ext>
                  </a:extLst>
                </a:gridCol>
                <a:gridCol w="1716365">
                  <a:extLst>
                    <a:ext uri="{9D8B030D-6E8A-4147-A177-3AD203B41FA5}">
                      <a16:colId xmlns:a16="http://schemas.microsoft.com/office/drawing/2014/main" val="2527670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Interrupt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Handler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09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irq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irq_handler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4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fiq_handler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9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3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2447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Timer Interrupt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9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2708920"/>
            <a:ext cx="1851269" cy="18512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56" y="2464689"/>
            <a:ext cx="2095500" cy="209550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2915816" y="1211561"/>
            <a:ext cx="5904656" cy="1008112"/>
          </a:xfrm>
          <a:prstGeom prst="wedgeRoundRectCallout">
            <a:avLst>
              <a:gd name="adj1" fmla="val -70959"/>
              <a:gd name="adj2" fmla="val 6868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초 있다가 알려줘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그때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켤꺼야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난 그동안 다른 일을 하고 있을게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1405" y="3467616"/>
            <a:ext cx="3079689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 ( 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true </a:t>
            </a:r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write_GPIO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(5, 1);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write_GPIO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(5, 0);</a:t>
            </a:r>
          </a:p>
          <a:p>
            <a:r>
              <a:rPr lang="en-US" altLang="ko-KR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ko-KR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470</Words>
  <Application>Microsoft Office PowerPoint</Application>
  <PresentationFormat>화면 슬라이드 쇼(4:3)</PresentationFormat>
  <Paragraphs>145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Source Code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we123456</dc:creator>
  <cp:lastModifiedBy>Windows 사용자</cp:lastModifiedBy>
  <cp:revision>292</cp:revision>
  <dcterms:created xsi:type="dcterms:W3CDTF">2017-03-08T07:12:43Z</dcterms:created>
  <dcterms:modified xsi:type="dcterms:W3CDTF">2017-11-16T06:28:43Z</dcterms:modified>
</cp:coreProperties>
</file>