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9" r:id="rId4"/>
    <p:sldId id="268" r:id="rId5"/>
    <p:sldId id="270" r:id="rId6"/>
    <p:sldId id="271" r:id="rId7"/>
    <p:sldId id="272" r:id="rId8"/>
    <p:sldId id="258" r:id="rId9"/>
    <p:sldId id="259" r:id="rId10"/>
    <p:sldId id="260" r:id="rId11"/>
    <p:sldId id="261" r:id="rId12"/>
    <p:sldId id="262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41"/>
    <p:restoredTop sz="94872"/>
  </p:normalViewPr>
  <p:slideViewPr>
    <p:cSldViewPr snapToObjects="1">
      <p:cViewPr>
        <p:scale>
          <a:sx n="94" d="100"/>
          <a:sy n="94" d="100"/>
        </p:scale>
        <p:origin x="11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81CE8-CFAC-3C44-BFE9-7D8BAC1EDC64}" type="datetimeFigureOut">
              <a:rPr lang="en-US" smtClean="0"/>
              <a:t>4/27/17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5FFCD-DE7B-AA41-8B14-4CD3C2668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88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A5717-C75B-314B-9E1F-68C2F13260E6}" type="datetimeFigureOut">
              <a:rPr lang="en-US" smtClean="0"/>
              <a:t>4/27/17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21A66-FC5F-1541-B21C-790DD8A4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88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21A66-FC5F-1541-B21C-790DD8A47B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94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21A66-FC5F-1541-B21C-790DD8A47B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09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21A66-FC5F-1541-B21C-790DD8A47B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41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21A66-FC5F-1541-B21C-790DD8A47B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35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21A66-FC5F-1541-B21C-790DD8A47B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54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21A66-FC5F-1541-B21C-790DD8A47B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67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21A66-FC5F-1541-B21C-790DD8A47B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0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21A66-FC5F-1541-B21C-790DD8A47B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92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21A66-FC5F-1541-B21C-790DD8A47B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53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21A66-FC5F-1541-B21C-790DD8A47B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85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21A66-FC5F-1541-B21C-790DD8A47B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98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21A66-FC5F-1541-B21C-790DD8A47B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10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21A66-FC5F-1541-B21C-790DD8A47B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51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4/27/17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4/27/17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4/27/17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4/27/17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4/27/17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4/27/17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4/27/17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4/27/17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4/27/17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4/27/17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4/27/17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4/27/17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3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gi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Wonseok</a:t>
            </a:r>
            <a:r>
              <a:rPr lang="en-US" dirty="0" smtClean="0"/>
              <a:t> Jung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/>
              <a:t>3 layer Neural Network -</a:t>
            </a:r>
            <a:r>
              <a:rPr lang="en-US" sz="4500" dirty="0" smtClean="0"/>
              <a:t>1</a:t>
            </a:r>
            <a:endParaRPr lang="en-US" dirty="0"/>
          </a:p>
        </p:txBody>
      </p:sp>
      <p:sp>
        <p:nvSpPr>
          <p:cNvPr id="3" name="Oval 9"/>
          <p:cNvSpPr/>
          <p:nvPr/>
        </p:nvSpPr>
        <p:spPr>
          <a:xfrm rot="10800000" flipV="1">
            <a:off x="5410199" y="2911973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Oval 10"/>
          <p:cNvSpPr/>
          <p:nvPr/>
        </p:nvSpPr>
        <p:spPr>
          <a:xfrm rot="10800000" flipV="1">
            <a:off x="5410200" y="4257675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11"/>
          <p:cNvSpPr/>
          <p:nvPr/>
        </p:nvSpPr>
        <p:spPr>
          <a:xfrm rot="10800000" flipV="1">
            <a:off x="7162800" y="4838700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12"/>
          <p:cNvSpPr/>
          <p:nvPr/>
        </p:nvSpPr>
        <p:spPr>
          <a:xfrm rot="10800000" flipV="1">
            <a:off x="7162800" y="3495675"/>
            <a:ext cx="820330" cy="820330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13"/>
          <p:cNvSpPr/>
          <p:nvPr/>
        </p:nvSpPr>
        <p:spPr>
          <a:xfrm rot="10800000" flipV="1">
            <a:off x="7162799" y="2295525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14"/>
          <p:cNvSpPr/>
          <p:nvPr/>
        </p:nvSpPr>
        <p:spPr>
          <a:xfrm rot="10800000" flipV="1">
            <a:off x="8763000" y="2911972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15"/>
          <p:cNvSpPr/>
          <p:nvPr/>
        </p:nvSpPr>
        <p:spPr>
          <a:xfrm rot="10800000" flipV="1">
            <a:off x="8763000" y="4257675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16"/>
          <p:cNvCxnSpPr>
            <a:stCxn id="3" idx="2"/>
          </p:cNvCxnSpPr>
          <p:nvPr/>
        </p:nvCxnSpPr>
        <p:spPr>
          <a:xfrm flipV="1">
            <a:off x="6230530" y="2796185"/>
            <a:ext cx="984549" cy="525954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17"/>
          <p:cNvCxnSpPr>
            <a:stCxn id="3" idx="2"/>
            <a:endCxn id="6" idx="7"/>
          </p:cNvCxnSpPr>
          <p:nvPr/>
        </p:nvCxnSpPr>
        <p:spPr>
          <a:xfrm>
            <a:off x="6230530" y="3322139"/>
            <a:ext cx="1052405" cy="293671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18"/>
          <p:cNvCxnSpPr>
            <a:stCxn id="4" idx="2"/>
            <a:endCxn id="6" idx="5"/>
          </p:cNvCxnSpPr>
          <p:nvPr/>
        </p:nvCxnSpPr>
        <p:spPr>
          <a:xfrm flipV="1">
            <a:off x="6230531" y="4195870"/>
            <a:ext cx="1052404" cy="471971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19"/>
          <p:cNvCxnSpPr>
            <a:stCxn id="5" idx="2"/>
            <a:endCxn id="9" idx="5"/>
          </p:cNvCxnSpPr>
          <p:nvPr/>
        </p:nvCxnSpPr>
        <p:spPr>
          <a:xfrm flipV="1">
            <a:off x="7983131" y="4957871"/>
            <a:ext cx="900004" cy="290995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20"/>
          <p:cNvCxnSpPr>
            <a:stCxn id="6" idx="2"/>
            <a:endCxn id="8" idx="6"/>
          </p:cNvCxnSpPr>
          <p:nvPr/>
        </p:nvCxnSpPr>
        <p:spPr>
          <a:xfrm flipV="1">
            <a:off x="7983130" y="3322138"/>
            <a:ext cx="779870" cy="583702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21"/>
          <p:cNvCxnSpPr>
            <a:stCxn id="6" idx="2"/>
            <a:endCxn id="9" idx="6"/>
          </p:cNvCxnSpPr>
          <p:nvPr/>
        </p:nvCxnSpPr>
        <p:spPr>
          <a:xfrm>
            <a:off x="7983130" y="3905840"/>
            <a:ext cx="779870" cy="762001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22"/>
          <p:cNvCxnSpPr>
            <a:stCxn id="7" idx="2"/>
            <a:endCxn id="8" idx="7"/>
          </p:cNvCxnSpPr>
          <p:nvPr/>
        </p:nvCxnSpPr>
        <p:spPr>
          <a:xfrm>
            <a:off x="7983130" y="2705691"/>
            <a:ext cx="900005" cy="326416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23"/>
          <p:cNvCxnSpPr>
            <a:stCxn id="4" idx="2"/>
          </p:cNvCxnSpPr>
          <p:nvPr/>
        </p:nvCxnSpPr>
        <p:spPr>
          <a:xfrm>
            <a:off x="6230531" y="4667841"/>
            <a:ext cx="962683" cy="550689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24"/>
          <p:cNvSpPr/>
          <p:nvPr/>
        </p:nvSpPr>
        <p:spPr>
          <a:xfrm rot="10800000" flipV="1">
            <a:off x="10443924" y="2911973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25"/>
          <p:cNvSpPr/>
          <p:nvPr/>
        </p:nvSpPr>
        <p:spPr>
          <a:xfrm rot="10800000" flipV="1">
            <a:off x="10443924" y="4257675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29"/>
          <p:cNvCxnSpPr>
            <a:stCxn id="3" idx="2"/>
          </p:cNvCxnSpPr>
          <p:nvPr/>
        </p:nvCxnSpPr>
        <p:spPr>
          <a:xfrm>
            <a:off x="6230530" y="3322139"/>
            <a:ext cx="1108261" cy="1650501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32"/>
          <p:cNvCxnSpPr>
            <a:stCxn id="7" idx="2"/>
            <a:endCxn id="9" idx="7"/>
          </p:cNvCxnSpPr>
          <p:nvPr/>
        </p:nvCxnSpPr>
        <p:spPr>
          <a:xfrm>
            <a:off x="7983130" y="2705691"/>
            <a:ext cx="900005" cy="1672119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33"/>
          <p:cNvCxnSpPr>
            <a:stCxn id="4" idx="2"/>
            <a:endCxn id="7" idx="5"/>
          </p:cNvCxnSpPr>
          <p:nvPr/>
        </p:nvCxnSpPr>
        <p:spPr>
          <a:xfrm flipV="1">
            <a:off x="6230531" y="2995721"/>
            <a:ext cx="1052403" cy="167212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39"/>
          <p:cNvCxnSpPr>
            <a:stCxn id="5" idx="2"/>
            <a:endCxn id="8" idx="5"/>
          </p:cNvCxnSpPr>
          <p:nvPr/>
        </p:nvCxnSpPr>
        <p:spPr>
          <a:xfrm flipV="1">
            <a:off x="7983131" y="3612168"/>
            <a:ext cx="900004" cy="1636698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6"/>
          <p:cNvCxnSpPr/>
          <p:nvPr/>
        </p:nvCxnSpPr>
        <p:spPr>
          <a:xfrm>
            <a:off x="9629775" y="3286125"/>
            <a:ext cx="834190" cy="5347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7"/>
          <p:cNvCxnSpPr/>
          <p:nvPr/>
        </p:nvCxnSpPr>
        <p:spPr>
          <a:xfrm flipV="1">
            <a:off x="9654002" y="4690398"/>
            <a:ext cx="814149" cy="3751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47" descr="&lt;strong&gt;Neural&lt;/strong&gt; networks and deep learn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123" y="1771242"/>
            <a:ext cx="4895454" cy="2400708"/>
          </a:xfrm>
          <a:prstGeom prst="rect">
            <a:avLst/>
          </a:prstGeom>
        </p:spPr>
      </p:pic>
      <p:pic>
        <p:nvPicPr>
          <p:cNvPr id="49" name="Picture 49" descr="the millions of neurons in each structure the &lt;strong&gt;neural network&lt;/strong&gt;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24" y="4455193"/>
            <a:ext cx="4087007" cy="2228850"/>
          </a:xfrm>
          <a:prstGeom prst="rect">
            <a:avLst/>
          </a:prstGeom>
        </p:spPr>
      </p:pic>
      <p:cxnSp>
        <p:nvCxnSpPr>
          <p:cNvPr id="51" name="Straight Arrow Connector 53"/>
          <p:cNvCxnSpPr>
            <a:endCxn id="38" idx="5"/>
          </p:cNvCxnSpPr>
          <p:nvPr/>
        </p:nvCxnSpPr>
        <p:spPr>
          <a:xfrm flipV="1">
            <a:off x="9629775" y="3612169"/>
            <a:ext cx="934284" cy="97621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4"/>
          <p:cNvCxnSpPr>
            <a:endCxn id="39" idx="7"/>
          </p:cNvCxnSpPr>
          <p:nvPr/>
        </p:nvCxnSpPr>
        <p:spPr>
          <a:xfrm>
            <a:off x="9539206" y="3376720"/>
            <a:ext cx="1024853" cy="100109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>
            <a:off x="6997310" y="2219324"/>
            <a:ext cx="2722608" cy="3677832"/>
          </a:xfrm>
          <a:prstGeom prst="rect">
            <a:avLst/>
          </a:prstGeom>
          <a:noFill/>
          <a:ln w="63500">
            <a:solidFill>
              <a:srgbClr val="FF0000">
                <a:alpha val="6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5348071" y="2219324"/>
            <a:ext cx="1024811" cy="3677832"/>
          </a:xfrm>
          <a:prstGeom prst="rect">
            <a:avLst/>
          </a:prstGeom>
          <a:noFill/>
          <a:ln w="63500">
            <a:solidFill>
              <a:srgbClr val="FF0000">
                <a:alpha val="6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0335447" y="2174285"/>
            <a:ext cx="1024811" cy="3677832"/>
          </a:xfrm>
          <a:prstGeom prst="rect">
            <a:avLst/>
          </a:prstGeom>
          <a:noFill/>
          <a:ln w="63500">
            <a:solidFill>
              <a:srgbClr val="FF0000">
                <a:alpha val="6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54" name="텍스트 상자 153"/>
          <p:cNvSpPr txBox="1"/>
          <p:nvPr/>
        </p:nvSpPr>
        <p:spPr>
          <a:xfrm>
            <a:off x="5348071" y="1611868"/>
            <a:ext cx="130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Input layer</a:t>
            </a:r>
            <a:endParaRPr kumimoji="1" lang="ko-KR" altLang="en-US" dirty="0"/>
          </a:p>
        </p:txBody>
      </p:sp>
      <p:sp>
        <p:nvSpPr>
          <p:cNvPr id="155" name="텍스트 상자 154"/>
          <p:cNvSpPr txBox="1"/>
          <p:nvPr/>
        </p:nvSpPr>
        <p:spPr>
          <a:xfrm>
            <a:off x="10137722" y="1611868"/>
            <a:ext cx="149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Output layer</a:t>
            </a:r>
            <a:endParaRPr kumimoji="1" lang="ko-KR" altLang="en-US" dirty="0"/>
          </a:p>
        </p:txBody>
      </p:sp>
      <p:sp>
        <p:nvSpPr>
          <p:cNvPr id="156" name="텍스트 상자 155"/>
          <p:cNvSpPr txBox="1"/>
          <p:nvPr/>
        </p:nvSpPr>
        <p:spPr>
          <a:xfrm>
            <a:off x="7637098" y="1611868"/>
            <a:ext cx="151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Hidden layer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29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146" y="446954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404040"/>
                </a:solidFill>
              </a:rPr>
              <a:t>3 layer Neural Network -2</a:t>
            </a:r>
            <a:endParaRPr lang="en-US" dirty="0"/>
          </a:p>
        </p:txBody>
      </p:sp>
      <p:sp>
        <p:nvSpPr>
          <p:cNvPr id="30" name="TextBox 175"/>
          <p:cNvSpPr txBox="1"/>
          <p:nvPr/>
        </p:nvSpPr>
        <p:spPr>
          <a:xfrm>
            <a:off x="8046983" y="6387877"/>
            <a:ext cx="417362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solidFill>
                  <a:srgbClr val="A5A5A5"/>
                </a:solidFill>
              </a:rPr>
              <a:t>DeepLearning</a:t>
            </a:r>
            <a:r>
              <a:rPr lang="en-US" dirty="0">
                <a:solidFill>
                  <a:srgbClr val="A5A5A5"/>
                </a:solidFill>
              </a:rPr>
              <a:t> from scratch - </a:t>
            </a:r>
            <a:r>
              <a:rPr lang="en-US" dirty="0" err="1" smtClean="0">
                <a:solidFill>
                  <a:srgbClr val="A5A5A5"/>
                </a:solidFill>
              </a:rPr>
              <a:t>Orelly</a:t>
            </a:r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68" name="Oval 9"/>
          <p:cNvSpPr/>
          <p:nvPr/>
        </p:nvSpPr>
        <p:spPr>
          <a:xfrm rot="10800000" flipV="1">
            <a:off x="1068008" y="3184176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Oval 10"/>
          <p:cNvSpPr/>
          <p:nvPr/>
        </p:nvSpPr>
        <p:spPr>
          <a:xfrm rot="10800000" flipV="1">
            <a:off x="1068008" y="4527202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/>
              </a:rPr>
              <a:t>x2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Oval 11"/>
          <p:cNvSpPr/>
          <p:nvPr/>
        </p:nvSpPr>
        <p:spPr>
          <a:xfrm rot="10800000" flipV="1">
            <a:off x="2849183" y="5108226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Oval 12"/>
          <p:cNvSpPr/>
          <p:nvPr/>
        </p:nvSpPr>
        <p:spPr>
          <a:xfrm rot="10800000" flipV="1">
            <a:off x="2820608" y="3765201"/>
            <a:ext cx="820330" cy="820330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Oval 13"/>
          <p:cNvSpPr/>
          <p:nvPr/>
        </p:nvSpPr>
        <p:spPr>
          <a:xfrm rot="10800000" flipV="1">
            <a:off x="2849183" y="2565051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14"/>
          <p:cNvSpPr/>
          <p:nvPr/>
        </p:nvSpPr>
        <p:spPr>
          <a:xfrm rot="10800000" flipV="1">
            <a:off x="4420808" y="3184176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Oval 15"/>
          <p:cNvSpPr/>
          <p:nvPr/>
        </p:nvSpPr>
        <p:spPr>
          <a:xfrm rot="10800000" flipV="1">
            <a:off x="4420808" y="4527201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6" name="Straight Arrow Connector 16"/>
          <p:cNvCxnSpPr/>
          <p:nvPr/>
        </p:nvCxnSpPr>
        <p:spPr>
          <a:xfrm flipV="1">
            <a:off x="1877633" y="3065710"/>
            <a:ext cx="995254" cy="420759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17"/>
          <p:cNvCxnSpPr>
            <a:stCxn id="68" idx="2"/>
            <a:endCxn id="72" idx="6"/>
          </p:cNvCxnSpPr>
          <p:nvPr/>
        </p:nvCxnSpPr>
        <p:spPr>
          <a:xfrm>
            <a:off x="1888339" y="3594342"/>
            <a:ext cx="932269" cy="581024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18"/>
          <p:cNvCxnSpPr>
            <a:stCxn id="69" idx="2"/>
            <a:endCxn id="72" idx="5"/>
          </p:cNvCxnSpPr>
          <p:nvPr/>
        </p:nvCxnSpPr>
        <p:spPr>
          <a:xfrm flipV="1">
            <a:off x="1888339" y="4465396"/>
            <a:ext cx="1052404" cy="471972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19"/>
          <p:cNvCxnSpPr>
            <a:stCxn id="70" idx="2"/>
          </p:cNvCxnSpPr>
          <p:nvPr/>
        </p:nvCxnSpPr>
        <p:spPr>
          <a:xfrm flipV="1">
            <a:off x="3669514" y="5082382"/>
            <a:ext cx="839293" cy="43601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20"/>
          <p:cNvCxnSpPr>
            <a:stCxn id="72" idx="2"/>
          </p:cNvCxnSpPr>
          <p:nvPr/>
        </p:nvCxnSpPr>
        <p:spPr>
          <a:xfrm flipV="1">
            <a:off x="3640938" y="3650901"/>
            <a:ext cx="804602" cy="524465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21"/>
          <p:cNvCxnSpPr>
            <a:stCxn id="72" idx="2"/>
            <a:endCxn id="75" idx="6"/>
          </p:cNvCxnSpPr>
          <p:nvPr/>
        </p:nvCxnSpPr>
        <p:spPr>
          <a:xfrm>
            <a:off x="3640938" y="4175366"/>
            <a:ext cx="779870" cy="762001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22"/>
          <p:cNvCxnSpPr>
            <a:stCxn id="73" idx="2"/>
          </p:cNvCxnSpPr>
          <p:nvPr/>
        </p:nvCxnSpPr>
        <p:spPr>
          <a:xfrm>
            <a:off x="3669514" y="2975217"/>
            <a:ext cx="871429" cy="499952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23"/>
          <p:cNvCxnSpPr>
            <a:stCxn id="69" idx="2"/>
          </p:cNvCxnSpPr>
          <p:nvPr/>
        </p:nvCxnSpPr>
        <p:spPr>
          <a:xfrm>
            <a:off x="1888339" y="4937368"/>
            <a:ext cx="962683" cy="550688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Oval 24"/>
          <p:cNvSpPr/>
          <p:nvPr/>
        </p:nvSpPr>
        <p:spPr>
          <a:xfrm rot="10800000" flipV="1">
            <a:off x="6116257" y="3178821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Oval 25"/>
          <p:cNvSpPr/>
          <p:nvPr/>
        </p:nvSpPr>
        <p:spPr>
          <a:xfrm rot="10800000" flipV="1">
            <a:off x="6116258" y="4527201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6" name="Straight Arrow Connector 29"/>
          <p:cNvCxnSpPr>
            <a:stCxn id="68" idx="3"/>
            <a:endCxn id="70" idx="7"/>
          </p:cNvCxnSpPr>
          <p:nvPr/>
        </p:nvCxnSpPr>
        <p:spPr>
          <a:xfrm>
            <a:off x="1768204" y="3884372"/>
            <a:ext cx="1201114" cy="1343989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32"/>
          <p:cNvCxnSpPr>
            <a:endCxn id="75" idx="7"/>
          </p:cNvCxnSpPr>
          <p:nvPr/>
        </p:nvCxnSpPr>
        <p:spPr>
          <a:xfrm>
            <a:off x="3683211" y="3090772"/>
            <a:ext cx="857732" cy="1556564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33"/>
          <p:cNvCxnSpPr>
            <a:stCxn id="69" idx="2"/>
            <a:endCxn id="73" idx="5"/>
          </p:cNvCxnSpPr>
          <p:nvPr/>
        </p:nvCxnSpPr>
        <p:spPr>
          <a:xfrm flipV="1">
            <a:off x="1888339" y="3265247"/>
            <a:ext cx="1080979" cy="1672121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39"/>
          <p:cNvCxnSpPr>
            <a:stCxn id="70" idx="2"/>
          </p:cNvCxnSpPr>
          <p:nvPr/>
        </p:nvCxnSpPr>
        <p:spPr>
          <a:xfrm flipV="1">
            <a:off x="3669514" y="3927127"/>
            <a:ext cx="978390" cy="1591265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46"/>
          <p:cNvCxnSpPr>
            <a:stCxn id="74" idx="2"/>
            <a:endCxn id="84" idx="6"/>
          </p:cNvCxnSpPr>
          <p:nvPr/>
        </p:nvCxnSpPr>
        <p:spPr>
          <a:xfrm flipV="1">
            <a:off x="5241139" y="3588987"/>
            <a:ext cx="875118" cy="5355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47"/>
          <p:cNvCxnSpPr>
            <a:stCxn id="75" idx="2"/>
            <a:endCxn id="85" idx="6"/>
          </p:cNvCxnSpPr>
          <p:nvPr/>
        </p:nvCxnSpPr>
        <p:spPr>
          <a:xfrm>
            <a:off x="5241139" y="4937367"/>
            <a:ext cx="875119" cy="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53"/>
          <p:cNvCxnSpPr>
            <a:stCxn id="75" idx="2"/>
            <a:endCxn id="84" idx="5"/>
          </p:cNvCxnSpPr>
          <p:nvPr/>
        </p:nvCxnSpPr>
        <p:spPr>
          <a:xfrm flipV="1">
            <a:off x="5241139" y="3879017"/>
            <a:ext cx="995253" cy="105835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54"/>
          <p:cNvCxnSpPr>
            <a:endCxn id="85" idx="7"/>
          </p:cNvCxnSpPr>
          <p:nvPr/>
        </p:nvCxnSpPr>
        <p:spPr>
          <a:xfrm>
            <a:off x="5241139" y="3626223"/>
            <a:ext cx="995254" cy="1021113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29"/>
          <p:cNvCxnSpPr>
            <a:stCxn id="97" idx="3"/>
          </p:cNvCxnSpPr>
          <p:nvPr/>
        </p:nvCxnSpPr>
        <p:spPr>
          <a:xfrm>
            <a:off x="1719006" y="2526049"/>
            <a:ext cx="1153881" cy="298697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"/>
          <p:cNvSpPr/>
          <p:nvPr/>
        </p:nvSpPr>
        <p:spPr>
          <a:xfrm rot="10800000" flipV="1">
            <a:off x="1018810" y="1825853"/>
            <a:ext cx="820331" cy="820331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00" name="Straight Arrow Connector 29"/>
          <p:cNvCxnSpPr>
            <a:endCxn id="72" idx="6"/>
          </p:cNvCxnSpPr>
          <p:nvPr/>
        </p:nvCxnSpPr>
        <p:spPr>
          <a:xfrm>
            <a:off x="1565659" y="2475299"/>
            <a:ext cx="1254949" cy="1700067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29"/>
          <p:cNvCxnSpPr>
            <a:endCxn id="70" idx="6"/>
          </p:cNvCxnSpPr>
          <p:nvPr/>
        </p:nvCxnSpPr>
        <p:spPr>
          <a:xfrm>
            <a:off x="1551832" y="2605351"/>
            <a:ext cx="1297351" cy="2913041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텍스트 상자 38"/>
          <p:cNvSpPr txBox="1"/>
          <p:nvPr/>
        </p:nvSpPr>
        <p:spPr>
          <a:xfrm>
            <a:off x="2222098" y="2307877"/>
            <a:ext cx="4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b</a:t>
            </a:r>
            <a:endParaRPr kumimoji="1" lang="ko-KR" altLang="en-US" dirty="0"/>
          </a:p>
        </p:txBody>
      </p:sp>
      <p:sp>
        <p:nvSpPr>
          <p:cNvPr id="107" name="텍스트 상자 106"/>
          <p:cNvSpPr txBox="1"/>
          <p:nvPr/>
        </p:nvSpPr>
        <p:spPr>
          <a:xfrm>
            <a:off x="2190224" y="2894678"/>
            <a:ext cx="99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w1</a:t>
            </a:r>
            <a:endParaRPr kumimoji="1" lang="ko-KR" altLang="en-US" dirty="0"/>
          </a:p>
        </p:txBody>
      </p:sp>
      <p:sp>
        <p:nvSpPr>
          <p:cNvPr id="108" name="텍스트 상자 107"/>
          <p:cNvSpPr txBox="1"/>
          <p:nvPr/>
        </p:nvSpPr>
        <p:spPr>
          <a:xfrm>
            <a:off x="2071864" y="3719742"/>
            <a:ext cx="99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w2</a:t>
            </a:r>
            <a:endParaRPr kumimoji="1" lang="ko-KR" altLang="en-US" dirty="0"/>
          </a:p>
        </p:txBody>
      </p:sp>
      <p:sp>
        <p:nvSpPr>
          <p:cNvPr id="117" name="텍스트 상자 116"/>
          <p:cNvSpPr txBox="1"/>
          <p:nvPr/>
        </p:nvSpPr>
        <p:spPr>
          <a:xfrm>
            <a:off x="7467600" y="2316184"/>
            <a:ext cx="4495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b="1" dirty="0">
                <a:solidFill>
                  <a:schemeClr val="accent6">
                    <a:lumMod val="75000"/>
                  </a:schemeClr>
                </a:solidFill>
                <a:latin typeface="AppleMyungjo" charset="-127"/>
                <a:ea typeface="AppleMyungjo" charset="-127"/>
                <a:cs typeface="AppleMyungjo" charset="-127"/>
              </a:rPr>
              <a:t> </a:t>
            </a:r>
            <a:r>
              <a:rPr kumimoji="1" lang="en-US" altLang="ko-KR" sz="2500" b="1" dirty="0" smtClean="0">
                <a:solidFill>
                  <a:schemeClr val="accent6">
                    <a:lumMod val="75000"/>
                  </a:schemeClr>
                </a:solidFill>
                <a:latin typeface="AppleMyungjo" charset="-127"/>
                <a:ea typeface="AppleMyungjo" charset="-127"/>
                <a:cs typeface="AppleMyungjo" charset="-127"/>
              </a:rPr>
              <a:t>a1= w1x1+ w2x2+ b</a:t>
            </a:r>
            <a:endParaRPr kumimoji="1" lang="ko-KR" altLang="en-US" sz="2500" b="1" dirty="0">
              <a:solidFill>
                <a:schemeClr val="accent6">
                  <a:lumMod val="75000"/>
                </a:schemeClr>
              </a:solidFill>
              <a:latin typeface="AppleMyungjo" charset="-127"/>
              <a:ea typeface="AppleMyungjo" charset="-127"/>
              <a:cs typeface="AppleMyungjo" charset="-127"/>
            </a:endParaRPr>
          </a:p>
        </p:txBody>
      </p:sp>
      <p:sp>
        <p:nvSpPr>
          <p:cNvPr id="161" name="텍스트 상자 160"/>
          <p:cNvSpPr txBox="1"/>
          <p:nvPr/>
        </p:nvSpPr>
        <p:spPr>
          <a:xfrm>
            <a:off x="7467600" y="3213370"/>
            <a:ext cx="4495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b="1" dirty="0" smtClean="0">
                <a:solidFill>
                  <a:schemeClr val="accent6">
                    <a:lumMod val="75000"/>
                  </a:schemeClr>
                </a:solidFill>
                <a:latin typeface="AppleMyungjo" charset="-127"/>
                <a:ea typeface="AppleMyungjo" charset="-127"/>
                <a:cs typeface="AppleMyungjo" charset="-127"/>
              </a:rPr>
              <a:t>A = XW + B</a:t>
            </a:r>
            <a:endParaRPr kumimoji="1" lang="ko-KR" altLang="en-US" sz="2500" b="1" dirty="0">
              <a:solidFill>
                <a:schemeClr val="accent6">
                  <a:lumMod val="75000"/>
                </a:schemeClr>
              </a:solidFill>
              <a:latin typeface="AppleMyungjo" charset="-127"/>
              <a:ea typeface="AppleMyungjo" charset="-127"/>
              <a:cs typeface="AppleMyungjo" charset="-127"/>
            </a:endParaRPr>
          </a:p>
        </p:txBody>
      </p:sp>
      <p:sp>
        <p:nvSpPr>
          <p:cNvPr id="162" name="텍스트 상자 161"/>
          <p:cNvSpPr txBox="1"/>
          <p:nvPr/>
        </p:nvSpPr>
        <p:spPr>
          <a:xfrm>
            <a:off x="7467600" y="3999152"/>
            <a:ext cx="4495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b="1" dirty="0" smtClean="0">
                <a:solidFill>
                  <a:schemeClr val="accent6">
                    <a:lumMod val="75000"/>
                  </a:schemeClr>
                </a:solidFill>
                <a:latin typeface="AppleMyungjo" charset="-127"/>
                <a:ea typeface="AppleMyungjo" charset="-127"/>
                <a:cs typeface="AppleMyungjo" charset="-127"/>
              </a:rPr>
              <a:t>A = ( a1 a2 a3)</a:t>
            </a:r>
          </a:p>
          <a:p>
            <a:r>
              <a:rPr kumimoji="1" lang="en-US" altLang="ko-KR" sz="2500" b="1" dirty="0" smtClean="0">
                <a:solidFill>
                  <a:schemeClr val="accent6">
                    <a:lumMod val="75000"/>
                  </a:schemeClr>
                </a:solidFill>
                <a:latin typeface="AppleMyungjo" charset="-127"/>
                <a:ea typeface="AppleMyungjo" charset="-127"/>
                <a:cs typeface="AppleMyungjo" charset="-127"/>
              </a:rPr>
              <a:t>X= (x1 x2)</a:t>
            </a:r>
          </a:p>
          <a:p>
            <a:r>
              <a:rPr kumimoji="1" lang="en-US" altLang="ko-KR" sz="2500" b="1" dirty="0" smtClean="0">
                <a:solidFill>
                  <a:schemeClr val="accent6">
                    <a:lumMod val="75000"/>
                  </a:schemeClr>
                </a:solidFill>
                <a:latin typeface="AppleMyungjo" charset="-127"/>
                <a:ea typeface="AppleMyungjo" charset="-127"/>
                <a:cs typeface="AppleMyungjo" charset="-127"/>
              </a:rPr>
              <a:t>B= (b1 b2 b3)</a:t>
            </a:r>
          </a:p>
          <a:p>
            <a:endParaRPr kumimoji="1" lang="en-US" altLang="ko-KR" sz="2500" b="1" dirty="0" smtClean="0">
              <a:solidFill>
                <a:schemeClr val="accent6">
                  <a:lumMod val="75000"/>
                </a:schemeClr>
              </a:solidFill>
              <a:latin typeface="AppleMyungjo" charset="-127"/>
              <a:ea typeface="AppleMyungjo" charset="-127"/>
              <a:cs typeface="AppleMyungjo" charset="-127"/>
            </a:endParaRPr>
          </a:p>
          <a:p>
            <a:r>
              <a:rPr kumimoji="1" lang="en-US" altLang="ko-KR" sz="2500" b="1" dirty="0" smtClean="0">
                <a:solidFill>
                  <a:schemeClr val="accent6">
                    <a:lumMod val="75000"/>
                  </a:schemeClr>
                </a:solidFill>
                <a:latin typeface="AppleMyungjo" charset="-127"/>
                <a:ea typeface="AppleMyungjo" charset="-127"/>
                <a:cs typeface="AppleMyungjo" charset="-127"/>
              </a:rPr>
              <a:t>W=  w11 w21 w31</a:t>
            </a:r>
          </a:p>
          <a:p>
            <a:r>
              <a:rPr kumimoji="1" lang="en-US" altLang="ko-KR" sz="2500" b="1" dirty="0">
                <a:solidFill>
                  <a:schemeClr val="accent6">
                    <a:lumMod val="75000"/>
                  </a:schemeClr>
                </a:solidFill>
                <a:latin typeface="AppleMyungjo" charset="-127"/>
                <a:ea typeface="AppleMyungjo" charset="-127"/>
                <a:cs typeface="AppleMyungjo" charset="-127"/>
              </a:rPr>
              <a:t> </a:t>
            </a:r>
            <a:r>
              <a:rPr kumimoji="1" lang="en-US" altLang="ko-KR" sz="2500" b="1" dirty="0" smtClean="0">
                <a:solidFill>
                  <a:schemeClr val="accent6">
                    <a:lumMod val="75000"/>
                  </a:schemeClr>
                </a:solidFill>
                <a:latin typeface="AppleMyungjo" charset="-127"/>
                <a:ea typeface="AppleMyungjo" charset="-127"/>
                <a:cs typeface="AppleMyungjo" charset="-127"/>
              </a:rPr>
              <a:t>     w12 w22 w32</a:t>
            </a:r>
            <a:endParaRPr kumimoji="1" lang="ko-KR" altLang="en-US" sz="2500" b="1" dirty="0">
              <a:solidFill>
                <a:schemeClr val="accent6">
                  <a:lumMod val="75000"/>
                </a:schemeClr>
              </a:solidFill>
              <a:latin typeface="AppleMyungjo" charset="-127"/>
              <a:ea typeface="AppleMyungjo" charset="-127"/>
              <a:cs typeface="AppleMyungjo" charset="-127"/>
            </a:endParaRPr>
          </a:p>
        </p:txBody>
      </p:sp>
      <p:sp>
        <p:nvSpPr>
          <p:cNvPr id="158" name="양쪽 대괄호 157"/>
          <p:cNvSpPr/>
          <p:nvPr/>
        </p:nvSpPr>
        <p:spPr>
          <a:xfrm>
            <a:off x="8296007" y="5386313"/>
            <a:ext cx="2304782" cy="1084487"/>
          </a:xfrm>
          <a:prstGeom prst="bracketPair">
            <a:avLst/>
          </a:prstGeom>
          <a:ln w="254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6" name="직사각형 165"/>
          <p:cNvSpPr/>
          <p:nvPr/>
        </p:nvSpPr>
        <p:spPr>
          <a:xfrm>
            <a:off x="2753285" y="2475298"/>
            <a:ext cx="1024811" cy="3518717"/>
          </a:xfrm>
          <a:prstGeom prst="rect">
            <a:avLst/>
          </a:prstGeom>
          <a:noFill/>
          <a:ln w="63500">
            <a:solidFill>
              <a:srgbClr val="FF0000">
                <a:alpha val="6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4705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04040"/>
                </a:solidFill>
              </a:rPr>
              <a:t>3 layer Neural Network -3</a:t>
            </a:r>
          </a:p>
        </p:txBody>
      </p:sp>
      <p:sp>
        <p:nvSpPr>
          <p:cNvPr id="73" name="Oval 9"/>
          <p:cNvSpPr/>
          <p:nvPr/>
        </p:nvSpPr>
        <p:spPr>
          <a:xfrm rot="10800000" flipV="1">
            <a:off x="1068008" y="3184176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10"/>
          <p:cNvSpPr/>
          <p:nvPr/>
        </p:nvSpPr>
        <p:spPr>
          <a:xfrm rot="10800000" flipV="1">
            <a:off x="1068008" y="4527202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/>
              </a:rPr>
              <a:t>x2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Oval 11"/>
          <p:cNvSpPr/>
          <p:nvPr/>
        </p:nvSpPr>
        <p:spPr>
          <a:xfrm rot="10800000" flipV="1">
            <a:off x="2849183" y="5108226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12"/>
          <p:cNvSpPr/>
          <p:nvPr/>
        </p:nvSpPr>
        <p:spPr>
          <a:xfrm rot="10800000" flipV="1">
            <a:off x="2820608" y="3765201"/>
            <a:ext cx="820330" cy="820330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13"/>
          <p:cNvSpPr/>
          <p:nvPr/>
        </p:nvSpPr>
        <p:spPr>
          <a:xfrm rot="10800000" flipV="1">
            <a:off x="2849183" y="2565051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14"/>
          <p:cNvSpPr/>
          <p:nvPr/>
        </p:nvSpPr>
        <p:spPr>
          <a:xfrm rot="10800000" flipV="1">
            <a:off x="4420808" y="3184176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Oval 15"/>
          <p:cNvSpPr/>
          <p:nvPr/>
        </p:nvSpPr>
        <p:spPr>
          <a:xfrm rot="10800000" flipV="1">
            <a:off x="4420808" y="4527201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Arrow Connector 16"/>
          <p:cNvCxnSpPr/>
          <p:nvPr/>
        </p:nvCxnSpPr>
        <p:spPr>
          <a:xfrm flipV="1">
            <a:off x="1877633" y="3065710"/>
            <a:ext cx="995254" cy="420759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17"/>
          <p:cNvCxnSpPr/>
          <p:nvPr/>
        </p:nvCxnSpPr>
        <p:spPr>
          <a:xfrm>
            <a:off x="1888339" y="3594342"/>
            <a:ext cx="932269" cy="581024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18"/>
          <p:cNvCxnSpPr/>
          <p:nvPr/>
        </p:nvCxnSpPr>
        <p:spPr>
          <a:xfrm flipV="1">
            <a:off x="1888339" y="4465396"/>
            <a:ext cx="1052404" cy="471972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19"/>
          <p:cNvCxnSpPr/>
          <p:nvPr/>
        </p:nvCxnSpPr>
        <p:spPr>
          <a:xfrm flipV="1">
            <a:off x="3669514" y="5082382"/>
            <a:ext cx="839293" cy="43601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20"/>
          <p:cNvCxnSpPr/>
          <p:nvPr/>
        </p:nvCxnSpPr>
        <p:spPr>
          <a:xfrm flipV="1">
            <a:off x="3640938" y="3650901"/>
            <a:ext cx="804602" cy="524465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21"/>
          <p:cNvCxnSpPr/>
          <p:nvPr/>
        </p:nvCxnSpPr>
        <p:spPr>
          <a:xfrm>
            <a:off x="3640938" y="4175366"/>
            <a:ext cx="779870" cy="762001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22"/>
          <p:cNvCxnSpPr/>
          <p:nvPr/>
        </p:nvCxnSpPr>
        <p:spPr>
          <a:xfrm>
            <a:off x="3669514" y="2975217"/>
            <a:ext cx="871429" cy="499952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23"/>
          <p:cNvCxnSpPr/>
          <p:nvPr/>
        </p:nvCxnSpPr>
        <p:spPr>
          <a:xfrm>
            <a:off x="1888339" y="4937368"/>
            <a:ext cx="962683" cy="550688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24"/>
          <p:cNvSpPr/>
          <p:nvPr/>
        </p:nvSpPr>
        <p:spPr>
          <a:xfrm rot="10800000" flipV="1">
            <a:off x="6116257" y="3178821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Oval 25"/>
          <p:cNvSpPr/>
          <p:nvPr/>
        </p:nvSpPr>
        <p:spPr>
          <a:xfrm rot="10800000" flipV="1">
            <a:off x="6116258" y="4527201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1" name="Straight Arrow Connector 29"/>
          <p:cNvCxnSpPr/>
          <p:nvPr/>
        </p:nvCxnSpPr>
        <p:spPr>
          <a:xfrm>
            <a:off x="1768204" y="3884372"/>
            <a:ext cx="1201114" cy="1343989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32"/>
          <p:cNvCxnSpPr/>
          <p:nvPr/>
        </p:nvCxnSpPr>
        <p:spPr>
          <a:xfrm>
            <a:off x="3683211" y="3090772"/>
            <a:ext cx="857732" cy="1556564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33"/>
          <p:cNvCxnSpPr/>
          <p:nvPr/>
        </p:nvCxnSpPr>
        <p:spPr>
          <a:xfrm flipV="1">
            <a:off x="1888339" y="3265247"/>
            <a:ext cx="1080979" cy="1672121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39"/>
          <p:cNvCxnSpPr/>
          <p:nvPr/>
        </p:nvCxnSpPr>
        <p:spPr>
          <a:xfrm flipV="1">
            <a:off x="3669514" y="3927127"/>
            <a:ext cx="978390" cy="1591265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46"/>
          <p:cNvCxnSpPr/>
          <p:nvPr/>
        </p:nvCxnSpPr>
        <p:spPr>
          <a:xfrm flipV="1">
            <a:off x="5241139" y="3588987"/>
            <a:ext cx="875118" cy="5355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47"/>
          <p:cNvCxnSpPr/>
          <p:nvPr/>
        </p:nvCxnSpPr>
        <p:spPr>
          <a:xfrm>
            <a:off x="5241139" y="4937367"/>
            <a:ext cx="875119" cy="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53"/>
          <p:cNvCxnSpPr/>
          <p:nvPr/>
        </p:nvCxnSpPr>
        <p:spPr>
          <a:xfrm flipV="1">
            <a:off x="5241139" y="3879017"/>
            <a:ext cx="995253" cy="105835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54"/>
          <p:cNvCxnSpPr/>
          <p:nvPr/>
        </p:nvCxnSpPr>
        <p:spPr>
          <a:xfrm>
            <a:off x="5241139" y="3626223"/>
            <a:ext cx="995254" cy="1021113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29"/>
          <p:cNvCxnSpPr/>
          <p:nvPr/>
        </p:nvCxnSpPr>
        <p:spPr>
          <a:xfrm>
            <a:off x="1719006" y="2526049"/>
            <a:ext cx="1153881" cy="298697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"/>
          <p:cNvSpPr/>
          <p:nvPr/>
        </p:nvSpPr>
        <p:spPr>
          <a:xfrm rot="10800000" flipV="1">
            <a:off x="1018810" y="1825853"/>
            <a:ext cx="820331" cy="820331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01" name="Straight Arrow Connector 29"/>
          <p:cNvCxnSpPr/>
          <p:nvPr/>
        </p:nvCxnSpPr>
        <p:spPr>
          <a:xfrm>
            <a:off x="1565659" y="2475299"/>
            <a:ext cx="1254949" cy="1700067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29"/>
          <p:cNvCxnSpPr/>
          <p:nvPr/>
        </p:nvCxnSpPr>
        <p:spPr>
          <a:xfrm>
            <a:off x="1551832" y="2605351"/>
            <a:ext cx="1297351" cy="2913041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텍스트 상자 102"/>
          <p:cNvSpPr txBox="1"/>
          <p:nvPr/>
        </p:nvSpPr>
        <p:spPr>
          <a:xfrm>
            <a:off x="3058581" y="2657699"/>
            <a:ext cx="43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smtClean="0"/>
              <a:t>h( )</a:t>
            </a:r>
            <a:endParaRPr kumimoji="1" lang="ko-KR" altLang="en-US" sz="1000" dirty="0"/>
          </a:p>
        </p:txBody>
      </p:sp>
      <p:sp>
        <p:nvSpPr>
          <p:cNvPr id="104" name="텍스트 상자 103"/>
          <p:cNvSpPr txBox="1"/>
          <p:nvPr/>
        </p:nvSpPr>
        <p:spPr>
          <a:xfrm>
            <a:off x="2190224" y="2894678"/>
            <a:ext cx="99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w1</a:t>
            </a:r>
            <a:endParaRPr kumimoji="1" lang="ko-KR" altLang="en-US" dirty="0"/>
          </a:p>
        </p:txBody>
      </p:sp>
      <p:sp>
        <p:nvSpPr>
          <p:cNvPr id="105" name="텍스트 상자 104"/>
          <p:cNvSpPr txBox="1"/>
          <p:nvPr/>
        </p:nvSpPr>
        <p:spPr>
          <a:xfrm>
            <a:off x="2071864" y="3719742"/>
            <a:ext cx="99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w2</a:t>
            </a:r>
            <a:endParaRPr kumimoji="1" lang="ko-KR" altLang="en-US" dirty="0"/>
          </a:p>
        </p:txBody>
      </p:sp>
      <p:cxnSp>
        <p:nvCxnSpPr>
          <p:cNvPr id="106" name="Straight Arrow Connector 29"/>
          <p:cNvCxnSpPr>
            <a:stCxn id="107" idx="3"/>
            <a:endCxn id="78" idx="7"/>
          </p:cNvCxnSpPr>
          <p:nvPr/>
        </p:nvCxnSpPr>
        <p:spPr>
          <a:xfrm>
            <a:off x="3586779" y="2093246"/>
            <a:ext cx="954164" cy="1211065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Oval 9"/>
          <p:cNvSpPr/>
          <p:nvPr/>
        </p:nvSpPr>
        <p:spPr>
          <a:xfrm rot="10800000" flipV="1">
            <a:off x="2886583" y="1393050"/>
            <a:ext cx="820331" cy="820331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0" name="텍스트 상자 109"/>
          <p:cNvSpPr txBox="1"/>
          <p:nvPr/>
        </p:nvSpPr>
        <p:spPr>
          <a:xfrm>
            <a:off x="3991344" y="2283106"/>
            <a:ext cx="4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b</a:t>
            </a:r>
            <a:endParaRPr kumimoji="1" lang="ko-KR" altLang="en-US" dirty="0"/>
          </a:p>
        </p:txBody>
      </p:sp>
      <p:cxnSp>
        <p:nvCxnSpPr>
          <p:cNvPr id="117" name="Straight Arrow Connector 29"/>
          <p:cNvCxnSpPr>
            <a:endCxn id="79" idx="6"/>
          </p:cNvCxnSpPr>
          <p:nvPr/>
        </p:nvCxnSpPr>
        <p:spPr>
          <a:xfrm>
            <a:off x="3459795" y="2067523"/>
            <a:ext cx="961013" cy="2869844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텍스트 상자 118"/>
          <p:cNvSpPr txBox="1"/>
          <p:nvPr/>
        </p:nvSpPr>
        <p:spPr>
          <a:xfrm>
            <a:off x="6041462" y="1972913"/>
            <a:ext cx="599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 </a:t>
            </a:r>
            <a:r>
              <a:rPr kumimoji="1" lang="en-US" altLang="ko-KR" b="1" dirty="0" smtClean="0"/>
              <a:t>a1( </a:t>
            </a:r>
            <a:r>
              <a:rPr kumimoji="1" lang="en-US" altLang="ko-KR" b="1" dirty="0" err="1" smtClean="0"/>
              <a:t>WX+b</a:t>
            </a:r>
            <a:r>
              <a:rPr kumimoji="1" lang="en-US" altLang="ko-KR" b="1" dirty="0" smtClean="0"/>
              <a:t>) -&gt; h( ) (activation function) -&gt; z </a:t>
            </a:r>
            <a:endParaRPr kumimoji="1" lang="ko-KR" altLang="en-US" b="1" dirty="0"/>
          </a:p>
        </p:txBody>
      </p:sp>
      <p:sp>
        <p:nvSpPr>
          <p:cNvPr id="113" name="타원 112"/>
          <p:cNvSpPr/>
          <p:nvPr/>
        </p:nvSpPr>
        <p:spPr>
          <a:xfrm>
            <a:off x="2862379" y="2828341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</a:t>
            </a:r>
            <a:endParaRPr kumimoji="1" lang="ko-KR" altLang="en-US" dirty="0"/>
          </a:p>
        </p:txBody>
      </p:sp>
      <p:sp>
        <p:nvSpPr>
          <p:cNvPr id="123" name="타원 122"/>
          <p:cNvSpPr/>
          <p:nvPr/>
        </p:nvSpPr>
        <p:spPr>
          <a:xfrm>
            <a:off x="3317702" y="2827799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z</a:t>
            </a:r>
            <a:endParaRPr kumimoji="1" lang="ko-KR" altLang="en-US" dirty="0"/>
          </a:p>
        </p:txBody>
      </p:sp>
      <p:cxnSp>
        <p:nvCxnSpPr>
          <p:cNvPr id="115" name="직선 화살표 연결선 114"/>
          <p:cNvCxnSpPr>
            <a:stCxn id="113" idx="6"/>
            <a:endCxn id="123" idx="2"/>
          </p:cNvCxnSpPr>
          <p:nvPr/>
        </p:nvCxnSpPr>
        <p:spPr>
          <a:xfrm flipV="1">
            <a:off x="3181516" y="2978003"/>
            <a:ext cx="136186" cy="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텍스트 상자 136"/>
          <p:cNvSpPr txBox="1"/>
          <p:nvPr/>
        </p:nvSpPr>
        <p:spPr>
          <a:xfrm>
            <a:off x="2374498" y="2460277"/>
            <a:ext cx="4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b</a:t>
            </a:r>
            <a:endParaRPr kumimoji="1" lang="ko-KR" altLang="en-US" dirty="0"/>
          </a:p>
        </p:txBody>
      </p:sp>
      <p:sp>
        <p:nvSpPr>
          <p:cNvPr id="141" name="텍스트 상자 140"/>
          <p:cNvSpPr txBox="1"/>
          <p:nvPr/>
        </p:nvSpPr>
        <p:spPr>
          <a:xfrm>
            <a:off x="3048609" y="3875717"/>
            <a:ext cx="43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smtClean="0"/>
              <a:t>h( )</a:t>
            </a:r>
            <a:endParaRPr kumimoji="1" lang="ko-KR" altLang="en-US" sz="1000" dirty="0"/>
          </a:p>
        </p:txBody>
      </p:sp>
      <p:sp>
        <p:nvSpPr>
          <p:cNvPr id="142" name="타원 141"/>
          <p:cNvSpPr/>
          <p:nvPr/>
        </p:nvSpPr>
        <p:spPr>
          <a:xfrm>
            <a:off x="2852407" y="4046359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</a:t>
            </a:r>
            <a:endParaRPr kumimoji="1" lang="ko-KR" altLang="en-US" dirty="0"/>
          </a:p>
        </p:txBody>
      </p:sp>
      <p:sp>
        <p:nvSpPr>
          <p:cNvPr id="143" name="타원 142"/>
          <p:cNvSpPr/>
          <p:nvPr/>
        </p:nvSpPr>
        <p:spPr>
          <a:xfrm>
            <a:off x="3307730" y="4045817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z</a:t>
            </a:r>
            <a:endParaRPr kumimoji="1" lang="ko-KR" altLang="en-US" dirty="0"/>
          </a:p>
        </p:txBody>
      </p:sp>
      <p:sp>
        <p:nvSpPr>
          <p:cNvPr id="144" name="텍스트 상자 143"/>
          <p:cNvSpPr txBox="1"/>
          <p:nvPr/>
        </p:nvSpPr>
        <p:spPr>
          <a:xfrm>
            <a:off x="3068344" y="5216983"/>
            <a:ext cx="43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smtClean="0"/>
              <a:t>h( )</a:t>
            </a:r>
            <a:endParaRPr kumimoji="1" lang="ko-KR" altLang="en-US" sz="1000" dirty="0"/>
          </a:p>
        </p:txBody>
      </p:sp>
      <p:sp>
        <p:nvSpPr>
          <p:cNvPr id="145" name="타원 144"/>
          <p:cNvSpPr/>
          <p:nvPr/>
        </p:nvSpPr>
        <p:spPr>
          <a:xfrm>
            <a:off x="2872142" y="5387625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</a:t>
            </a:r>
            <a:endParaRPr kumimoji="1" lang="ko-KR" altLang="en-US" dirty="0"/>
          </a:p>
        </p:txBody>
      </p:sp>
      <p:sp>
        <p:nvSpPr>
          <p:cNvPr id="146" name="타원 145"/>
          <p:cNvSpPr/>
          <p:nvPr/>
        </p:nvSpPr>
        <p:spPr>
          <a:xfrm>
            <a:off x="3327465" y="5387083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z</a:t>
            </a:r>
            <a:endParaRPr kumimoji="1" lang="ko-KR" altLang="en-US" dirty="0"/>
          </a:p>
        </p:txBody>
      </p:sp>
      <p:cxnSp>
        <p:nvCxnSpPr>
          <p:cNvPr id="147" name="직선 화살표 연결선 146"/>
          <p:cNvCxnSpPr/>
          <p:nvPr/>
        </p:nvCxnSpPr>
        <p:spPr>
          <a:xfrm flipV="1">
            <a:off x="3171544" y="4201756"/>
            <a:ext cx="136186" cy="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/>
          <p:nvPr/>
        </p:nvCxnSpPr>
        <p:spPr>
          <a:xfrm flipV="1">
            <a:off x="3189242" y="5537286"/>
            <a:ext cx="136186" cy="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2741886" y="2460276"/>
            <a:ext cx="1024811" cy="3554005"/>
          </a:xfrm>
          <a:prstGeom prst="rect">
            <a:avLst/>
          </a:prstGeom>
          <a:noFill/>
          <a:ln w="63500">
            <a:solidFill>
              <a:srgbClr val="FF0000">
                <a:alpha val="6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53" name="Picture 33" descr="Figure 7.7: The &lt;strong&gt;sigmoid&lt;/strong&gt; or logistic &lt;strong&gt;function&lt;/strong&g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705" y="2549556"/>
            <a:ext cx="3295046" cy="1428908"/>
          </a:xfrm>
          <a:prstGeom prst="rect">
            <a:avLst/>
          </a:prstGeom>
        </p:spPr>
      </p:pic>
      <p:pic>
        <p:nvPicPr>
          <p:cNvPr id="54" name="Picture 35" descr="machine learning - What is the &quot;dying &lt;strong&gt;ReLU&lt;/strong&gt;&quot; problem in neural networks ..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4697" y="4893671"/>
            <a:ext cx="4126285" cy="152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0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04040"/>
                </a:solidFill>
              </a:rPr>
              <a:t>3 layer Neural Network </a:t>
            </a:r>
            <a:r>
              <a:rPr lang="en-US" dirty="0" smtClean="0">
                <a:solidFill>
                  <a:srgbClr val="404040"/>
                </a:solidFill>
              </a:rPr>
              <a:t>-4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3" name="Oval 9"/>
          <p:cNvSpPr/>
          <p:nvPr/>
        </p:nvSpPr>
        <p:spPr>
          <a:xfrm rot="10800000" flipV="1">
            <a:off x="1068008" y="3184176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10"/>
          <p:cNvSpPr/>
          <p:nvPr/>
        </p:nvSpPr>
        <p:spPr>
          <a:xfrm rot="10800000" flipV="1">
            <a:off x="1068008" y="4527202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/>
              </a:rPr>
              <a:t>x2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Oval 11"/>
          <p:cNvSpPr/>
          <p:nvPr/>
        </p:nvSpPr>
        <p:spPr>
          <a:xfrm rot="10800000" flipV="1">
            <a:off x="2849183" y="5108226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12"/>
          <p:cNvSpPr/>
          <p:nvPr/>
        </p:nvSpPr>
        <p:spPr>
          <a:xfrm rot="10800000" flipV="1">
            <a:off x="2820608" y="3765201"/>
            <a:ext cx="820330" cy="820330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13"/>
          <p:cNvSpPr/>
          <p:nvPr/>
        </p:nvSpPr>
        <p:spPr>
          <a:xfrm rot="10800000" flipV="1">
            <a:off x="2849183" y="2565051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14"/>
          <p:cNvSpPr/>
          <p:nvPr/>
        </p:nvSpPr>
        <p:spPr>
          <a:xfrm rot="10800000" flipV="1">
            <a:off x="4420808" y="3184176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Oval 15"/>
          <p:cNvSpPr/>
          <p:nvPr/>
        </p:nvSpPr>
        <p:spPr>
          <a:xfrm rot="10800000" flipV="1">
            <a:off x="4420808" y="4527201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Arrow Connector 16"/>
          <p:cNvCxnSpPr/>
          <p:nvPr/>
        </p:nvCxnSpPr>
        <p:spPr>
          <a:xfrm flipV="1">
            <a:off x="1877633" y="3065710"/>
            <a:ext cx="995254" cy="420759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17"/>
          <p:cNvCxnSpPr/>
          <p:nvPr/>
        </p:nvCxnSpPr>
        <p:spPr>
          <a:xfrm>
            <a:off x="1888339" y="3594342"/>
            <a:ext cx="932269" cy="581024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18"/>
          <p:cNvCxnSpPr/>
          <p:nvPr/>
        </p:nvCxnSpPr>
        <p:spPr>
          <a:xfrm flipV="1">
            <a:off x="1888339" y="4465396"/>
            <a:ext cx="1052404" cy="471972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19"/>
          <p:cNvCxnSpPr/>
          <p:nvPr/>
        </p:nvCxnSpPr>
        <p:spPr>
          <a:xfrm flipV="1">
            <a:off x="3669514" y="5082382"/>
            <a:ext cx="839293" cy="43601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20"/>
          <p:cNvCxnSpPr/>
          <p:nvPr/>
        </p:nvCxnSpPr>
        <p:spPr>
          <a:xfrm flipV="1">
            <a:off x="3640938" y="3650901"/>
            <a:ext cx="804602" cy="524465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21"/>
          <p:cNvCxnSpPr/>
          <p:nvPr/>
        </p:nvCxnSpPr>
        <p:spPr>
          <a:xfrm>
            <a:off x="3640938" y="4175366"/>
            <a:ext cx="779870" cy="762001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22"/>
          <p:cNvCxnSpPr/>
          <p:nvPr/>
        </p:nvCxnSpPr>
        <p:spPr>
          <a:xfrm>
            <a:off x="3669514" y="2975217"/>
            <a:ext cx="871429" cy="499952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23"/>
          <p:cNvCxnSpPr/>
          <p:nvPr/>
        </p:nvCxnSpPr>
        <p:spPr>
          <a:xfrm>
            <a:off x="1888339" y="4937368"/>
            <a:ext cx="962683" cy="550688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24"/>
          <p:cNvSpPr/>
          <p:nvPr/>
        </p:nvSpPr>
        <p:spPr>
          <a:xfrm rot="10800000" flipV="1">
            <a:off x="6116257" y="3194988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Oval 25"/>
          <p:cNvSpPr/>
          <p:nvPr/>
        </p:nvSpPr>
        <p:spPr>
          <a:xfrm rot="10800000" flipV="1">
            <a:off x="6116258" y="4527201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29"/>
          <p:cNvCxnSpPr/>
          <p:nvPr/>
        </p:nvCxnSpPr>
        <p:spPr>
          <a:xfrm>
            <a:off x="1768204" y="3884372"/>
            <a:ext cx="1201114" cy="1343989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32"/>
          <p:cNvCxnSpPr/>
          <p:nvPr/>
        </p:nvCxnSpPr>
        <p:spPr>
          <a:xfrm>
            <a:off x="3683211" y="3090772"/>
            <a:ext cx="857732" cy="1556564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33"/>
          <p:cNvCxnSpPr/>
          <p:nvPr/>
        </p:nvCxnSpPr>
        <p:spPr>
          <a:xfrm flipV="1">
            <a:off x="1888339" y="3265247"/>
            <a:ext cx="1080979" cy="1672121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39"/>
          <p:cNvCxnSpPr/>
          <p:nvPr/>
        </p:nvCxnSpPr>
        <p:spPr>
          <a:xfrm flipV="1">
            <a:off x="3669514" y="3927127"/>
            <a:ext cx="978390" cy="1591265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46"/>
          <p:cNvCxnSpPr/>
          <p:nvPr/>
        </p:nvCxnSpPr>
        <p:spPr>
          <a:xfrm flipV="1">
            <a:off x="5241139" y="3588987"/>
            <a:ext cx="875118" cy="5355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47"/>
          <p:cNvCxnSpPr/>
          <p:nvPr/>
        </p:nvCxnSpPr>
        <p:spPr>
          <a:xfrm>
            <a:off x="5241139" y="4937367"/>
            <a:ext cx="875119" cy="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53"/>
          <p:cNvCxnSpPr/>
          <p:nvPr/>
        </p:nvCxnSpPr>
        <p:spPr>
          <a:xfrm flipV="1">
            <a:off x="5241139" y="3879017"/>
            <a:ext cx="995253" cy="105835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54"/>
          <p:cNvCxnSpPr/>
          <p:nvPr/>
        </p:nvCxnSpPr>
        <p:spPr>
          <a:xfrm>
            <a:off x="5241139" y="3626223"/>
            <a:ext cx="995254" cy="1021113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29"/>
          <p:cNvCxnSpPr/>
          <p:nvPr/>
        </p:nvCxnSpPr>
        <p:spPr>
          <a:xfrm>
            <a:off x="1719006" y="2526049"/>
            <a:ext cx="1153881" cy="298697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"/>
          <p:cNvSpPr/>
          <p:nvPr/>
        </p:nvSpPr>
        <p:spPr>
          <a:xfrm rot="10800000" flipV="1">
            <a:off x="1018810" y="1895974"/>
            <a:ext cx="820331" cy="820331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01" name="Straight Arrow Connector 29"/>
          <p:cNvCxnSpPr/>
          <p:nvPr/>
        </p:nvCxnSpPr>
        <p:spPr>
          <a:xfrm>
            <a:off x="1565659" y="2475299"/>
            <a:ext cx="1254949" cy="1700067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29"/>
          <p:cNvCxnSpPr/>
          <p:nvPr/>
        </p:nvCxnSpPr>
        <p:spPr>
          <a:xfrm>
            <a:off x="1551832" y="2605351"/>
            <a:ext cx="1297351" cy="2913041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텍스트 상자 102"/>
          <p:cNvSpPr txBox="1"/>
          <p:nvPr/>
        </p:nvSpPr>
        <p:spPr>
          <a:xfrm>
            <a:off x="3058581" y="2657699"/>
            <a:ext cx="43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smtClean="0"/>
              <a:t>h( )</a:t>
            </a:r>
            <a:endParaRPr kumimoji="1" lang="ko-KR" altLang="en-US" sz="1000" dirty="0"/>
          </a:p>
        </p:txBody>
      </p:sp>
      <p:sp>
        <p:nvSpPr>
          <p:cNvPr id="104" name="텍스트 상자 103"/>
          <p:cNvSpPr txBox="1"/>
          <p:nvPr/>
        </p:nvSpPr>
        <p:spPr>
          <a:xfrm>
            <a:off x="2190224" y="2894678"/>
            <a:ext cx="99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w1</a:t>
            </a:r>
            <a:endParaRPr kumimoji="1" lang="ko-KR" altLang="en-US" dirty="0"/>
          </a:p>
        </p:txBody>
      </p:sp>
      <p:sp>
        <p:nvSpPr>
          <p:cNvPr id="105" name="텍스트 상자 104"/>
          <p:cNvSpPr txBox="1"/>
          <p:nvPr/>
        </p:nvSpPr>
        <p:spPr>
          <a:xfrm>
            <a:off x="2071864" y="3719742"/>
            <a:ext cx="99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w2</a:t>
            </a:r>
            <a:endParaRPr kumimoji="1" lang="ko-KR" altLang="en-US" dirty="0"/>
          </a:p>
        </p:txBody>
      </p:sp>
      <p:cxnSp>
        <p:nvCxnSpPr>
          <p:cNvPr id="106" name="Straight Arrow Connector 29"/>
          <p:cNvCxnSpPr>
            <a:stCxn id="107" idx="3"/>
            <a:endCxn id="78" idx="7"/>
          </p:cNvCxnSpPr>
          <p:nvPr/>
        </p:nvCxnSpPr>
        <p:spPr>
          <a:xfrm>
            <a:off x="3586779" y="2093246"/>
            <a:ext cx="954164" cy="1211065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Oval 9"/>
          <p:cNvSpPr/>
          <p:nvPr/>
        </p:nvSpPr>
        <p:spPr>
          <a:xfrm rot="10800000" flipV="1">
            <a:off x="2886583" y="1393050"/>
            <a:ext cx="820331" cy="820331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0" name="텍스트 상자 109"/>
          <p:cNvSpPr txBox="1"/>
          <p:nvPr/>
        </p:nvSpPr>
        <p:spPr>
          <a:xfrm>
            <a:off x="3982382" y="2328771"/>
            <a:ext cx="4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b</a:t>
            </a:r>
            <a:endParaRPr kumimoji="1" lang="ko-KR" altLang="en-US" dirty="0"/>
          </a:p>
        </p:txBody>
      </p:sp>
      <p:cxnSp>
        <p:nvCxnSpPr>
          <p:cNvPr id="117" name="Straight Arrow Connector 29"/>
          <p:cNvCxnSpPr>
            <a:endCxn id="79" idx="6"/>
          </p:cNvCxnSpPr>
          <p:nvPr/>
        </p:nvCxnSpPr>
        <p:spPr>
          <a:xfrm>
            <a:off x="3459795" y="2067523"/>
            <a:ext cx="961013" cy="2869844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텍스트 상자 118"/>
          <p:cNvSpPr txBox="1"/>
          <p:nvPr/>
        </p:nvSpPr>
        <p:spPr>
          <a:xfrm>
            <a:off x="6116256" y="1950985"/>
            <a:ext cx="599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 </a:t>
            </a:r>
            <a:r>
              <a:rPr kumimoji="1" lang="en-US" altLang="ko-KR" sz="2000" b="1" dirty="0" smtClean="0"/>
              <a:t>a1( </a:t>
            </a:r>
            <a:r>
              <a:rPr kumimoji="1" lang="en-US" altLang="ko-KR" sz="2000" b="1" dirty="0" err="1" smtClean="0"/>
              <a:t>WX+b</a:t>
            </a:r>
            <a:r>
              <a:rPr kumimoji="1" lang="en-US" altLang="ko-KR" sz="2000" b="1" dirty="0" smtClean="0"/>
              <a:t>) -&gt; h( ) (activation function) -&gt; z </a:t>
            </a:r>
            <a:endParaRPr kumimoji="1" lang="ko-KR" altLang="en-US" sz="2000" b="1" dirty="0"/>
          </a:p>
        </p:txBody>
      </p:sp>
      <p:sp>
        <p:nvSpPr>
          <p:cNvPr id="113" name="타원 112"/>
          <p:cNvSpPr/>
          <p:nvPr/>
        </p:nvSpPr>
        <p:spPr>
          <a:xfrm>
            <a:off x="2862379" y="2828341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</a:t>
            </a:r>
            <a:endParaRPr kumimoji="1" lang="ko-KR" altLang="en-US" dirty="0"/>
          </a:p>
        </p:txBody>
      </p:sp>
      <p:sp>
        <p:nvSpPr>
          <p:cNvPr id="123" name="타원 122"/>
          <p:cNvSpPr/>
          <p:nvPr/>
        </p:nvSpPr>
        <p:spPr>
          <a:xfrm>
            <a:off x="3317702" y="2827799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z</a:t>
            </a:r>
            <a:endParaRPr kumimoji="1" lang="ko-KR" altLang="en-US" dirty="0"/>
          </a:p>
        </p:txBody>
      </p:sp>
      <p:cxnSp>
        <p:nvCxnSpPr>
          <p:cNvPr id="115" name="직선 화살표 연결선 114"/>
          <p:cNvCxnSpPr>
            <a:stCxn id="113" idx="6"/>
            <a:endCxn id="123" idx="2"/>
          </p:cNvCxnSpPr>
          <p:nvPr/>
        </p:nvCxnSpPr>
        <p:spPr>
          <a:xfrm flipV="1">
            <a:off x="3181516" y="2978003"/>
            <a:ext cx="136186" cy="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텍스트 상자 136"/>
          <p:cNvSpPr txBox="1"/>
          <p:nvPr/>
        </p:nvSpPr>
        <p:spPr>
          <a:xfrm>
            <a:off x="2374498" y="2460277"/>
            <a:ext cx="4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b</a:t>
            </a:r>
            <a:endParaRPr kumimoji="1" lang="ko-KR" altLang="en-US" dirty="0"/>
          </a:p>
        </p:txBody>
      </p:sp>
      <p:sp>
        <p:nvSpPr>
          <p:cNvPr id="141" name="텍스트 상자 140"/>
          <p:cNvSpPr txBox="1"/>
          <p:nvPr/>
        </p:nvSpPr>
        <p:spPr>
          <a:xfrm>
            <a:off x="3048609" y="3875717"/>
            <a:ext cx="43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smtClean="0"/>
              <a:t>h( )</a:t>
            </a:r>
            <a:endParaRPr kumimoji="1" lang="ko-KR" altLang="en-US" sz="1000" dirty="0"/>
          </a:p>
        </p:txBody>
      </p:sp>
      <p:sp>
        <p:nvSpPr>
          <p:cNvPr id="142" name="타원 141"/>
          <p:cNvSpPr/>
          <p:nvPr/>
        </p:nvSpPr>
        <p:spPr>
          <a:xfrm>
            <a:off x="2852407" y="4046359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</a:t>
            </a:r>
            <a:endParaRPr kumimoji="1" lang="ko-KR" altLang="en-US" dirty="0"/>
          </a:p>
        </p:txBody>
      </p:sp>
      <p:sp>
        <p:nvSpPr>
          <p:cNvPr id="143" name="타원 142"/>
          <p:cNvSpPr/>
          <p:nvPr/>
        </p:nvSpPr>
        <p:spPr>
          <a:xfrm>
            <a:off x="3307730" y="4045817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z</a:t>
            </a:r>
            <a:endParaRPr kumimoji="1" lang="ko-KR" altLang="en-US" dirty="0"/>
          </a:p>
        </p:txBody>
      </p:sp>
      <p:sp>
        <p:nvSpPr>
          <p:cNvPr id="144" name="텍스트 상자 143"/>
          <p:cNvSpPr txBox="1"/>
          <p:nvPr/>
        </p:nvSpPr>
        <p:spPr>
          <a:xfrm>
            <a:off x="3068344" y="5216983"/>
            <a:ext cx="43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smtClean="0"/>
              <a:t>h( )</a:t>
            </a:r>
            <a:endParaRPr kumimoji="1" lang="ko-KR" altLang="en-US" sz="1000" dirty="0"/>
          </a:p>
        </p:txBody>
      </p:sp>
      <p:sp>
        <p:nvSpPr>
          <p:cNvPr id="145" name="타원 144"/>
          <p:cNvSpPr/>
          <p:nvPr/>
        </p:nvSpPr>
        <p:spPr>
          <a:xfrm>
            <a:off x="2872142" y="5387625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</a:t>
            </a:r>
            <a:endParaRPr kumimoji="1" lang="ko-KR" altLang="en-US" dirty="0"/>
          </a:p>
        </p:txBody>
      </p:sp>
      <p:sp>
        <p:nvSpPr>
          <p:cNvPr id="146" name="타원 145"/>
          <p:cNvSpPr/>
          <p:nvPr/>
        </p:nvSpPr>
        <p:spPr>
          <a:xfrm>
            <a:off x="3327465" y="5387083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z</a:t>
            </a:r>
            <a:endParaRPr kumimoji="1" lang="ko-KR" altLang="en-US" dirty="0"/>
          </a:p>
        </p:txBody>
      </p:sp>
      <p:cxnSp>
        <p:nvCxnSpPr>
          <p:cNvPr id="147" name="직선 화살표 연결선 146"/>
          <p:cNvCxnSpPr/>
          <p:nvPr/>
        </p:nvCxnSpPr>
        <p:spPr>
          <a:xfrm flipV="1">
            <a:off x="3171544" y="4201756"/>
            <a:ext cx="136186" cy="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/>
          <p:nvPr/>
        </p:nvCxnSpPr>
        <p:spPr>
          <a:xfrm flipV="1">
            <a:off x="3189242" y="5537286"/>
            <a:ext cx="136186" cy="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29"/>
          <p:cNvCxnSpPr/>
          <p:nvPr/>
        </p:nvCxnSpPr>
        <p:spPr>
          <a:xfrm>
            <a:off x="5165032" y="2460277"/>
            <a:ext cx="1046618" cy="828396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9"/>
          <p:cNvSpPr/>
          <p:nvPr/>
        </p:nvSpPr>
        <p:spPr>
          <a:xfrm rot="10800000" flipV="1">
            <a:off x="4451139" y="1895973"/>
            <a:ext cx="820331" cy="820331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traight Arrow Connector 29"/>
          <p:cNvCxnSpPr/>
          <p:nvPr/>
        </p:nvCxnSpPr>
        <p:spPr>
          <a:xfrm>
            <a:off x="4989125" y="2157579"/>
            <a:ext cx="1106497" cy="2760065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텍스트 상자 61"/>
          <p:cNvSpPr txBox="1"/>
          <p:nvPr/>
        </p:nvSpPr>
        <p:spPr>
          <a:xfrm>
            <a:off x="3876257" y="2862062"/>
            <a:ext cx="99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w1</a:t>
            </a:r>
            <a:endParaRPr kumimoji="1" lang="ko-KR" altLang="en-US" dirty="0"/>
          </a:p>
        </p:txBody>
      </p:sp>
      <p:sp>
        <p:nvSpPr>
          <p:cNvPr id="63" name="텍스트 상자 62"/>
          <p:cNvSpPr txBox="1"/>
          <p:nvPr/>
        </p:nvSpPr>
        <p:spPr>
          <a:xfrm>
            <a:off x="3692518" y="3632168"/>
            <a:ext cx="99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w2</a:t>
            </a:r>
            <a:endParaRPr kumimoji="1" lang="ko-KR" altLang="en-US" dirty="0"/>
          </a:p>
        </p:txBody>
      </p:sp>
      <p:sp>
        <p:nvSpPr>
          <p:cNvPr id="64" name="텍스트 상자 63"/>
          <p:cNvSpPr txBox="1"/>
          <p:nvPr/>
        </p:nvSpPr>
        <p:spPr>
          <a:xfrm>
            <a:off x="4637323" y="3278717"/>
            <a:ext cx="43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smtClean="0"/>
              <a:t>h( )</a:t>
            </a:r>
            <a:endParaRPr kumimoji="1" lang="ko-KR" altLang="en-US" sz="1000" dirty="0"/>
          </a:p>
        </p:txBody>
      </p:sp>
      <p:sp>
        <p:nvSpPr>
          <p:cNvPr id="65" name="타원 64"/>
          <p:cNvSpPr/>
          <p:nvPr/>
        </p:nvSpPr>
        <p:spPr>
          <a:xfrm>
            <a:off x="4441121" y="3449359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</a:t>
            </a:r>
            <a:endParaRPr kumimoji="1"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4896444" y="3448817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z</a:t>
            </a:r>
            <a:endParaRPr kumimoji="1" lang="ko-KR" altLang="en-US" dirty="0"/>
          </a:p>
        </p:txBody>
      </p:sp>
      <p:cxnSp>
        <p:nvCxnSpPr>
          <p:cNvPr id="67" name="직선 화살표 연결선 66"/>
          <p:cNvCxnSpPr/>
          <p:nvPr/>
        </p:nvCxnSpPr>
        <p:spPr>
          <a:xfrm flipV="1">
            <a:off x="4760258" y="3599021"/>
            <a:ext cx="136186" cy="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텍스트 상자 67"/>
          <p:cNvSpPr txBox="1"/>
          <p:nvPr/>
        </p:nvSpPr>
        <p:spPr>
          <a:xfrm>
            <a:off x="4645013" y="4638799"/>
            <a:ext cx="43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smtClean="0"/>
              <a:t>h( )</a:t>
            </a:r>
            <a:endParaRPr kumimoji="1" lang="ko-KR" altLang="en-US" sz="1000" dirty="0"/>
          </a:p>
        </p:txBody>
      </p:sp>
      <p:sp>
        <p:nvSpPr>
          <p:cNvPr id="69" name="타원 68"/>
          <p:cNvSpPr/>
          <p:nvPr/>
        </p:nvSpPr>
        <p:spPr>
          <a:xfrm>
            <a:off x="4448811" y="4809441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</a:t>
            </a:r>
            <a:endParaRPr kumimoji="1"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4904134" y="4808899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z</a:t>
            </a:r>
            <a:endParaRPr kumimoji="1"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 flipV="1">
            <a:off x="4767948" y="4959103"/>
            <a:ext cx="136186" cy="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309269" y="1835703"/>
            <a:ext cx="1024811" cy="3627501"/>
          </a:xfrm>
          <a:prstGeom prst="rect">
            <a:avLst/>
          </a:prstGeom>
          <a:noFill/>
          <a:ln w="63500">
            <a:solidFill>
              <a:srgbClr val="FF0000">
                <a:alpha val="6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162" y="2453578"/>
            <a:ext cx="4554166" cy="347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04040"/>
                </a:solidFill>
              </a:rPr>
              <a:t>3 layer Neural Network </a:t>
            </a:r>
            <a:r>
              <a:rPr lang="en-US" dirty="0" smtClean="0">
                <a:solidFill>
                  <a:srgbClr val="404040"/>
                </a:solidFill>
              </a:rPr>
              <a:t>-4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3" name="Oval 9"/>
          <p:cNvSpPr/>
          <p:nvPr/>
        </p:nvSpPr>
        <p:spPr>
          <a:xfrm rot="10800000" flipV="1">
            <a:off x="1068008" y="3184176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10"/>
          <p:cNvSpPr/>
          <p:nvPr/>
        </p:nvSpPr>
        <p:spPr>
          <a:xfrm rot="10800000" flipV="1">
            <a:off x="1068008" y="4527202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/>
              </a:rPr>
              <a:t>x2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Oval 11"/>
          <p:cNvSpPr/>
          <p:nvPr/>
        </p:nvSpPr>
        <p:spPr>
          <a:xfrm rot="10800000" flipV="1">
            <a:off x="2849183" y="5108226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12"/>
          <p:cNvSpPr/>
          <p:nvPr/>
        </p:nvSpPr>
        <p:spPr>
          <a:xfrm rot="10800000" flipV="1">
            <a:off x="2820608" y="3765201"/>
            <a:ext cx="820330" cy="820330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13"/>
          <p:cNvSpPr/>
          <p:nvPr/>
        </p:nvSpPr>
        <p:spPr>
          <a:xfrm rot="10800000" flipV="1">
            <a:off x="2849183" y="2565051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14"/>
          <p:cNvSpPr/>
          <p:nvPr/>
        </p:nvSpPr>
        <p:spPr>
          <a:xfrm rot="10800000" flipV="1">
            <a:off x="4420808" y="3184176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Oval 15"/>
          <p:cNvSpPr/>
          <p:nvPr/>
        </p:nvSpPr>
        <p:spPr>
          <a:xfrm rot="10800000" flipV="1">
            <a:off x="4420808" y="4527201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Arrow Connector 16"/>
          <p:cNvCxnSpPr/>
          <p:nvPr/>
        </p:nvCxnSpPr>
        <p:spPr>
          <a:xfrm flipV="1">
            <a:off x="1877633" y="3065710"/>
            <a:ext cx="995254" cy="420759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17"/>
          <p:cNvCxnSpPr/>
          <p:nvPr/>
        </p:nvCxnSpPr>
        <p:spPr>
          <a:xfrm>
            <a:off x="1888339" y="3594342"/>
            <a:ext cx="932269" cy="581024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18"/>
          <p:cNvCxnSpPr/>
          <p:nvPr/>
        </p:nvCxnSpPr>
        <p:spPr>
          <a:xfrm flipV="1">
            <a:off x="1888339" y="4465396"/>
            <a:ext cx="1052404" cy="471972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19"/>
          <p:cNvCxnSpPr/>
          <p:nvPr/>
        </p:nvCxnSpPr>
        <p:spPr>
          <a:xfrm flipV="1">
            <a:off x="3669514" y="5082382"/>
            <a:ext cx="839293" cy="43601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20"/>
          <p:cNvCxnSpPr/>
          <p:nvPr/>
        </p:nvCxnSpPr>
        <p:spPr>
          <a:xfrm flipV="1">
            <a:off x="3640938" y="3650901"/>
            <a:ext cx="804602" cy="524465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21"/>
          <p:cNvCxnSpPr/>
          <p:nvPr/>
        </p:nvCxnSpPr>
        <p:spPr>
          <a:xfrm>
            <a:off x="3640938" y="4175366"/>
            <a:ext cx="779870" cy="762001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22"/>
          <p:cNvCxnSpPr/>
          <p:nvPr/>
        </p:nvCxnSpPr>
        <p:spPr>
          <a:xfrm>
            <a:off x="3669514" y="2975217"/>
            <a:ext cx="871429" cy="499952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23"/>
          <p:cNvCxnSpPr/>
          <p:nvPr/>
        </p:nvCxnSpPr>
        <p:spPr>
          <a:xfrm>
            <a:off x="1888339" y="4937368"/>
            <a:ext cx="962683" cy="550688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24"/>
          <p:cNvSpPr/>
          <p:nvPr/>
        </p:nvSpPr>
        <p:spPr>
          <a:xfrm rot="10800000" flipV="1">
            <a:off x="6116257" y="3194988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Oval 25"/>
          <p:cNvSpPr/>
          <p:nvPr/>
        </p:nvSpPr>
        <p:spPr>
          <a:xfrm rot="10800000" flipV="1">
            <a:off x="6116258" y="4527201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29"/>
          <p:cNvCxnSpPr/>
          <p:nvPr/>
        </p:nvCxnSpPr>
        <p:spPr>
          <a:xfrm>
            <a:off x="1768204" y="3884372"/>
            <a:ext cx="1201114" cy="1343989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32"/>
          <p:cNvCxnSpPr/>
          <p:nvPr/>
        </p:nvCxnSpPr>
        <p:spPr>
          <a:xfrm>
            <a:off x="3683211" y="3090772"/>
            <a:ext cx="857732" cy="1556564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33"/>
          <p:cNvCxnSpPr/>
          <p:nvPr/>
        </p:nvCxnSpPr>
        <p:spPr>
          <a:xfrm flipV="1">
            <a:off x="1888339" y="3265247"/>
            <a:ext cx="1080979" cy="1672121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39"/>
          <p:cNvCxnSpPr/>
          <p:nvPr/>
        </p:nvCxnSpPr>
        <p:spPr>
          <a:xfrm flipV="1">
            <a:off x="3669514" y="3927127"/>
            <a:ext cx="978390" cy="1591265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46"/>
          <p:cNvCxnSpPr/>
          <p:nvPr/>
        </p:nvCxnSpPr>
        <p:spPr>
          <a:xfrm flipV="1">
            <a:off x="5241139" y="3588987"/>
            <a:ext cx="875118" cy="5355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47"/>
          <p:cNvCxnSpPr/>
          <p:nvPr/>
        </p:nvCxnSpPr>
        <p:spPr>
          <a:xfrm>
            <a:off x="5241139" y="4937367"/>
            <a:ext cx="875119" cy="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53"/>
          <p:cNvCxnSpPr/>
          <p:nvPr/>
        </p:nvCxnSpPr>
        <p:spPr>
          <a:xfrm flipV="1">
            <a:off x="5241139" y="3879017"/>
            <a:ext cx="995253" cy="105835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54"/>
          <p:cNvCxnSpPr/>
          <p:nvPr/>
        </p:nvCxnSpPr>
        <p:spPr>
          <a:xfrm>
            <a:off x="5241139" y="3626223"/>
            <a:ext cx="995254" cy="1021113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29"/>
          <p:cNvCxnSpPr/>
          <p:nvPr/>
        </p:nvCxnSpPr>
        <p:spPr>
          <a:xfrm>
            <a:off x="1719006" y="2526049"/>
            <a:ext cx="1153881" cy="298697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"/>
          <p:cNvSpPr/>
          <p:nvPr/>
        </p:nvSpPr>
        <p:spPr>
          <a:xfrm rot="10800000" flipV="1">
            <a:off x="1018810" y="1895974"/>
            <a:ext cx="820331" cy="820331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01" name="Straight Arrow Connector 29"/>
          <p:cNvCxnSpPr/>
          <p:nvPr/>
        </p:nvCxnSpPr>
        <p:spPr>
          <a:xfrm>
            <a:off x="1565659" y="2475299"/>
            <a:ext cx="1254949" cy="1700067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29"/>
          <p:cNvCxnSpPr/>
          <p:nvPr/>
        </p:nvCxnSpPr>
        <p:spPr>
          <a:xfrm>
            <a:off x="1551832" y="2605351"/>
            <a:ext cx="1297351" cy="2913041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텍스트 상자 102"/>
          <p:cNvSpPr txBox="1"/>
          <p:nvPr/>
        </p:nvSpPr>
        <p:spPr>
          <a:xfrm>
            <a:off x="3058581" y="2657699"/>
            <a:ext cx="43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smtClean="0"/>
              <a:t>h( )</a:t>
            </a:r>
            <a:endParaRPr kumimoji="1" lang="ko-KR" altLang="en-US" sz="1000" dirty="0"/>
          </a:p>
        </p:txBody>
      </p:sp>
      <p:sp>
        <p:nvSpPr>
          <p:cNvPr id="104" name="텍스트 상자 103"/>
          <p:cNvSpPr txBox="1"/>
          <p:nvPr/>
        </p:nvSpPr>
        <p:spPr>
          <a:xfrm>
            <a:off x="2190224" y="2894678"/>
            <a:ext cx="99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w1</a:t>
            </a:r>
            <a:endParaRPr kumimoji="1" lang="ko-KR" altLang="en-US" dirty="0"/>
          </a:p>
        </p:txBody>
      </p:sp>
      <p:sp>
        <p:nvSpPr>
          <p:cNvPr id="105" name="텍스트 상자 104"/>
          <p:cNvSpPr txBox="1"/>
          <p:nvPr/>
        </p:nvSpPr>
        <p:spPr>
          <a:xfrm>
            <a:off x="2071864" y="3719742"/>
            <a:ext cx="99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w2</a:t>
            </a:r>
            <a:endParaRPr kumimoji="1" lang="ko-KR" altLang="en-US" dirty="0"/>
          </a:p>
        </p:txBody>
      </p:sp>
      <p:cxnSp>
        <p:nvCxnSpPr>
          <p:cNvPr id="106" name="Straight Arrow Connector 29"/>
          <p:cNvCxnSpPr>
            <a:stCxn id="107" idx="3"/>
            <a:endCxn id="78" idx="7"/>
          </p:cNvCxnSpPr>
          <p:nvPr/>
        </p:nvCxnSpPr>
        <p:spPr>
          <a:xfrm>
            <a:off x="3586779" y="2093246"/>
            <a:ext cx="954164" cy="1211065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Oval 9"/>
          <p:cNvSpPr/>
          <p:nvPr/>
        </p:nvSpPr>
        <p:spPr>
          <a:xfrm rot="10800000" flipV="1">
            <a:off x="2886583" y="1393050"/>
            <a:ext cx="820331" cy="820331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0" name="텍스트 상자 109"/>
          <p:cNvSpPr txBox="1"/>
          <p:nvPr/>
        </p:nvSpPr>
        <p:spPr>
          <a:xfrm>
            <a:off x="3982382" y="2328771"/>
            <a:ext cx="4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b</a:t>
            </a:r>
            <a:endParaRPr kumimoji="1" lang="ko-KR" altLang="en-US" dirty="0"/>
          </a:p>
        </p:txBody>
      </p:sp>
      <p:cxnSp>
        <p:nvCxnSpPr>
          <p:cNvPr id="117" name="Straight Arrow Connector 29"/>
          <p:cNvCxnSpPr>
            <a:endCxn id="79" idx="6"/>
          </p:cNvCxnSpPr>
          <p:nvPr/>
        </p:nvCxnSpPr>
        <p:spPr>
          <a:xfrm>
            <a:off x="3459795" y="2067523"/>
            <a:ext cx="961013" cy="2869844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타원 112"/>
          <p:cNvSpPr/>
          <p:nvPr/>
        </p:nvSpPr>
        <p:spPr>
          <a:xfrm>
            <a:off x="2862379" y="2828341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</a:t>
            </a:r>
            <a:endParaRPr kumimoji="1" lang="ko-KR" altLang="en-US" dirty="0"/>
          </a:p>
        </p:txBody>
      </p:sp>
      <p:sp>
        <p:nvSpPr>
          <p:cNvPr id="123" name="타원 122"/>
          <p:cNvSpPr/>
          <p:nvPr/>
        </p:nvSpPr>
        <p:spPr>
          <a:xfrm>
            <a:off x="3317702" y="2827799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z</a:t>
            </a:r>
            <a:endParaRPr kumimoji="1" lang="ko-KR" altLang="en-US" dirty="0"/>
          </a:p>
        </p:txBody>
      </p:sp>
      <p:cxnSp>
        <p:nvCxnSpPr>
          <p:cNvPr id="115" name="직선 화살표 연결선 114"/>
          <p:cNvCxnSpPr>
            <a:stCxn id="113" idx="6"/>
            <a:endCxn id="123" idx="2"/>
          </p:cNvCxnSpPr>
          <p:nvPr/>
        </p:nvCxnSpPr>
        <p:spPr>
          <a:xfrm flipV="1">
            <a:off x="3181516" y="2978003"/>
            <a:ext cx="136186" cy="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텍스트 상자 136"/>
          <p:cNvSpPr txBox="1"/>
          <p:nvPr/>
        </p:nvSpPr>
        <p:spPr>
          <a:xfrm>
            <a:off x="2374498" y="2460277"/>
            <a:ext cx="4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b</a:t>
            </a:r>
            <a:endParaRPr kumimoji="1" lang="ko-KR" altLang="en-US" dirty="0"/>
          </a:p>
        </p:txBody>
      </p:sp>
      <p:sp>
        <p:nvSpPr>
          <p:cNvPr id="141" name="텍스트 상자 140"/>
          <p:cNvSpPr txBox="1"/>
          <p:nvPr/>
        </p:nvSpPr>
        <p:spPr>
          <a:xfrm>
            <a:off x="3048609" y="3875717"/>
            <a:ext cx="43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smtClean="0"/>
              <a:t>h( )</a:t>
            </a:r>
            <a:endParaRPr kumimoji="1" lang="ko-KR" altLang="en-US" sz="1000" dirty="0"/>
          </a:p>
        </p:txBody>
      </p:sp>
      <p:sp>
        <p:nvSpPr>
          <p:cNvPr id="142" name="타원 141"/>
          <p:cNvSpPr/>
          <p:nvPr/>
        </p:nvSpPr>
        <p:spPr>
          <a:xfrm>
            <a:off x="2852407" y="4046359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</a:t>
            </a:r>
            <a:endParaRPr kumimoji="1" lang="ko-KR" altLang="en-US" dirty="0"/>
          </a:p>
        </p:txBody>
      </p:sp>
      <p:sp>
        <p:nvSpPr>
          <p:cNvPr id="143" name="타원 142"/>
          <p:cNvSpPr/>
          <p:nvPr/>
        </p:nvSpPr>
        <p:spPr>
          <a:xfrm>
            <a:off x="3307730" y="4045817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z</a:t>
            </a:r>
            <a:endParaRPr kumimoji="1" lang="ko-KR" altLang="en-US" dirty="0"/>
          </a:p>
        </p:txBody>
      </p:sp>
      <p:sp>
        <p:nvSpPr>
          <p:cNvPr id="144" name="텍스트 상자 143"/>
          <p:cNvSpPr txBox="1"/>
          <p:nvPr/>
        </p:nvSpPr>
        <p:spPr>
          <a:xfrm>
            <a:off x="3068344" y="5216983"/>
            <a:ext cx="43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smtClean="0"/>
              <a:t>h( )</a:t>
            </a:r>
            <a:endParaRPr kumimoji="1" lang="ko-KR" altLang="en-US" sz="1000" dirty="0"/>
          </a:p>
        </p:txBody>
      </p:sp>
      <p:sp>
        <p:nvSpPr>
          <p:cNvPr id="145" name="타원 144"/>
          <p:cNvSpPr/>
          <p:nvPr/>
        </p:nvSpPr>
        <p:spPr>
          <a:xfrm>
            <a:off x="2872142" y="5387625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</a:t>
            </a:r>
            <a:endParaRPr kumimoji="1" lang="ko-KR" altLang="en-US" dirty="0"/>
          </a:p>
        </p:txBody>
      </p:sp>
      <p:sp>
        <p:nvSpPr>
          <p:cNvPr id="146" name="타원 145"/>
          <p:cNvSpPr/>
          <p:nvPr/>
        </p:nvSpPr>
        <p:spPr>
          <a:xfrm>
            <a:off x="3327465" y="5387083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z</a:t>
            </a:r>
            <a:endParaRPr kumimoji="1" lang="ko-KR" altLang="en-US" dirty="0"/>
          </a:p>
        </p:txBody>
      </p:sp>
      <p:cxnSp>
        <p:nvCxnSpPr>
          <p:cNvPr id="147" name="직선 화살표 연결선 146"/>
          <p:cNvCxnSpPr/>
          <p:nvPr/>
        </p:nvCxnSpPr>
        <p:spPr>
          <a:xfrm flipV="1">
            <a:off x="3171544" y="4201756"/>
            <a:ext cx="136186" cy="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/>
          <p:nvPr/>
        </p:nvCxnSpPr>
        <p:spPr>
          <a:xfrm flipV="1">
            <a:off x="3189242" y="5537286"/>
            <a:ext cx="136186" cy="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29"/>
          <p:cNvCxnSpPr/>
          <p:nvPr/>
        </p:nvCxnSpPr>
        <p:spPr>
          <a:xfrm>
            <a:off x="5165032" y="2460277"/>
            <a:ext cx="1046618" cy="828396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9"/>
          <p:cNvSpPr/>
          <p:nvPr/>
        </p:nvSpPr>
        <p:spPr>
          <a:xfrm rot="10800000" flipV="1">
            <a:off x="4451139" y="1895973"/>
            <a:ext cx="820331" cy="820331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traight Arrow Connector 29"/>
          <p:cNvCxnSpPr/>
          <p:nvPr/>
        </p:nvCxnSpPr>
        <p:spPr>
          <a:xfrm>
            <a:off x="4989125" y="2157579"/>
            <a:ext cx="1106497" cy="2760065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텍스트 상자 61"/>
          <p:cNvSpPr txBox="1"/>
          <p:nvPr/>
        </p:nvSpPr>
        <p:spPr>
          <a:xfrm>
            <a:off x="3876257" y="2862062"/>
            <a:ext cx="99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w1</a:t>
            </a:r>
            <a:endParaRPr kumimoji="1" lang="ko-KR" altLang="en-US" dirty="0"/>
          </a:p>
        </p:txBody>
      </p:sp>
      <p:sp>
        <p:nvSpPr>
          <p:cNvPr id="63" name="텍스트 상자 62"/>
          <p:cNvSpPr txBox="1"/>
          <p:nvPr/>
        </p:nvSpPr>
        <p:spPr>
          <a:xfrm>
            <a:off x="3692518" y="3632168"/>
            <a:ext cx="99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w2</a:t>
            </a:r>
            <a:endParaRPr kumimoji="1" lang="ko-KR" altLang="en-US" dirty="0"/>
          </a:p>
        </p:txBody>
      </p:sp>
      <p:sp>
        <p:nvSpPr>
          <p:cNvPr id="64" name="텍스트 상자 63"/>
          <p:cNvSpPr txBox="1"/>
          <p:nvPr/>
        </p:nvSpPr>
        <p:spPr>
          <a:xfrm>
            <a:off x="4637323" y="3278717"/>
            <a:ext cx="43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smtClean="0"/>
              <a:t>h( )</a:t>
            </a:r>
            <a:endParaRPr kumimoji="1" lang="ko-KR" altLang="en-US" sz="1000" dirty="0"/>
          </a:p>
        </p:txBody>
      </p:sp>
      <p:sp>
        <p:nvSpPr>
          <p:cNvPr id="65" name="타원 64"/>
          <p:cNvSpPr/>
          <p:nvPr/>
        </p:nvSpPr>
        <p:spPr>
          <a:xfrm>
            <a:off x="4441121" y="3449359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</a:t>
            </a:r>
            <a:endParaRPr kumimoji="1"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4896444" y="3448817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z</a:t>
            </a:r>
            <a:endParaRPr kumimoji="1" lang="ko-KR" altLang="en-US" dirty="0"/>
          </a:p>
        </p:txBody>
      </p:sp>
      <p:cxnSp>
        <p:nvCxnSpPr>
          <p:cNvPr id="67" name="직선 화살표 연결선 66"/>
          <p:cNvCxnSpPr/>
          <p:nvPr/>
        </p:nvCxnSpPr>
        <p:spPr>
          <a:xfrm flipV="1">
            <a:off x="4760258" y="3599021"/>
            <a:ext cx="136186" cy="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텍스트 상자 67"/>
          <p:cNvSpPr txBox="1"/>
          <p:nvPr/>
        </p:nvSpPr>
        <p:spPr>
          <a:xfrm>
            <a:off x="4645013" y="4638799"/>
            <a:ext cx="43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smtClean="0"/>
              <a:t>h( )</a:t>
            </a:r>
            <a:endParaRPr kumimoji="1" lang="ko-KR" altLang="en-US" sz="1000" dirty="0"/>
          </a:p>
        </p:txBody>
      </p:sp>
      <p:sp>
        <p:nvSpPr>
          <p:cNvPr id="69" name="타원 68"/>
          <p:cNvSpPr/>
          <p:nvPr/>
        </p:nvSpPr>
        <p:spPr>
          <a:xfrm>
            <a:off x="4448811" y="4809441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</a:t>
            </a:r>
            <a:endParaRPr kumimoji="1"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4904134" y="4808899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z</a:t>
            </a:r>
            <a:endParaRPr kumimoji="1"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 flipV="1">
            <a:off x="4767948" y="4959103"/>
            <a:ext cx="136186" cy="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텍스트 상자 71"/>
          <p:cNvSpPr txBox="1"/>
          <p:nvPr/>
        </p:nvSpPr>
        <p:spPr>
          <a:xfrm>
            <a:off x="6351657" y="4638799"/>
            <a:ext cx="43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1000" b="1" dirty="0" smtClean="0"/>
              <a:t>σ</a:t>
            </a:r>
            <a:r>
              <a:rPr kumimoji="1" lang="en-US" altLang="ko-KR" sz="1000" dirty="0" smtClean="0"/>
              <a:t>( )</a:t>
            </a:r>
            <a:endParaRPr kumimoji="1" lang="ko-KR" altLang="en-US" sz="1000" dirty="0"/>
          </a:p>
        </p:txBody>
      </p:sp>
      <p:sp>
        <p:nvSpPr>
          <p:cNvPr id="86" name="타원 85"/>
          <p:cNvSpPr/>
          <p:nvPr/>
        </p:nvSpPr>
        <p:spPr>
          <a:xfrm>
            <a:off x="6155455" y="4809441"/>
            <a:ext cx="319137" cy="3004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</a:t>
            </a:r>
            <a:endParaRPr kumimoji="1" lang="ko-KR" altLang="en-US" dirty="0"/>
          </a:p>
        </p:txBody>
      </p:sp>
      <p:sp>
        <p:nvSpPr>
          <p:cNvPr id="108" name="타원 107"/>
          <p:cNvSpPr/>
          <p:nvPr/>
        </p:nvSpPr>
        <p:spPr>
          <a:xfrm>
            <a:off x="6610778" y="4808899"/>
            <a:ext cx="319137" cy="3004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y</a:t>
            </a:r>
            <a:endParaRPr kumimoji="1" lang="ko-KR" altLang="en-US" dirty="0"/>
          </a:p>
        </p:txBody>
      </p:sp>
      <p:sp>
        <p:nvSpPr>
          <p:cNvPr id="109" name="텍스트 상자 108"/>
          <p:cNvSpPr txBox="1"/>
          <p:nvPr/>
        </p:nvSpPr>
        <p:spPr>
          <a:xfrm>
            <a:off x="6351657" y="3264011"/>
            <a:ext cx="5063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1300" b="1" dirty="0"/>
              <a:t>σ</a:t>
            </a:r>
            <a:r>
              <a:rPr kumimoji="1" lang="en-US" altLang="ko-KR" sz="1300" dirty="0" smtClean="0"/>
              <a:t>( )</a:t>
            </a:r>
            <a:endParaRPr kumimoji="1" lang="ko-KR" altLang="en-US" sz="1300" dirty="0"/>
          </a:p>
        </p:txBody>
      </p:sp>
      <p:sp>
        <p:nvSpPr>
          <p:cNvPr id="111" name="타원 110"/>
          <p:cNvSpPr/>
          <p:nvPr/>
        </p:nvSpPr>
        <p:spPr>
          <a:xfrm>
            <a:off x="6134457" y="3444137"/>
            <a:ext cx="319137" cy="3004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</a:t>
            </a:r>
            <a:endParaRPr kumimoji="1" lang="ko-KR" altLang="en-US" dirty="0"/>
          </a:p>
        </p:txBody>
      </p:sp>
      <p:sp>
        <p:nvSpPr>
          <p:cNvPr id="112" name="타원 111"/>
          <p:cNvSpPr/>
          <p:nvPr/>
        </p:nvSpPr>
        <p:spPr>
          <a:xfrm>
            <a:off x="6610778" y="3448817"/>
            <a:ext cx="319137" cy="3004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y</a:t>
            </a:r>
            <a:endParaRPr kumimoji="1" lang="ko-KR" altLang="en-US" dirty="0"/>
          </a:p>
        </p:txBody>
      </p:sp>
      <p:cxnSp>
        <p:nvCxnSpPr>
          <p:cNvPr id="118" name="직선 화살표 연결선 117"/>
          <p:cNvCxnSpPr/>
          <p:nvPr/>
        </p:nvCxnSpPr>
        <p:spPr>
          <a:xfrm flipV="1">
            <a:off x="6447424" y="3608944"/>
            <a:ext cx="136186" cy="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V="1">
            <a:off x="6493214" y="4952458"/>
            <a:ext cx="136186" cy="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12691" y="1601999"/>
            <a:ext cx="67405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ko-KR" b="1" dirty="0"/>
              <a:t>σ</a:t>
            </a:r>
            <a:r>
              <a:rPr kumimoji="1" lang="en-US" altLang="ko-KR" dirty="0"/>
              <a:t>( </a:t>
            </a:r>
            <a:r>
              <a:rPr kumimoji="1" lang="en-US" altLang="ko-KR" dirty="0" smtClean="0"/>
              <a:t>) :  Output Layer</a:t>
            </a:r>
            <a:r>
              <a:rPr kumimoji="1" lang="ko-KR" altLang="en-US" dirty="0" smtClean="0"/>
              <a:t>에는 보통 </a:t>
            </a:r>
            <a:r>
              <a:rPr kumimoji="1" lang="en-US" altLang="ko-KR" dirty="0" err="1" smtClean="0"/>
              <a:t>Softmax</a:t>
            </a:r>
            <a:r>
              <a:rPr kumimoji="1" lang="en-US" altLang="ko-KR" dirty="0" smtClean="0"/>
              <a:t> Function </a:t>
            </a:r>
            <a:r>
              <a:rPr kumimoji="1" lang="ko-KR" altLang="en-US" dirty="0" smtClean="0"/>
              <a:t>을 사용한다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Output Total value</a:t>
            </a:r>
            <a:r>
              <a:rPr kumimoji="1" lang="ko-KR" altLang="en-US" dirty="0" smtClean="0"/>
              <a:t>가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이 되기 때문에 </a:t>
            </a:r>
            <a:r>
              <a:rPr kumimoji="1" lang="en-US" altLang="ko-KR" dirty="0" err="1" smtClean="0"/>
              <a:t>Softmax</a:t>
            </a:r>
            <a:r>
              <a:rPr kumimoji="1" lang="en-US" altLang="ko-KR" dirty="0" smtClean="0"/>
              <a:t> function </a:t>
            </a:r>
            <a:r>
              <a:rPr kumimoji="1" lang="ko-KR" altLang="en-US" dirty="0" smtClean="0"/>
              <a:t>을 사용한 </a:t>
            </a:r>
            <a:r>
              <a:rPr kumimoji="1" lang="en-US" altLang="ko-KR" dirty="0" smtClean="0"/>
              <a:t>output </a:t>
            </a:r>
            <a:r>
              <a:rPr kumimoji="1" lang="ko-KR" altLang="en-US" dirty="0" smtClean="0"/>
              <a:t>을 확률로 계산할 수 있다</a:t>
            </a:r>
            <a:r>
              <a:rPr kumimoji="1" lang="en-US" altLang="ko-KR" dirty="0"/>
              <a:t>.</a:t>
            </a:r>
            <a:endParaRPr kumimoji="1" lang="en-US" altLang="ko-KR" dirty="0" smtClean="0"/>
          </a:p>
        </p:txBody>
      </p:sp>
      <p:sp>
        <p:nvSpPr>
          <p:cNvPr id="121" name="직사각형 120"/>
          <p:cNvSpPr/>
          <p:nvPr/>
        </p:nvSpPr>
        <p:spPr>
          <a:xfrm>
            <a:off x="5999817" y="3065710"/>
            <a:ext cx="1024811" cy="2471576"/>
          </a:xfrm>
          <a:prstGeom prst="rect">
            <a:avLst/>
          </a:prstGeom>
          <a:noFill/>
          <a:ln w="63500">
            <a:solidFill>
              <a:srgbClr val="FF0000">
                <a:alpha val="6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884" y="3391519"/>
            <a:ext cx="4331065" cy="169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0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311601"/>
            <a:ext cx="10058400" cy="602800"/>
          </a:xfrm>
        </p:spPr>
        <p:txBody>
          <a:bodyPr>
            <a:normAutofit/>
          </a:bodyPr>
          <a:lstStyle/>
          <a:p>
            <a:r>
              <a:rPr lang="en-US" sz="3000" dirty="0"/>
              <a:t>Example of neural </a:t>
            </a:r>
            <a:r>
              <a:rPr lang="en-US" sz="3000" dirty="0" smtClean="0"/>
              <a:t>network</a:t>
            </a:r>
            <a:endParaRPr lang="en-US" sz="30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46" y="2096979"/>
            <a:ext cx="2939056" cy="3816956"/>
          </a:xfrm>
        </p:spPr>
      </p:pic>
      <p:sp>
        <p:nvSpPr>
          <p:cNvPr id="7" name="직사각형 6"/>
          <p:cNvSpPr/>
          <p:nvPr/>
        </p:nvSpPr>
        <p:spPr>
          <a:xfrm>
            <a:off x="765174" y="1277090"/>
            <a:ext cx="3273426" cy="39931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smtClean="0"/>
              <a:t>Perceptron?</a:t>
            </a:r>
            <a:endParaRPr kumimoji="1" lang="ko-KR" altLang="en-US" sz="2000" b="1" dirty="0"/>
          </a:p>
        </p:txBody>
      </p:sp>
      <p:sp>
        <p:nvSpPr>
          <p:cNvPr id="18" name="Oval 18"/>
          <p:cNvSpPr/>
          <p:nvPr/>
        </p:nvSpPr>
        <p:spPr>
          <a:xfrm>
            <a:off x="8382000" y="2209800"/>
            <a:ext cx="1159972" cy="11599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</a:rPr>
              <a:t>x2</a:t>
            </a:r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22" name="Oval 24"/>
          <p:cNvSpPr/>
          <p:nvPr/>
        </p:nvSpPr>
        <p:spPr>
          <a:xfrm>
            <a:off x="8382000" y="4930888"/>
            <a:ext cx="1159972" cy="11599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</a:rPr>
              <a:t>x2</a:t>
            </a:r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23" name="Oval 25"/>
          <p:cNvSpPr/>
          <p:nvPr/>
        </p:nvSpPr>
        <p:spPr>
          <a:xfrm>
            <a:off x="10379664" y="3619099"/>
            <a:ext cx="1030749" cy="10521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</a:rPr>
              <a:t>y</a:t>
            </a:r>
            <a:endParaRPr lang="en-US" sz="25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9561911" y="4517149"/>
            <a:ext cx="968703" cy="9780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9433371" y="3058711"/>
            <a:ext cx="1097243" cy="7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473" y="2096979"/>
            <a:ext cx="2721435" cy="4089588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6745287" y="1279841"/>
            <a:ext cx="3273426" cy="39931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 smtClean="0"/>
              <a:t>Perceptron!</a:t>
            </a:r>
            <a:endParaRPr kumimoji="1"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8993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311601"/>
            <a:ext cx="10058400" cy="6028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Logical circuit</a:t>
            </a:r>
            <a:endParaRPr lang="en-US" sz="3000" dirty="0"/>
          </a:p>
        </p:txBody>
      </p:sp>
      <p:sp>
        <p:nvSpPr>
          <p:cNvPr id="13" name="Oval 2"/>
          <p:cNvSpPr/>
          <p:nvPr/>
        </p:nvSpPr>
        <p:spPr>
          <a:xfrm>
            <a:off x="1045582" y="1948759"/>
            <a:ext cx="1208884" cy="12088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solidFill>
                  <a:schemeClr val="accent2">
                    <a:lumMod val="50000"/>
                  </a:schemeClr>
                </a:solidFill>
              </a:rPr>
              <a:t>x1</a:t>
            </a:r>
            <a:endParaRPr lang="en-US" sz="25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Oval 5"/>
          <p:cNvSpPr/>
          <p:nvPr/>
        </p:nvSpPr>
        <p:spPr>
          <a:xfrm>
            <a:off x="3124200" y="2819400"/>
            <a:ext cx="1208884" cy="12088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solidFill>
                  <a:schemeClr val="accent2">
                    <a:lumMod val="50000"/>
                  </a:schemeClr>
                </a:solidFill>
              </a:rPr>
              <a:t>y</a:t>
            </a:r>
            <a:endParaRPr lang="en-US" sz="25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Oval 6"/>
          <p:cNvSpPr/>
          <p:nvPr/>
        </p:nvSpPr>
        <p:spPr>
          <a:xfrm>
            <a:off x="1096008" y="4083173"/>
            <a:ext cx="1208884" cy="12088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solidFill>
                  <a:schemeClr val="accent2">
                    <a:lumMod val="50000"/>
                  </a:schemeClr>
                </a:solidFill>
              </a:rPr>
              <a:t>x2</a:t>
            </a:r>
            <a:endParaRPr lang="en-US" sz="25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6" name="Straight Arrow Connector 11"/>
          <p:cNvCxnSpPr/>
          <p:nvPr/>
        </p:nvCxnSpPr>
        <p:spPr>
          <a:xfrm flipV="1">
            <a:off x="2304892" y="3687051"/>
            <a:ext cx="923740" cy="890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48974" y="2647575"/>
            <a:ext cx="885026" cy="656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상자 19"/>
          <p:cNvSpPr txBox="1"/>
          <p:nvPr/>
        </p:nvSpPr>
        <p:spPr>
          <a:xfrm>
            <a:off x="2410056" y="3601957"/>
            <a:ext cx="53340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w2</a:t>
            </a:r>
            <a:endParaRPr kumimoji="1" lang="ko-KR" altLang="en-US" dirty="0"/>
          </a:p>
        </p:txBody>
      </p:sp>
      <p:sp>
        <p:nvSpPr>
          <p:cNvPr id="21" name="텍스트 상자 20"/>
          <p:cNvSpPr txBox="1"/>
          <p:nvPr/>
        </p:nvSpPr>
        <p:spPr>
          <a:xfrm>
            <a:off x="2600600" y="2347909"/>
            <a:ext cx="53340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w1</a:t>
            </a:r>
            <a:endParaRPr kumimoji="1" lang="ko-KR" altLang="en-US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400" y="2845470"/>
            <a:ext cx="5501461" cy="23656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974" y="344583"/>
            <a:ext cx="5562600" cy="2644794"/>
          </a:xfrm>
          <a:prstGeom prst="rect">
            <a:avLst/>
          </a:prstGeom>
        </p:spPr>
      </p:pic>
      <p:sp>
        <p:nvSpPr>
          <p:cNvPr id="30" name="텍스트 상자 29"/>
          <p:cNvSpPr txBox="1"/>
          <p:nvPr/>
        </p:nvSpPr>
        <p:spPr>
          <a:xfrm>
            <a:off x="7010400" y="5407223"/>
            <a:ext cx="7436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/>
              <a:t>0 (w1x1 + w2x2 ≦ theta)</a:t>
            </a:r>
          </a:p>
          <a:p>
            <a:r>
              <a:rPr kumimoji="1" lang="en-US" altLang="ko-KR" sz="2000" b="1" dirty="0" smtClean="0"/>
              <a:t>1 (w1x1 + w2x2 &gt; theta )</a:t>
            </a:r>
          </a:p>
          <a:p>
            <a:endParaRPr kumimoji="1" lang="en-US" altLang="ko-KR" sz="2000" b="1" dirty="0"/>
          </a:p>
        </p:txBody>
      </p:sp>
      <p:sp>
        <p:nvSpPr>
          <p:cNvPr id="31" name="텍스트 상자 30"/>
          <p:cNvSpPr txBox="1"/>
          <p:nvPr/>
        </p:nvSpPr>
        <p:spPr>
          <a:xfrm>
            <a:off x="6629400" y="5714999"/>
            <a:ext cx="7436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/>
              <a:t>Y=</a:t>
            </a:r>
            <a:endParaRPr kumimoji="1"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79011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311601"/>
            <a:ext cx="10058400" cy="602800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Truth Table </a:t>
            </a:r>
            <a:r>
              <a:rPr lang="mr-IN" altLang="ko-KR" sz="3000" dirty="0" smtClean="0"/>
              <a:t>–</a:t>
            </a:r>
            <a:r>
              <a:rPr lang="en-US" altLang="ko-KR" sz="3000" dirty="0" smtClean="0"/>
              <a:t> AND , NAND</a:t>
            </a:r>
            <a:endParaRPr lang="en-US" sz="30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661874"/>
              </p:ext>
            </p:extLst>
          </p:nvPr>
        </p:nvGraphicFramePr>
        <p:xfrm>
          <a:off x="768587" y="2514600"/>
          <a:ext cx="4946415" cy="32765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48805"/>
                <a:gridCol w="1648805"/>
                <a:gridCol w="1648805"/>
              </a:tblGrid>
              <a:tr h="648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x1</a:t>
                      </a:r>
                      <a:endParaRPr lang="ko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x2</a:t>
                      </a:r>
                      <a:endParaRPr lang="ko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y</a:t>
                      </a:r>
                      <a:endParaRPr lang="ko-KR" altLang="en-US" sz="2300" dirty="0"/>
                    </a:p>
                  </a:txBody>
                  <a:tcPr/>
                </a:tc>
              </a:tr>
              <a:tr h="657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657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657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657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605081" y="1514845"/>
            <a:ext cx="3273426" cy="39931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 smtClean="0"/>
              <a:t>AND</a:t>
            </a:r>
            <a:endParaRPr kumimoji="1" lang="ko-KR" altLang="en-US" sz="2000" b="1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94451"/>
              </p:ext>
            </p:extLst>
          </p:nvPr>
        </p:nvGraphicFramePr>
        <p:xfrm>
          <a:off x="6326306" y="2514600"/>
          <a:ext cx="4946415" cy="32765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48805"/>
                <a:gridCol w="1648805"/>
                <a:gridCol w="1648805"/>
              </a:tblGrid>
              <a:tr h="648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x1</a:t>
                      </a:r>
                      <a:endParaRPr lang="ko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x2</a:t>
                      </a:r>
                      <a:endParaRPr lang="ko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y</a:t>
                      </a:r>
                      <a:endParaRPr lang="ko-KR" altLang="en-US" sz="2300" dirty="0"/>
                    </a:p>
                  </a:txBody>
                  <a:tcPr/>
                </a:tc>
              </a:tr>
              <a:tr h="657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657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657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657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7162800" y="1514845"/>
            <a:ext cx="3273426" cy="39931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/>
              <a:t>N</a:t>
            </a:r>
            <a:r>
              <a:rPr kumimoji="1" lang="en-US" altLang="ko-KR" sz="2000" b="1" dirty="0" smtClean="0"/>
              <a:t>AND</a:t>
            </a:r>
            <a:endParaRPr kumimoji="1" lang="ko-KR" altLang="en-US" sz="2000" b="1" dirty="0"/>
          </a:p>
        </p:txBody>
      </p:sp>
      <p:sp>
        <p:nvSpPr>
          <p:cNvPr id="10" name="직사각형 9"/>
          <p:cNvSpPr/>
          <p:nvPr/>
        </p:nvSpPr>
        <p:spPr>
          <a:xfrm>
            <a:off x="664009" y="5809396"/>
            <a:ext cx="515557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5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 and Theta?</a:t>
            </a:r>
            <a:endParaRPr lang="en-US" altLang="ko-KR" sz="45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117144" y="5809396"/>
            <a:ext cx="515557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500" b="0" cap="none" spc="0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 and Theta?</a:t>
            </a:r>
            <a:endParaRPr lang="en-US" altLang="ko-KR" sz="4500" b="0" cap="none" spc="0" dirty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093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311601"/>
            <a:ext cx="10058400" cy="602800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Truth Table </a:t>
            </a:r>
            <a:r>
              <a:rPr lang="mr-IN" altLang="ko-KR" sz="3000" dirty="0" smtClean="0"/>
              <a:t>–</a:t>
            </a:r>
            <a:r>
              <a:rPr lang="en-US" altLang="ko-KR" sz="3000" dirty="0" smtClean="0"/>
              <a:t> OR , NOR</a:t>
            </a:r>
            <a:endParaRPr lang="en-US" sz="30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46757"/>
              </p:ext>
            </p:extLst>
          </p:nvPr>
        </p:nvGraphicFramePr>
        <p:xfrm>
          <a:off x="768587" y="2514600"/>
          <a:ext cx="4946415" cy="32765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48805"/>
                <a:gridCol w="1648805"/>
                <a:gridCol w="1648805"/>
              </a:tblGrid>
              <a:tr h="648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x1</a:t>
                      </a:r>
                      <a:endParaRPr lang="ko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x2</a:t>
                      </a:r>
                      <a:endParaRPr lang="ko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y</a:t>
                      </a:r>
                      <a:endParaRPr lang="ko-KR" altLang="en-US" sz="2300" dirty="0"/>
                    </a:p>
                  </a:txBody>
                  <a:tcPr/>
                </a:tc>
              </a:tr>
              <a:tr h="657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657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657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657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605081" y="1514845"/>
            <a:ext cx="3273426" cy="39931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 smtClean="0"/>
              <a:t>OR</a:t>
            </a:r>
            <a:endParaRPr kumimoji="1" lang="ko-KR" altLang="en-US" sz="2000" b="1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018745"/>
              </p:ext>
            </p:extLst>
          </p:nvPr>
        </p:nvGraphicFramePr>
        <p:xfrm>
          <a:off x="6326306" y="2514600"/>
          <a:ext cx="4946415" cy="32765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48805"/>
                <a:gridCol w="1648805"/>
                <a:gridCol w="1648805"/>
              </a:tblGrid>
              <a:tr h="648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x1</a:t>
                      </a:r>
                      <a:endParaRPr lang="ko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x2</a:t>
                      </a:r>
                      <a:endParaRPr lang="ko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y</a:t>
                      </a:r>
                      <a:endParaRPr lang="ko-KR" altLang="en-US" sz="2300" dirty="0"/>
                    </a:p>
                  </a:txBody>
                  <a:tcPr/>
                </a:tc>
              </a:tr>
              <a:tr h="657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657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657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657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7162800" y="1514845"/>
            <a:ext cx="3273426" cy="39931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 smtClean="0"/>
              <a:t>XOR</a:t>
            </a:r>
            <a:endParaRPr kumimoji="1" lang="ko-KR" altLang="en-US" sz="2000" b="1" dirty="0"/>
          </a:p>
        </p:txBody>
      </p:sp>
      <p:sp>
        <p:nvSpPr>
          <p:cNvPr id="10" name="직사각형 9"/>
          <p:cNvSpPr/>
          <p:nvPr/>
        </p:nvSpPr>
        <p:spPr>
          <a:xfrm>
            <a:off x="664011" y="5809396"/>
            <a:ext cx="515557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5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 and </a:t>
            </a:r>
            <a:r>
              <a:rPr lang="en-US" altLang="ko-KR" sz="45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Theta</a:t>
            </a:r>
            <a:r>
              <a:rPr lang="en-US" altLang="ko-KR" sz="45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altLang="ko-KR" sz="45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678611" y="5809396"/>
            <a:ext cx="6486071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500" b="0" cap="none" spc="0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???Weight and Theta???</a:t>
            </a:r>
            <a:endParaRPr lang="en-US" altLang="ko-KR" sz="4500" b="0" cap="none" spc="0" dirty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01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311601"/>
            <a:ext cx="10058400" cy="602800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Perceptron with Weight and Bias </a:t>
            </a:r>
            <a:endParaRPr lang="en-US" sz="3000" dirty="0"/>
          </a:p>
        </p:txBody>
      </p:sp>
      <p:sp>
        <p:nvSpPr>
          <p:cNvPr id="11" name="텍스트 상자 10"/>
          <p:cNvSpPr txBox="1"/>
          <p:nvPr/>
        </p:nvSpPr>
        <p:spPr>
          <a:xfrm>
            <a:off x="1324970" y="1529250"/>
            <a:ext cx="3247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/>
              <a:t>0 (w1x1 + w2x2 ≦ theta)</a:t>
            </a:r>
          </a:p>
          <a:p>
            <a:r>
              <a:rPr kumimoji="1" lang="en-US" altLang="ko-KR" sz="2000" b="1" dirty="0" smtClean="0"/>
              <a:t>1 (w1x1 + w2x2 &gt; theta )</a:t>
            </a:r>
          </a:p>
          <a:p>
            <a:endParaRPr kumimoji="1" lang="en-US" altLang="ko-KR" sz="2000" b="1" dirty="0"/>
          </a:p>
        </p:txBody>
      </p:sp>
      <p:sp>
        <p:nvSpPr>
          <p:cNvPr id="12" name="텍스트 상자 11"/>
          <p:cNvSpPr txBox="1"/>
          <p:nvPr/>
        </p:nvSpPr>
        <p:spPr>
          <a:xfrm>
            <a:off x="765174" y="1742180"/>
            <a:ext cx="559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/>
              <a:t>Y=</a:t>
            </a:r>
            <a:endParaRPr kumimoji="1" lang="en-US" altLang="ko-KR" sz="2000" b="1" dirty="0"/>
          </a:p>
        </p:txBody>
      </p:sp>
      <p:sp>
        <p:nvSpPr>
          <p:cNvPr id="4" name="오른쪽 화살표[R] 3"/>
          <p:cNvSpPr/>
          <p:nvPr/>
        </p:nvSpPr>
        <p:spPr>
          <a:xfrm>
            <a:off x="2512040" y="3294462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텍스트 상자 12"/>
          <p:cNvSpPr txBox="1"/>
          <p:nvPr/>
        </p:nvSpPr>
        <p:spPr>
          <a:xfrm>
            <a:off x="765174" y="3186119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smtClean="0"/>
              <a:t>Theta</a:t>
            </a:r>
            <a:endParaRPr kumimoji="1" lang="en-US" altLang="ko-KR" sz="4000" dirty="0"/>
          </a:p>
        </p:txBody>
      </p:sp>
      <p:sp>
        <p:nvSpPr>
          <p:cNvPr id="14" name="텍스트 상자 13"/>
          <p:cNvSpPr txBox="1"/>
          <p:nvPr/>
        </p:nvSpPr>
        <p:spPr>
          <a:xfrm>
            <a:off x="3653618" y="3170917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dirty="0" smtClean="0"/>
              <a:t>-bias</a:t>
            </a:r>
            <a:endParaRPr kumimoji="1" lang="en-US" altLang="ko-KR" sz="4000" dirty="0"/>
          </a:p>
        </p:txBody>
      </p:sp>
      <p:sp>
        <p:nvSpPr>
          <p:cNvPr id="17" name="텍스트 상자 16"/>
          <p:cNvSpPr txBox="1"/>
          <p:nvPr/>
        </p:nvSpPr>
        <p:spPr>
          <a:xfrm>
            <a:off x="1287438" y="5181600"/>
            <a:ext cx="47323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b="1" dirty="0" smtClean="0">
                <a:solidFill>
                  <a:srgbClr val="0070C0"/>
                </a:solidFill>
              </a:rPr>
              <a:t>0 (bias + w1x1 + w2x2 ≦ 0)</a:t>
            </a:r>
          </a:p>
          <a:p>
            <a:r>
              <a:rPr kumimoji="1" lang="en-US" altLang="ko-KR" sz="2200" b="1" dirty="0" smtClean="0">
                <a:solidFill>
                  <a:srgbClr val="0070C0"/>
                </a:solidFill>
              </a:rPr>
              <a:t>1 (bias + w1x1 + w2x2 &gt; 0)</a:t>
            </a:r>
          </a:p>
          <a:p>
            <a:endParaRPr kumimoji="1" lang="en-US" altLang="ko-KR" sz="2200" b="1" dirty="0">
              <a:solidFill>
                <a:srgbClr val="0070C0"/>
              </a:solidFill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727643" y="5394530"/>
            <a:ext cx="5597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b="1" dirty="0" smtClean="0">
                <a:solidFill>
                  <a:srgbClr val="0070C0"/>
                </a:solidFill>
              </a:rPr>
              <a:t>Y=</a:t>
            </a:r>
            <a:endParaRPr kumimoji="1" lang="en-US" altLang="ko-KR" sz="2200" b="1" dirty="0">
              <a:solidFill>
                <a:srgbClr val="0070C0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74" y="2416448"/>
            <a:ext cx="5501461" cy="236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9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100339"/>
            <a:ext cx="10058400" cy="602800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Weight?</a:t>
            </a:r>
            <a:r>
              <a:rPr lang="ko-KR" altLang="en-US" sz="3000" dirty="0"/>
              <a:t> </a:t>
            </a:r>
            <a:r>
              <a:rPr lang="en-US" altLang="ko-KR" sz="3000" dirty="0" smtClean="0"/>
              <a:t>Bias?</a:t>
            </a:r>
            <a:r>
              <a:rPr lang="en-US" altLang="ko-KR" sz="3000" smtClean="0"/>
              <a:t> </a:t>
            </a:r>
            <a:endParaRPr lang="en-US" sz="3000" dirty="0"/>
          </a:p>
        </p:txBody>
      </p:sp>
      <p:sp>
        <p:nvSpPr>
          <p:cNvPr id="15" name="Oval 2"/>
          <p:cNvSpPr/>
          <p:nvPr/>
        </p:nvSpPr>
        <p:spPr>
          <a:xfrm>
            <a:off x="1219200" y="1207564"/>
            <a:ext cx="1208884" cy="12088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solidFill>
                  <a:schemeClr val="accent2">
                    <a:lumMod val="50000"/>
                  </a:schemeClr>
                </a:solidFill>
              </a:rPr>
              <a:t>x1</a:t>
            </a:r>
            <a:endParaRPr lang="en-US" sz="25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Oval 5"/>
          <p:cNvSpPr/>
          <p:nvPr/>
        </p:nvSpPr>
        <p:spPr>
          <a:xfrm>
            <a:off x="3297818" y="2078205"/>
            <a:ext cx="1208884" cy="12088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solidFill>
                  <a:schemeClr val="accent2">
                    <a:lumMod val="50000"/>
                  </a:schemeClr>
                </a:solidFill>
              </a:rPr>
              <a:t>y</a:t>
            </a:r>
            <a:endParaRPr lang="en-US" sz="25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Oval 6"/>
          <p:cNvSpPr/>
          <p:nvPr/>
        </p:nvSpPr>
        <p:spPr>
          <a:xfrm>
            <a:off x="1219200" y="3206107"/>
            <a:ext cx="1208884" cy="12088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solidFill>
                  <a:schemeClr val="accent2">
                    <a:lumMod val="50000"/>
                  </a:schemeClr>
                </a:solidFill>
              </a:rPr>
              <a:t>x2</a:t>
            </a:r>
            <a:endParaRPr lang="en-US" sz="25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1" name="Straight Arrow Connector 11"/>
          <p:cNvCxnSpPr/>
          <p:nvPr/>
        </p:nvCxnSpPr>
        <p:spPr>
          <a:xfrm flipV="1">
            <a:off x="2478510" y="2945856"/>
            <a:ext cx="923740" cy="890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16"/>
          <p:cNvCxnSpPr/>
          <p:nvPr/>
        </p:nvCxnSpPr>
        <p:spPr>
          <a:xfrm>
            <a:off x="2422592" y="1906380"/>
            <a:ext cx="885026" cy="656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42"/>
          <p:cNvCxnSpPr/>
          <p:nvPr/>
        </p:nvCxnSpPr>
        <p:spPr>
          <a:xfrm flipV="1">
            <a:off x="2391361" y="3258398"/>
            <a:ext cx="1274864" cy="18941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상자 23"/>
          <p:cNvSpPr txBox="1"/>
          <p:nvPr/>
        </p:nvSpPr>
        <p:spPr>
          <a:xfrm>
            <a:off x="2583674" y="2860762"/>
            <a:ext cx="53340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w2</a:t>
            </a:r>
            <a:endParaRPr kumimoji="1" lang="ko-KR" altLang="en-US" dirty="0"/>
          </a:p>
        </p:txBody>
      </p:sp>
      <p:sp>
        <p:nvSpPr>
          <p:cNvPr id="25" name="텍스트 상자 24"/>
          <p:cNvSpPr txBox="1"/>
          <p:nvPr/>
        </p:nvSpPr>
        <p:spPr>
          <a:xfrm>
            <a:off x="2774218" y="1606714"/>
            <a:ext cx="53340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w1</a:t>
            </a:r>
            <a:endParaRPr kumimoji="1" lang="ko-KR" altLang="en-US" dirty="0"/>
          </a:p>
        </p:txBody>
      </p:sp>
      <p:sp>
        <p:nvSpPr>
          <p:cNvPr id="26" name="텍스트 상자 25"/>
          <p:cNvSpPr txBox="1"/>
          <p:nvPr/>
        </p:nvSpPr>
        <p:spPr>
          <a:xfrm>
            <a:off x="3226077" y="4012317"/>
            <a:ext cx="53340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b</a:t>
            </a:r>
            <a:endParaRPr kumimoji="1" lang="ko-KR" altLang="en-US" dirty="0"/>
          </a:p>
        </p:txBody>
      </p:sp>
      <p:sp>
        <p:nvSpPr>
          <p:cNvPr id="27" name="Oval 6"/>
          <p:cNvSpPr/>
          <p:nvPr/>
        </p:nvSpPr>
        <p:spPr>
          <a:xfrm>
            <a:off x="1269626" y="4736861"/>
            <a:ext cx="1208884" cy="1208884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en-US" sz="25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584445" y="914401"/>
            <a:ext cx="3273426" cy="39931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 smtClean="0"/>
              <a:t>Weight</a:t>
            </a:r>
            <a:endParaRPr kumimoji="1" lang="ko-KR" altLang="en-US" sz="2000" b="1" dirty="0"/>
          </a:p>
        </p:txBody>
      </p:sp>
      <p:sp>
        <p:nvSpPr>
          <p:cNvPr id="30" name="직사각형 29"/>
          <p:cNvSpPr/>
          <p:nvPr/>
        </p:nvSpPr>
        <p:spPr>
          <a:xfrm>
            <a:off x="6584445" y="3806176"/>
            <a:ext cx="3273426" cy="39931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 smtClean="0"/>
              <a:t>Bias</a:t>
            </a:r>
            <a:endParaRPr kumimoji="1" lang="ko-KR" altLang="en-US" sz="2000" b="1" dirty="0"/>
          </a:p>
        </p:txBody>
      </p:sp>
      <p:sp>
        <p:nvSpPr>
          <p:cNvPr id="32" name="텍스트 상자 31"/>
          <p:cNvSpPr txBox="1"/>
          <p:nvPr/>
        </p:nvSpPr>
        <p:spPr>
          <a:xfrm>
            <a:off x="711477" y="5645307"/>
            <a:ext cx="5029200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바이어스가 </a:t>
            </a:r>
            <a:r>
              <a:rPr kumimoji="1" lang="en-US" altLang="ko-KR" dirty="0" smtClean="0"/>
              <a:t>-1</a:t>
            </a:r>
            <a:r>
              <a:rPr kumimoji="1" lang="ko-KR" altLang="en-US" dirty="0" smtClean="0"/>
              <a:t> 일때 웨이트와 인풋의 곱이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이 상인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을 초과해야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 리턴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45" y="1539838"/>
            <a:ext cx="3259549" cy="21962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45" y="4302694"/>
            <a:ext cx="3273426" cy="261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5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069" y="303208"/>
            <a:ext cx="10058400" cy="1450757"/>
          </a:xfrm>
        </p:spPr>
        <p:txBody>
          <a:bodyPr/>
          <a:lstStyle/>
          <a:p>
            <a:r>
              <a:rPr lang="en-US" dirty="0" smtClean="0"/>
              <a:t>Perceptron </a:t>
            </a:r>
            <a:r>
              <a:rPr lang="en-US" dirty="0" err="1" smtClean="0"/>
              <a:t>wi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959982" y="1617589"/>
            <a:ext cx="1208884" cy="12088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solidFill>
                  <a:schemeClr val="accent2">
                    <a:lumMod val="50000"/>
                  </a:schemeClr>
                </a:solidFill>
              </a:rPr>
              <a:t>x1</a:t>
            </a:r>
            <a:endParaRPr lang="en-US" sz="25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038600" y="2488230"/>
            <a:ext cx="1208884" cy="12088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solidFill>
                  <a:schemeClr val="accent2">
                    <a:lumMod val="50000"/>
                  </a:schemeClr>
                </a:solidFill>
              </a:rPr>
              <a:t>y</a:t>
            </a:r>
            <a:endParaRPr lang="en-US" sz="25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59982" y="3616132"/>
            <a:ext cx="1208884" cy="12088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solidFill>
                  <a:schemeClr val="accent2">
                    <a:lumMod val="50000"/>
                  </a:schemeClr>
                </a:solidFill>
              </a:rPr>
              <a:t>x2</a:t>
            </a:r>
            <a:endParaRPr lang="en-US" sz="25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219292" y="3355881"/>
            <a:ext cx="923740" cy="890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63374" y="2316405"/>
            <a:ext cx="885026" cy="656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132143" y="3668423"/>
            <a:ext cx="1274864" cy="18941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상자 22"/>
          <p:cNvSpPr txBox="1"/>
          <p:nvPr/>
        </p:nvSpPr>
        <p:spPr>
          <a:xfrm>
            <a:off x="3324456" y="3270787"/>
            <a:ext cx="53340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w2</a:t>
            </a:r>
            <a:endParaRPr kumimoji="1" lang="ko-KR" altLang="en-US" dirty="0"/>
          </a:p>
        </p:txBody>
      </p:sp>
      <p:sp>
        <p:nvSpPr>
          <p:cNvPr id="24" name="텍스트 상자 23"/>
          <p:cNvSpPr txBox="1"/>
          <p:nvPr/>
        </p:nvSpPr>
        <p:spPr>
          <a:xfrm>
            <a:off x="3515000" y="2016739"/>
            <a:ext cx="53340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w1</a:t>
            </a:r>
            <a:endParaRPr kumimoji="1" lang="ko-KR" altLang="en-US" dirty="0"/>
          </a:p>
        </p:txBody>
      </p:sp>
      <p:sp>
        <p:nvSpPr>
          <p:cNvPr id="25" name="텍스트 상자 24"/>
          <p:cNvSpPr txBox="1"/>
          <p:nvPr/>
        </p:nvSpPr>
        <p:spPr>
          <a:xfrm>
            <a:off x="3966859" y="4422342"/>
            <a:ext cx="53340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b</a:t>
            </a:r>
            <a:endParaRPr kumimoji="1" lang="ko-KR" altLang="en-US" dirty="0"/>
          </a:p>
        </p:txBody>
      </p:sp>
      <p:sp>
        <p:nvSpPr>
          <p:cNvPr id="27" name="텍스트 상자 26"/>
          <p:cNvSpPr txBox="1"/>
          <p:nvPr/>
        </p:nvSpPr>
        <p:spPr>
          <a:xfrm>
            <a:off x="6686889" y="4109001"/>
            <a:ext cx="74365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/>
              <a:t>0 (b + w1x1 + w2x2 ≦ 0)</a:t>
            </a:r>
          </a:p>
          <a:p>
            <a:r>
              <a:rPr kumimoji="1" lang="en-US" altLang="ko-KR" sz="2000" b="1" dirty="0" smtClean="0"/>
              <a:t>1 (b + w1x1 + w2x2 &gt; 0 )</a:t>
            </a:r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h</a:t>
            </a:r>
            <a:r>
              <a:rPr kumimoji="1" lang="en-US" altLang="ko-KR" sz="2000" b="1" dirty="0" smtClean="0"/>
              <a:t>(x)</a:t>
            </a:r>
          </a:p>
          <a:p>
            <a:r>
              <a:rPr kumimoji="1" lang="en-US" altLang="ko-KR" sz="2000" b="1" dirty="0" smtClean="0"/>
              <a:t>y=h(b+w1x1 +w2x)</a:t>
            </a:r>
          </a:p>
          <a:p>
            <a:r>
              <a:rPr kumimoji="1" lang="en-US" altLang="ko-KR" sz="2000" b="1" dirty="0" smtClean="0"/>
              <a:t>            0 (x</a:t>
            </a:r>
            <a:r>
              <a:rPr kumimoji="1" lang="en-US" altLang="ko-KR" sz="2000" b="1" dirty="0"/>
              <a:t> </a:t>
            </a:r>
            <a:r>
              <a:rPr kumimoji="1" lang="en-US" altLang="ko-KR" sz="2000" b="1" dirty="0" smtClean="0"/>
              <a:t>≦ 0)</a:t>
            </a:r>
          </a:p>
          <a:p>
            <a:r>
              <a:rPr kumimoji="1" lang="en-US" altLang="ko-KR" sz="2000" b="1" dirty="0" smtClean="0"/>
              <a:t>h(x)=     1 ( x&gt;0 ) </a:t>
            </a:r>
          </a:p>
        </p:txBody>
      </p:sp>
      <p:sp>
        <p:nvSpPr>
          <p:cNvPr id="35" name="Oval 6"/>
          <p:cNvSpPr/>
          <p:nvPr/>
        </p:nvSpPr>
        <p:spPr>
          <a:xfrm>
            <a:off x="2010408" y="5146886"/>
            <a:ext cx="1208884" cy="1208884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en-US" sz="25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623" y="1447016"/>
            <a:ext cx="5973189" cy="2568471"/>
          </a:xfrm>
          <a:prstGeom prst="rect">
            <a:avLst/>
          </a:prstGeom>
        </p:spPr>
      </p:pic>
      <p:sp>
        <p:nvSpPr>
          <p:cNvPr id="20" name="왼쪽 중괄호[L] 19"/>
          <p:cNvSpPr/>
          <p:nvPr/>
        </p:nvSpPr>
        <p:spPr>
          <a:xfrm>
            <a:off x="6400800" y="4246286"/>
            <a:ext cx="286089" cy="40191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왼쪽 중괄호[L] 39"/>
          <p:cNvSpPr/>
          <p:nvPr/>
        </p:nvSpPr>
        <p:spPr>
          <a:xfrm>
            <a:off x="7467600" y="5788205"/>
            <a:ext cx="286089" cy="40191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052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221" y="185110"/>
            <a:ext cx="10058400" cy="1450757"/>
          </a:xfrm>
        </p:spPr>
        <p:txBody>
          <a:bodyPr/>
          <a:lstStyle/>
          <a:p>
            <a:r>
              <a:rPr lang="en-US" dirty="0"/>
              <a:t>Activation function</a:t>
            </a:r>
          </a:p>
        </p:txBody>
      </p:sp>
      <p:sp>
        <p:nvSpPr>
          <p:cNvPr id="4" name="Oval 3"/>
          <p:cNvSpPr/>
          <p:nvPr/>
        </p:nvSpPr>
        <p:spPr>
          <a:xfrm>
            <a:off x="6248400" y="1943100"/>
            <a:ext cx="1208884" cy="1208884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</a:rPr>
              <a:t>x1</a:t>
            </a:r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505825" y="2552700"/>
            <a:ext cx="2556140" cy="1981648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248400" y="3943350"/>
            <a:ext cx="1208884" cy="1208884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ysClr val="windowText" lastClr="000000"/>
                </a:solidFill>
              </a:rPr>
              <a:t>x2</a:t>
            </a:r>
            <a:endParaRPr 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Arrow Connector 7"/>
          <p:cNvCxnSpPr>
            <a:endCxn id="6" idx="3"/>
          </p:cNvCxnSpPr>
          <p:nvPr/>
        </p:nvCxnSpPr>
        <p:spPr>
          <a:xfrm flipV="1">
            <a:off x="23143953" y="11885919"/>
            <a:ext cx="1078440" cy="57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7410450" y="2676525"/>
            <a:ext cx="1143251" cy="6594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7143750" y="5143500"/>
            <a:ext cx="736670" cy="73667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</a:rPr>
              <a:t>1</a:t>
            </a:r>
            <a:endParaRPr lang="en-US" sz="25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820025" y="4111423"/>
            <a:ext cx="955745" cy="1199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467600" y="3762375"/>
            <a:ext cx="1113581" cy="6980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4"/>
          <p:cNvCxnSpPr/>
          <p:nvPr/>
        </p:nvCxnSpPr>
        <p:spPr>
          <a:xfrm>
            <a:off x="9458325" y="3543300"/>
            <a:ext cx="548644" cy="2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5"/>
          <p:cNvSpPr txBox="1"/>
          <p:nvPr/>
        </p:nvSpPr>
        <p:spPr>
          <a:xfrm>
            <a:off x="1050216" y="1268187"/>
            <a:ext cx="4146884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Gulim" charset="-127"/>
                <a:ea typeface="Gulim" charset="-127"/>
                <a:cs typeface="Gulim" charset="-127"/>
              </a:rPr>
              <a:t>H(x) 같이 입력 신호의 총합을 출력 신호로 변환하는 함수를 활성화 함수라고 </a:t>
            </a:r>
            <a:r>
              <a:rPr lang="en-US" b="1" dirty="0" smtClean="0">
                <a:latin typeface="Gulim" charset="-127"/>
                <a:ea typeface="Gulim" charset="-127"/>
                <a:cs typeface="Gulim" charset="-127"/>
              </a:rPr>
              <a:t>한다</a:t>
            </a:r>
            <a:endParaRPr lang="en-US" b="1" dirty="0">
              <a:latin typeface="Gulim" charset="-127"/>
              <a:ea typeface="Gulim" charset="-127"/>
              <a:cs typeface="Gulim" charset="-127"/>
            </a:endParaRPr>
          </a:p>
        </p:txBody>
      </p:sp>
      <p:sp>
        <p:nvSpPr>
          <p:cNvPr id="5" name="Oval 3"/>
          <p:cNvSpPr/>
          <p:nvPr/>
        </p:nvSpPr>
        <p:spPr>
          <a:xfrm>
            <a:off x="6248400" y="1943100"/>
            <a:ext cx="1208884" cy="12088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5"/>
          <p:cNvSpPr/>
          <p:nvPr/>
        </p:nvSpPr>
        <p:spPr>
          <a:xfrm>
            <a:off x="8505825" y="2552700"/>
            <a:ext cx="2556140" cy="1981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6"/>
          <p:cNvSpPr/>
          <p:nvPr/>
        </p:nvSpPr>
        <p:spPr>
          <a:xfrm>
            <a:off x="6248400" y="3943350"/>
            <a:ext cx="1208884" cy="12088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8"/>
          <p:cNvCxnSpPr>
            <a:cxnSpLocks/>
          </p:cNvCxnSpPr>
          <p:nvPr/>
        </p:nvCxnSpPr>
        <p:spPr>
          <a:xfrm>
            <a:off x="7410450" y="2676525"/>
            <a:ext cx="1143251" cy="659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10"/>
          <p:cNvSpPr/>
          <p:nvPr/>
        </p:nvSpPr>
        <p:spPr>
          <a:xfrm flipH="1">
            <a:off x="7143750" y="5143500"/>
            <a:ext cx="736670" cy="73667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15"/>
          <p:cNvCxnSpPr/>
          <p:nvPr/>
        </p:nvCxnSpPr>
        <p:spPr>
          <a:xfrm flipV="1">
            <a:off x="7467600" y="3762375"/>
            <a:ext cx="1113581" cy="698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6"/>
          <p:cNvSpPr/>
          <p:nvPr/>
        </p:nvSpPr>
        <p:spPr>
          <a:xfrm>
            <a:off x="8562975" y="3009900"/>
            <a:ext cx="956748" cy="9583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</a:rPr>
              <a:t>a</a:t>
            </a:r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29" name="Oval 18"/>
          <p:cNvSpPr/>
          <p:nvPr/>
        </p:nvSpPr>
        <p:spPr>
          <a:xfrm>
            <a:off x="10001250" y="2962275"/>
            <a:ext cx="1012194" cy="10481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</a:rPr>
              <a:t>y</a:t>
            </a:r>
            <a:endParaRPr lang="en-US" sz="25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19"/>
          <p:cNvCxnSpPr/>
          <p:nvPr/>
        </p:nvCxnSpPr>
        <p:spPr>
          <a:xfrm>
            <a:off x="9519723" y="3543300"/>
            <a:ext cx="4815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3" descr="Figure 7.7: The &lt;strong&gt;sigmoid&lt;/strong&gt; or logistic &lt;strong&gt;function&lt;/strong&g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65" y="2331975"/>
            <a:ext cx="4411193" cy="1912929"/>
          </a:xfrm>
          <a:prstGeom prst="rect">
            <a:avLst/>
          </a:prstGeom>
        </p:spPr>
      </p:pic>
      <p:pic>
        <p:nvPicPr>
          <p:cNvPr id="35" name="Picture 35" descr="machine learning - What is the &quot;dying &lt;strong&gt;ReLU&lt;/strong&gt;&quot; problem in neural networks ..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58" y="4642347"/>
            <a:ext cx="5524001" cy="2046292"/>
          </a:xfrm>
          <a:prstGeom prst="rect">
            <a:avLst/>
          </a:prstGeom>
        </p:spPr>
      </p:pic>
      <p:sp>
        <p:nvSpPr>
          <p:cNvPr id="45" name="TextBox 25"/>
          <p:cNvSpPr txBox="1"/>
          <p:nvPr/>
        </p:nvSpPr>
        <p:spPr>
          <a:xfrm>
            <a:off x="1069943" y="2079170"/>
            <a:ext cx="414688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smtClean="0">
                <a:solidFill>
                  <a:schemeClr val="accent6"/>
                </a:solidFill>
                <a:latin typeface="Gulim" charset="-127"/>
                <a:ea typeface="Gulim" charset="-127"/>
                <a:cs typeface="Gulim" charset="-127"/>
              </a:rPr>
              <a:t>Sigmoid</a:t>
            </a:r>
            <a:endParaRPr lang="en-US" b="1" dirty="0">
              <a:solidFill>
                <a:schemeClr val="accent6"/>
              </a:solidFill>
              <a:latin typeface="Gulim" charset="-127"/>
              <a:ea typeface="Gulim" charset="-127"/>
              <a:cs typeface="Gulim" charset="-127"/>
            </a:endParaRPr>
          </a:p>
        </p:txBody>
      </p:sp>
      <p:sp>
        <p:nvSpPr>
          <p:cNvPr id="46" name="TextBox 25"/>
          <p:cNvSpPr txBox="1"/>
          <p:nvPr/>
        </p:nvSpPr>
        <p:spPr>
          <a:xfrm>
            <a:off x="1144731" y="4236066"/>
            <a:ext cx="414688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 smtClean="0">
                <a:solidFill>
                  <a:schemeClr val="accent6"/>
                </a:solidFill>
                <a:latin typeface="Gulim" charset="-127"/>
                <a:ea typeface="Gulim" charset="-127"/>
                <a:cs typeface="Gulim" charset="-127"/>
              </a:rPr>
              <a:t>Relu</a:t>
            </a:r>
            <a:endParaRPr lang="en-US" b="1" dirty="0">
              <a:solidFill>
                <a:schemeClr val="accent6"/>
              </a:solidFill>
              <a:latin typeface="Gulim" charset="-127"/>
              <a:ea typeface="Gulim" charset="-127"/>
              <a:cs typeface="Gulim" charset="-127"/>
            </a:endParaRPr>
          </a:p>
        </p:txBody>
      </p:sp>
      <p:sp>
        <p:nvSpPr>
          <p:cNvPr id="51" name="TextBox 25"/>
          <p:cNvSpPr txBox="1"/>
          <p:nvPr/>
        </p:nvSpPr>
        <p:spPr>
          <a:xfrm>
            <a:off x="6089483" y="2620447"/>
            <a:ext cx="414688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smtClean="0">
                <a:solidFill>
                  <a:schemeClr val="accent6"/>
                </a:solidFill>
                <a:latin typeface="Gulim" charset="-127"/>
                <a:ea typeface="Gulim" charset="-127"/>
                <a:cs typeface="Gulim" charset="-127"/>
              </a:rPr>
              <a:t>w</a:t>
            </a:r>
            <a:endParaRPr lang="en-US" b="1" dirty="0">
              <a:solidFill>
                <a:schemeClr val="accent6"/>
              </a:solidFill>
              <a:latin typeface="Gulim" charset="-127"/>
              <a:ea typeface="Gulim" charset="-127"/>
              <a:cs typeface="Gulim" charset="-127"/>
            </a:endParaRPr>
          </a:p>
        </p:txBody>
      </p:sp>
      <p:sp>
        <p:nvSpPr>
          <p:cNvPr id="53" name="TextBox 25"/>
          <p:cNvSpPr txBox="1"/>
          <p:nvPr/>
        </p:nvSpPr>
        <p:spPr>
          <a:xfrm>
            <a:off x="6089483" y="4410133"/>
            <a:ext cx="414688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smtClean="0">
                <a:solidFill>
                  <a:schemeClr val="accent6"/>
                </a:solidFill>
                <a:latin typeface="Gulim" charset="-127"/>
                <a:ea typeface="Gulim" charset="-127"/>
                <a:cs typeface="Gulim" charset="-127"/>
              </a:rPr>
              <a:t>b</a:t>
            </a:r>
            <a:endParaRPr lang="en-US" b="1" dirty="0">
              <a:solidFill>
                <a:schemeClr val="accent6"/>
              </a:solidFill>
              <a:latin typeface="Gulim" charset="-127"/>
              <a:ea typeface="Gulim" charset="-127"/>
              <a:cs typeface="Gulim" charset="-127"/>
            </a:endParaRPr>
          </a:p>
        </p:txBody>
      </p:sp>
      <p:sp>
        <p:nvSpPr>
          <p:cNvPr id="54" name="TextBox 25"/>
          <p:cNvSpPr txBox="1"/>
          <p:nvPr/>
        </p:nvSpPr>
        <p:spPr>
          <a:xfrm>
            <a:off x="6103348" y="3630639"/>
            <a:ext cx="414688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smtClean="0">
                <a:solidFill>
                  <a:schemeClr val="accent6"/>
                </a:solidFill>
                <a:latin typeface="Gulim" charset="-127"/>
                <a:ea typeface="Gulim" charset="-127"/>
                <a:cs typeface="Gulim" charset="-127"/>
              </a:rPr>
              <a:t>w</a:t>
            </a:r>
            <a:endParaRPr lang="en-US" b="1" dirty="0">
              <a:solidFill>
                <a:schemeClr val="accent6"/>
              </a:solidFill>
              <a:latin typeface="Gulim" charset="-127"/>
              <a:ea typeface="Gulim" charset="-127"/>
              <a:cs typeface="Guli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112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4590</TotalTime>
  <Words>533</Words>
  <Application>Microsoft Macintosh PowerPoint</Application>
  <PresentationFormat>와이드스크린</PresentationFormat>
  <Paragraphs>258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AppleMyungjo</vt:lpstr>
      <vt:lpstr>Calibri</vt:lpstr>
      <vt:lpstr>Gulim</vt:lpstr>
      <vt:lpstr>Mangal</vt:lpstr>
      <vt:lpstr>Arial</vt:lpstr>
      <vt:lpstr>Office 테마</vt:lpstr>
      <vt:lpstr>Perceptron</vt:lpstr>
      <vt:lpstr>Example of neural network</vt:lpstr>
      <vt:lpstr>Logical circuit</vt:lpstr>
      <vt:lpstr>Truth Table – AND , NAND</vt:lpstr>
      <vt:lpstr>Truth Table – OR , NOR</vt:lpstr>
      <vt:lpstr>Perceptron with Weight and Bias </vt:lpstr>
      <vt:lpstr>Weight? Bias? </vt:lpstr>
      <vt:lpstr>Perceptron wi</vt:lpstr>
      <vt:lpstr>Activation function</vt:lpstr>
      <vt:lpstr>3 layer Neural Network -1</vt:lpstr>
      <vt:lpstr>3 layer Neural Network -2</vt:lpstr>
      <vt:lpstr>3 layer Neural Network -3</vt:lpstr>
      <vt:lpstr>3 layer Neural Network -4</vt:lpstr>
      <vt:lpstr>3 layer Neural Network -4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Wonseok Jung</dc:creator>
  <cp:lastModifiedBy>WONSEOK.JUNG@baruchmail.cuny.edu</cp:lastModifiedBy>
  <cp:revision>107</cp:revision>
  <dcterms:created xsi:type="dcterms:W3CDTF">2017-03-20T09:38:58Z</dcterms:created>
  <dcterms:modified xsi:type="dcterms:W3CDTF">2017-04-28T18:57:37Z</dcterms:modified>
</cp:coreProperties>
</file>