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60" r:id="rId11"/>
    <p:sldId id="261" r:id="rId12"/>
    <p:sldId id="262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8"/>
    <p:restoredTop sz="94797"/>
  </p:normalViewPr>
  <p:slideViewPr>
    <p:cSldViewPr snapToObjects="1">
      <p:cViewPr>
        <p:scale>
          <a:sx n="48" d="100"/>
          <a:sy n="48" d="100"/>
        </p:scale>
        <p:origin x="-24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1CE8-CFAC-3C44-BFE9-7D8BAC1EDC64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5FFCD-DE7B-AA41-8B14-4CD3C2668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A5717-C75B-314B-9E1F-68C2F13260E6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21A66-FC5F-1541-B21C-790DD8A47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1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35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1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21A66-FC5F-1541-B21C-790DD8A47B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0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3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City university of New York – </a:t>
            </a:r>
            <a:r>
              <a:rPr lang="en-US" dirty="0" err="1" smtClean="0"/>
              <a:t>wonseok</a:t>
            </a: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3 layer Neural Network -</a:t>
            </a:r>
            <a:r>
              <a:rPr lang="en-US" sz="4500" dirty="0" smtClean="0"/>
              <a:t>1</a:t>
            </a:r>
            <a:endParaRPr lang="en-US" dirty="0"/>
          </a:p>
        </p:txBody>
      </p:sp>
      <p:sp>
        <p:nvSpPr>
          <p:cNvPr id="3" name="Oval 9"/>
          <p:cNvSpPr/>
          <p:nvPr/>
        </p:nvSpPr>
        <p:spPr>
          <a:xfrm rot="10800000" flipV="1">
            <a:off x="5410199" y="2911973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10"/>
          <p:cNvSpPr/>
          <p:nvPr/>
        </p:nvSpPr>
        <p:spPr>
          <a:xfrm rot="10800000" flipV="1">
            <a:off x="5410200" y="4257675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11"/>
          <p:cNvSpPr/>
          <p:nvPr/>
        </p:nvSpPr>
        <p:spPr>
          <a:xfrm rot="10800000" flipV="1">
            <a:off x="7162800" y="4838700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12"/>
          <p:cNvSpPr/>
          <p:nvPr/>
        </p:nvSpPr>
        <p:spPr>
          <a:xfrm rot="10800000" flipV="1">
            <a:off x="7162800" y="3495675"/>
            <a:ext cx="820330" cy="8203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3"/>
          <p:cNvSpPr/>
          <p:nvPr/>
        </p:nvSpPr>
        <p:spPr>
          <a:xfrm rot="10800000" flipV="1">
            <a:off x="7162799" y="2295525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4"/>
          <p:cNvSpPr/>
          <p:nvPr/>
        </p:nvSpPr>
        <p:spPr>
          <a:xfrm rot="10800000" flipV="1">
            <a:off x="8763000" y="2911972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5"/>
          <p:cNvSpPr/>
          <p:nvPr/>
        </p:nvSpPr>
        <p:spPr>
          <a:xfrm rot="10800000" flipV="1">
            <a:off x="8763000" y="4257675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16"/>
          <p:cNvCxnSpPr>
            <a:stCxn id="3" idx="2"/>
          </p:cNvCxnSpPr>
          <p:nvPr/>
        </p:nvCxnSpPr>
        <p:spPr>
          <a:xfrm flipV="1">
            <a:off x="6230530" y="2796185"/>
            <a:ext cx="984549" cy="52595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17"/>
          <p:cNvCxnSpPr>
            <a:stCxn id="3" idx="2"/>
            <a:endCxn id="6" idx="7"/>
          </p:cNvCxnSpPr>
          <p:nvPr/>
        </p:nvCxnSpPr>
        <p:spPr>
          <a:xfrm>
            <a:off x="6230530" y="3322139"/>
            <a:ext cx="1052405" cy="29367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18"/>
          <p:cNvCxnSpPr>
            <a:stCxn id="4" idx="2"/>
            <a:endCxn id="6" idx="5"/>
          </p:cNvCxnSpPr>
          <p:nvPr/>
        </p:nvCxnSpPr>
        <p:spPr>
          <a:xfrm flipV="1">
            <a:off x="6230531" y="4195870"/>
            <a:ext cx="1052404" cy="47197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9"/>
          <p:cNvCxnSpPr>
            <a:stCxn id="5" idx="2"/>
            <a:endCxn id="9" idx="5"/>
          </p:cNvCxnSpPr>
          <p:nvPr/>
        </p:nvCxnSpPr>
        <p:spPr>
          <a:xfrm flipV="1">
            <a:off x="7983131" y="4957871"/>
            <a:ext cx="900004" cy="29099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20"/>
          <p:cNvCxnSpPr>
            <a:stCxn id="6" idx="2"/>
            <a:endCxn id="8" idx="6"/>
          </p:cNvCxnSpPr>
          <p:nvPr/>
        </p:nvCxnSpPr>
        <p:spPr>
          <a:xfrm flipV="1">
            <a:off x="7983130" y="3322138"/>
            <a:ext cx="779870" cy="58370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21"/>
          <p:cNvCxnSpPr>
            <a:stCxn id="6" idx="2"/>
            <a:endCxn id="9" idx="6"/>
          </p:cNvCxnSpPr>
          <p:nvPr/>
        </p:nvCxnSpPr>
        <p:spPr>
          <a:xfrm>
            <a:off x="7983130" y="3905840"/>
            <a:ext cx="779870" cy="7620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22"/>
          <p:cNvCxnSpPr>
            <a:stCxn id="7" idx="2"/>
            <a:endCxn id="8" idx="7"/>
          </p:cNvCxnSpPr>
          <p:nvPr/>
        </p:nvCxnSpPr>
        <p:spPr>
          <a:xfrm>
            <a:off x="7983130" y="2705691"/>
            <a:ext cx="900005" cy="32641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3"/>
          <p:cNvCxnSpPr>
            <a:stCxn id="4" idx="2"/>
          </p:cNvCxnSpPr>
          <p:nvPr/>
        </p:nvCxnSpPr>
        <p:spPr>
          <a:xfrm>
            <a:off x="6230531" y="4667841"/>
            <a:ext cx="962683" cy="55068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24"/>
          <p:cNvSpPr/>
          <p:nvPr/>
        </p:nvSpPr>
        <p:spPr>
          <a:xfrm rot="10800000" flipV="1">
            <a:off x="10443924" y="2911973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5"/>
          <p:cNvSpPr/>
          <p:nvPr/>
        </p:nvSpPr>
        <p:spPr>
          <a:xfrm rot="10800000" flipV="1">
            <a:off x="10443924" y="4257675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29"/>
          <p:cNvCxnSpPr>
            <a:stCxn id="3" idx="2"/>
          </p:cNvCxnSpPr>
          <p:nvPr/>
        </p:nvCxnSpPr>
        <p:spPr>
          <a:xfrm>
            <a:off x="6230530" y="3322139"/>
            <a:ext cx="1108261" cy="16505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32"/>
          <p:cNvCxnSpPr>
            <a:stCxn id="7" idx="2"/>
            <a:endCxn id="9" idx="7"/>
          </p:cNvCxnSpPr>
          <p:nvPr/>
        </p:nvCxnSpPr>
        <p:spPr>
          <a:xfrm>
            <a:off x="7983130" y="2705691"/>
            <a:ext cx="900005" cy="167211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33"/>
          <p:cNvCxnSpPr>
            <a:stCxn id="4" idx="2"/>
            <a:endCxn id="7" idx="5"/>
          </p:cNvCxnSpPr>
          <p:nvPr/>
        </p:nvCxnSpPr>
        <p:spPr>
          <a:xfrm flipV="1">
            <a:off x="6230531" y="2995721"/>
            <a:ext cx="1052403" cy="167212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39"/>
          <p:cNvCxnSpPr>
            <a:stCxn id="5" idx="2"/>
            <a:endCxn id="8" idx="5"/>
          </p:cNvCxnSpPr>
          <p:nvPr/>
        </p:nvCxnSpPr>
        <p:spPr>
          <a:xfrm flipV="1">
            <a:off x="7983131" y="3612168"/>
            <a:ext cx="900004" cy="163669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6"/>
          <p:cNvCxnSpPr/>
          <p:nvPr/>
        </p:nvCxnSpPr>
        <p:spPr>
          <a:xfrm>
            <a:off x="9629775" y="3286125"/>
            <a:ext cx="834190" cy="5347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7"/>
          <p:cNvCxnSpPr/>
          <p:nvPr/>
        </p:nvCxnSpPr>
        <p:spPr>
          <a:xfrm flipV="1">
            <a:off x="9654002" y="4690398"/>
            <a:ext cx="814149" cy="375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7" descr="&lt;strong&gt;Neural&lt;/strong&gt; networks and deep learn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23" y="1771242"/>
            <a:ext cx="4895454" cy="2400708"/>
          </a:xfrm>
          <a:prstGeom prst="rect">
            <a:avLst/>
          </a:prstGeom>
        </p:spPr>
      </p:pic>
      <p:pic>
        <p:nvPicPr>
          <p:cNvPr id="49" name="Picture 49" descr="the millions of neurons in each structure the &lt;strong&gt;neural network&lt;/strong&gt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24" y="4455193"/>
            <a:ext cx="4087007" cy="2228850"/>
          </a:xfrm>
          <a:prstGeom prst="rect">
            <a:avLst/>
          </a:prstGeom>
        </p:spPr>
      </p:pic>
      <p:cxnSp>
        <p:nvCxnSpPr>
          <p:cNvPr id="51" name="Straight Arrow Connector 53"/>
          <p:cNvCxnSpPr>
            <a:endCxn id="38" idx="5"/>
          </p:cNvCxnSpPr>
          <p:nvPr/>
        </p:nvCxnSpPr>
        <p:spPr>
          <a:xfrm flipV="1">
            <a:off x="9629775" y="3612169"/>
            <a:ext cx="934284" cy="9762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4"/>
          <p:cNvCxnSpPr>
            <a:endCxn id="39" idx="7"/>
          </p:cNvCxnSpPr>
          <p:nvPr/>
        </p:nvCxnSpPr>
        <p:spPr>
          <a:xfrm>
            <a:off x="9539206" y="3376720"/>
            <a:ext cx="1024853" cy="100109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6997310" y="2219324"/>
            <a:ext cx="2722608" cy="3677832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348071" y="2219324"/>
            <a:ext cx="1024811" cy="3677832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335447" y="2174285"/>
            <a:ext cx="1024811" cy="3677832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54" name="텍스트 상자 153"/>
          <p:cNvSpPr txBox="1"/>
          <p:nvPr/>
        </p:nvSpPr>
        <p:spPr>
          <a:xfrm>
            <a:off x="5348071" y="1611868"/>
            <a:ext cx="130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Input layer</a:t>
            </a:r>
            <a:endParaRPr kumimoji="1" lang="ko-KR" altLang="en-US" dirty="0"/>
          </a:p>
        </p:txBody>
      </p:sp>
      <p:sp>
        <p:nvSpPr>
          <p:cNvPr id="155" name="텍스트 상자 154"/>
          <p:cNvSpPr txBox="1"/>
          <p:nvPr/>
        </p:nvSpPr>
        <p:spPr>
          <a:xfrm>
            <a:off x="10137722" y="1611868"/>
            <a:ext cx="149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Output layer</a:t>
            </a:r>
            <a:endParaRPr kumimoji="1" lang="ko-KR" altLang="en-US" dirty="0"/>
          </a:p>
        </p:txBody>
      </p:sp>
      <p:sp>
        <p:nvSpPr>
          <p:cNvPr id="156" name="텍스트 상자 155"/>
          <p:cNvSpPr txBox="1"/>
          <p:nvPr/>
        </p:nvSpPr>
        <p:spPr>
          <a:xfrm>
            <a:off x="7637098" y="1611868"/>
            <a:ext cx="15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Hidden layer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29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146" y="446954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3 layer Neural Network -2</a:t>
            </a:r>
            <a:endParaRPr lang="en-US" dirty="0"/>
          </a:p>
        </p:txBody>
      </p:sp>
      <p:sp>
        <p:nvSpPr>
          <p:cNvPr id="30" name="TextBox 175"/>
          <p:cNvSpPr txBox="1"/>
          <p:nvPr/>
        </p:nvSpPr>
        <p:spPr>
          <a:xfrm>
            <a:off x="8046983" y="6387877"/>
            <a:ext cx="417362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A5A5A5"/>
                </a:solidFill>
              </a:rPr>
              <a:t>DeepLearning</a:t>
            </a:r>
            <a:r>
              <a:rPr lang="en-US" dirty="0">
                <a:solidFill>
                  <a:srgbClr val="A5A5A5"/>
                </a:solidFill>
              </a:rPr>
              <a:t> from scratch - </a:t>
            </a:r>
            <a:r>
              <a:rPr lang="en-US" dirty="0" err="1" smtClean="0">
                <a:solidFill>
                  <a:srgbClr val="A5A5A5"/>
                </a:solidFill>
              </a:rPr>
              <a:t>Orelly</a:t>
            </a:r>
            <a:endParaRPr lang="en-US" dirty="0">
              <a:solidFill>
                <a:srgbClr val="A5A5A5"/>
              </a:solidFill>
            </a:endParaRPr>
          </a:p>
        </p:txBody>
      </p:sp>
      <p:sp>
        <p:nvSpPr>
          <p:cNvPr id="68" name="Oval 9"/>
          <p:cNvSpPr/>
          <p:nvPr/>
        </p:nvSpPr>
        <p:spPr>
          <a:xfrm rot="10800000" flipV="1">
            <a:off x="10680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10"/>
          <p:cNvSpPr/>
          <p:nvPr/>
        </p:nvSpPr>
        <p:spPr>
          <a:xfrm rot="10800000" flipV="1">
            <a:off x="1068008" y="4527202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/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Oval 11"/>
          <p:cNvSpPr/>
          <p:nvPr/>
        </p:nvSpPr>
        <p:spPr>
          <a:xfrm rot="10800000" flipV="1">
            <a:off x="2849183" y="510822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12"/>
          <p:cNvSpPr/>
          <p:nvPr/>
        </p:nvSpPr>
        <p:spPr>
          <a:xfrm rot="10800000" flipV="1">
            <a:off x="2820608" y="3765201"/>
            <a:ext cx="820330" cy="8203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13"/>
          <p:cNvSpPr/>
          <p:nvPr/>
        </p:nvSpPr>
        <p:spPr>
          <a:xfrm rot="10800000" flipV="1">
            <a:off x="2849183" y="256505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14"/>
          <p:cNvSpPr/>
          <p:nvPr/>
        </p:nvSpPr>
        <p:spPr>
          <a:xfrm rot="10800000" flipV="1">
            <a:off x="44208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15"/>
          <p:cNvSpPr/>
          <p:nvPr/>
        </p:nvSpPr>
        <p:spPr>
          <a:xfrm rot="10800000" flipV="1">
            <a:off x="442080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Straight Arrow Connector 16"/>
          <p:cNvCxnSpPr/>
          <p:nvPr/>
        </p:nvCxnSpPr>
        <p:spPr>
          <a:xfrm flipV="1">
            <a:off x="1877633" y="3065710"/>
            <a:ext cx="995254" cy="42075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17"/>
          <p:cNvCxnSpPr>
            <a:stCxn id="68" idx="2"/>
            <a:endCxn id="72" idx="6"/>
          </p:cNvCxnSpPr>
          <p:nvPr/>
        </p:nvCxnSpPr>
        <p:spPr>
          <a:xfrm>
            <a:off x="1888339" y="3594342"/>
            <a:ext cx="932269" cy="58102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18"/>
          <p:cNvCxnSpPr>
            <a:stCxn id="69" idx="2"/>
            <a:endCxn id="72" idx="5"/>
          </p:cNvCxnSpPr>
          <p:nvPr/>
        </p:nvCxnSpPr>
        <p:spPr>
          <a:xfrm flipV="1">
            <a:off x="1888339" y="4465396"/>
            <a:ext cx="1052404" cy="4719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19"/>
          <p:cNvCxnSpPr>
            <a:stCxn id="70" idx="2"/>
          </p:cNvCxnSpPr>
          <p:nvPr/>
        </p:nvCxnSpPr>
        <p:spPr>
          <a:xfrm flipV="1">
            <a:off x="3669514" y="5082382"/>
            <a:ext cx="839293" cy="4360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20"/>
          <p:cNvCxnSpPr>
            <a:stCxn id="72" idx="2"/>
          </p:cNvCxnSpPr>
          <p:nvPr/>
        </p:nvCxnSpPr>
        <p:spPr>
          <a:xfrm flipV="1">
            <a:off x="3640938" y="3650901"/>
            <a:ext cx="804602" cy="5244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1"/>
          <p:cNvCxnSpPr>
            <a:stCxn id="72" idx="2"/>
            <a:endCxn id="75" idx="6"/>
          </p:cNvCxnSpPr>
          <p:nvPr/>
        </p:nvCxnSpPr>
        <p:spPr>
          <a:xfrm>
            <a:off x="3640938" y="4175366"/>
            <a:ext cx="779870" cy="7620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22"/>
          <p:cNvCxnSpPr>
            <a:stCxn id="73" idx="2"/>
          </p:cNvCxnSpPr>
          <p:nvPr/>
        </p:nvCxnSpPr>
        <p:spPr>
          <a:xfrm>
            <a:off x="3669514" y="2975217"/>
            <a:ext cx="871429" cy="49995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23"/>
          <p:cNvCxnSpPr>
            <a:stCxn id="69" idx="2"/>
          </p:cNvCxnSpPr>
          <p:nvPr/>
        </p:nvCxnSpPr>
        <p:spPr>
          <a:xfrm>
            <a:off x="1888339" y="4937368"/>
            <a:ext cx="962683" cy="55068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24"/>
          <p:cNvSpPr/>
          <p:nvPr/>
        </p:nvSpPr>
        <p:spPr>
          <a:xfrm rot="10800000" flipV="1">
            <a:off x="6116257" y="317882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Oval 25"/>
          <p:cNvSpPr/>
          <p:nvPr/>
        </p:nvSpPr>
        <p:spPr>
          <a:xfrm rot="10800000" flipV="1">
            <a:off x="611625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6" name="Straight Arrow Connector 29"/>
          <p:cNvCxnSpPr>
            <a:stCxn id="68" idx="3"/>
            <a:endCxn id="70" idx="7"/>
          </p:cNvCxnSpPr>
          <p:nvPr/>
        </p:nvCxnSpPr>
        <p:spPr>
          <a:xfrm>
            <a:off x="1768204" y="3884372"/>
            <a:ext cx="1201114" cy="134398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32"/>
          <p:cNvCxnSpPr>
            <a:endCxn id="75" idx="7"/>
          </p:cNvCxnSpPr>
          <p:nvPr/>
        </p:nvCxnSpPr>
        <p:spPr>
          <a:xfrm>
            <a:off x="3683211" y="3090772"/>
            <a:ext cx="857732" cy="15565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33"/>
          <p:cNvCxnSpPr>
            <a:stCxn id="69" idx="2"/>
            <a:endCxn id="73" idx="5"/>
          </p:cNvCxnSpPr>
          <p:nvPr/>
        </p:nvCxnSpPr>
        <p:spPr>
          <a:xfrm flipV="1">
            <a:off x="1888339" y="3265247"/>
            <a:ext cx="1080979" cy="167212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39"/>
          <p:cNvCxnSpPr>
            <a:stCxn id="70" idx="2"/>
          </p:cNvCxnSpPr>
          <p:nvPr/>
        </p:nvCxnSpPr>
        <p:spPr>
          <a:xfrm flipV="1">
            <a:off x="3669514" y="3927127"/>
            <a:ext cx="978390" cy="15912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46"/>
          <p:cNvCxnSpPr>
            <a:stCxn id="74" idx="2"/>
            <a:endCxn id="84" idx="6"/>
          </p:cNvCxnSpPr>
          <p:nvPr/>
        </p:nvCxnSpPr>
        <p:spPr>
          <a:xfrm flipV="1">
            <a:off x="5241139" y="3588987"/>
            <a:ext cx="875118" cy="535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47"/>
          <p:cNvCxnSpPr>
            <a:stCxn id="75" idx="2"/>
            <a:endCxn id="85" idx="6"/>
          </p:cNvCxnSpPr>
          <p:nvPr/>
        </p:nvCxnSpPr>
        <p:spPr>
          <a:xfrm>
            <a:off x="5241139" y="4937367"/>
            <a:ext cx="87511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53"/>
          <p:cNvCxnSpPr>
            <a:stCxn id="75" idx="2"/>
            <a:endCxn id="84" idx="5"/>
          </p:cNvCxnSpPr>
          <p:nvPr/>
        </p:nvCxnSpPr>
        <p:spPr>
          <a:xfrm flipV="1">
            <a:off x="5241139" y="3879017"/>
            <a:ext cx="995253" cy="105835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54"/>
          <p:cNvCxnSpPr>
            <a:endCxn id="85" idx="7"/>
          </p:cNvCxnSpPr>
          <p:nvPr/>
        </p:nvCxnSpPr>
        <p:spPr>
          <a:xfrm>
            <a:off x="5241139" y="3626223"/>
            <a:ext cx="995254" cy="102111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29"/>
          <p:cNvCxnSpPr>
            <a:stCxn id="97" idx="3"/>
          </p:cNvCxnSpPr>
          <p:nvPr/>
        </p:nvCxnSpPr>
        <p:spPr>
          <a:xfrm>
            <a:off x="1719006" y="2526049"/>
            <a:ext cx="1153881" cy="29869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"/>
          <p:cNvSpPr/>
          <p:nvPr/>
        </p:nvSpPr>
        <p:spPr>
          <a:xfrm rot="10800000" flipV="1">
            <a:off x="1018810" y="1825853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0" name="Straight Arrow Connector 29"/>
          <p:cNvCxnSpPr>
            <a:endCxn id="72" idx="6"/>
          </p:cNvCxnSpPr>
          <p:nvPr/>
        </p:nvCxnSpPr>
        <p:spPr>
          <a:xfrm>
            <a:off x="1565659" y="2475299"/>
            <a:ext cx="1254949" cy="170006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9"/>
          <p:cNvCxnSpPr>
            <a:endCxn id="70" idx="6"/>
          </p:cNvCxnSpPr>
          <p:nvPr/>
        </p:nvCxnSpPr>
        <p:spPr>
          <a:xfrm>
            <a:off x="1551832" y="2605351"/>
            <a:ext cx="1297351" cy="2913041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텍스트 상자 38"/>
          <p:cNvSpPr txBox="1"/>
          <p:nvPr/>
        </p:nvSpPr>
        <p:spPr>
          <a:xfrm>
            <a:off x="2222098" y="2307877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b</a:t>
            </a:r>
            <a:endParaRPr kumimoji="1" lang="ko-KR" altLang="en-US" dirty="0"/>
          </a:p>
        </p:txBody>
      </p:sp>
      <p:sp>
        <p:nvSpPr>
          <p:cNvPr id="107" name="텍스트 상자 106"/>
          <p:cNvSpPr txBox="1"/>
          <p:nvPr/>
        </p:nvSpPr>
        <p:spPr>
          <a:xfrm>
            <a:off x="2190224" y="289467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108" name="텍스트 상자 107"/>
          <p:cNvSpPr txBox="1"/>
          <p:nvPr/>
        </p:nvSpPr>
        <p:spPr>
          <a:xfrm>
            <a:off x="2071864" y="371974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sp>
        <p:nvSpPr>
          <p:cNvPr id="117" name="텍스트 상자 116"/>
          <p:cNvSpPr txBox="1"/>
          <p:nvPr/>
        </p:nvSpPr>
        <p:spPr>
          <a:xfrm>
            <a:off x="7467600" y="2316184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 </a:t>
            </a:r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a1= w1x1+ w2x2+ b</a:t>
            </a:r>
            <a:endParaRPr kumimoji="1" lang="ko-KR" altLang="en-US" sz="2500" b="1" dirty="0">
              <a:solidFill>
                <a:schemeClr val="accent6">
                  <a:lumMod val="75000"/>
                </a:schemeClr>
              </a:solidFill>
              <a:latin typeface="AppleMyungjo" charset="-127"/>
              <a:ea typeface="AppleMyungjo" charset="-127"/>
              <a:cs typeface="AppleMyungjo" charset="-127"/>
            </a:endParaRPr>
          </a:p>
        </p:txBody>
      </p:sp>
      <p:sp>
        <p:nvSpPr>
          <p:cNvPr id="161" name="텍스트 상자 160"/>
          <p:cNvSpPr txBox="1"/>
          <p:nvPr/>
        </p:nvSpPr>
        <p:spPr>
          <a:xfrm>
            <a:off x="7467600" y="3213370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A = XW + B</a:t>
            </a:r>
            <a:endParaRPr kumimoji="1" lang="ko-KR" altLang="en-US" sz="2500" b="1" dirty="0">
              <a:solidFill>
                <a:schemeClr val="accent6">
                  <a:lumMod val="75000"/>
                </a:schemeClr>
              </a:solidFill>
              <a:latin typeface="AppleMyungjo" charset="-127"/>
              <a:ea typeface="AppleMyungjo" charset="-127"/>
              <a:cs typeface="AppleMyungjo" charset="-127"/>
            </a:endParaRPr>
          </a:p>
        </p:txBody>
      </p:sp>
      <p:sp>
        <p:nvSpPr>
          <p:cNvPr id="162" name="텍스트 상자 161"/>
          <p:cNvSpPr txBox="1"/>
          <p:nvPr/>
        </p:nvSpPr>
        <p:spPr>
          <a:xfrm>
            <a:off x="7467600" y="3999152"/>
            <a:ext cx="4495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A = ( a1 a2 a3)</a:t>
            </a:r>
          </a:p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X= (x1 x2)</a:t>
            </a:r>
          </a:p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B= (b1 b2 b3)</a:t>
            </a:r>
          </a:p>
          <a:p>
            <a:endParaRPr kumimoji="1" lang="en-US" altLang="ko-KR" sz="2500" b="1" dirty="0" smtClean="0">
              <a:solidFill>
                <a:schemeClr val="accent6">
                  <a:lumMod val="75000"/>
                </a:schemeClr>
              </a:solidFill>
              <a:latin typeface="AppleMyungjo" charset="-127"/>
              <a:ea typeface="AppleMyungjo" charset="-127"/>
              <a:cs typeface="AppleMyungjo" charset="-127"/>
            </a:endParaRPr>
          </a:p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W=  w11 w21 w31</a:t>
            </a:r>
          </a:p>
          <a:p>
            <a:r>
              <a:rPr kumimoji="1" lang="en-US" altLang="ko-KR" sz="2500" b="1" dirty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 </a:t>
            </a:r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     w12 w22 w32</a:t>
            </a:r>
            <a:endParaRPr kumimoji="1" lang="ko-KR" altLang="en-US" sz="2500" b="1" dirty="0">
              <a:solidFill>
                <a:schemeClr val="accent6">
                  <a:lumMod val="75000"/>
                </a:schemeClr>
              </a:solidFill>
              <a:latin typeface="AppleMyungjo" charset="-127"/>
              <a:ea typeface="AppleMyungjo" charset="-127"/>
              <a:cs typeface="AppleMyungjo" charset="-127"/>
            </a:endParaRPr>
          </a:p>
        </p:txBody>
      </p:sp>
      <p:sp>
        <p:nvSpPr>
          <p:cNvPr id="158" name="양쪽 대괄호 157"/>
          <p:cNvSpPr/>
          <p:nvPr/>
        </p:nvSpPr>
        <p:spPr>
          <a:xfrm>
            <a:off x="8296007" y="5386313"/>
            <a:ext cx="2304782" cy="1084487"/>
          </a:xfrm>
          <a:prstGeom prst="bracketPair">
            <a:avLst/>
          </a:prstGeom>
          <a:ln w="254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2753285" y="2475298"/>
            <a:ext cx="1024811" cy="3518717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470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3 layer Neural Network -3</a:t>
            </a:r>
          </a:p>
        </p:txBody>
      </p:sp>
      <p:sp>
        <p:nvSpPr>
          <p:cNvPr id="73" name="Oval 9"/>
          <p:cNvSpPr/>
          <p:nvPr/>
        </p:nvSpPr>
        <p:spPr>
          <a:xfrm rot="10800000" flipV="1">
            <a:off x="10680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10"/>
          <p:cNvSpPr/>
          <p:nvPr/>
        </p:nvSpPr>
        <p:spPr>
          <a:xfrm rot="10800000" flipV="1">
            <a:off x="1068008" y="4527202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/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11"/>
          <p:cNvSpPr/>
          <p:nvPr/>
        </p:nvSpPr>
        <p:spPr>
          <a:xfrm rot="10800000" flipV="1">
            <a:off x="2849183" y="510822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12"/>
          <p:cNvSpPr/>
          <p:nvPr/>
        </p:nvSpPr>
        <p:spPr>
          <a:xfrm rot="10800000" flipV="1">
            <a:off x="2820608" y="3765201"/>
            <a:ext cx="820330" cy="8203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13"/>
          <p:cNvSpPr/>
          <p:nvPr/>
        </p:nvSpPr>
        <p:spPr>
          <a:xfrm rot="10800000" flipV="1">
            <a:off x="2849183" y="256505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14"/>
          <p:cNvSpPr/>
          <p:nvPr/>
        </p:nvSpPr>
        <p:spPr>
          <a:xfrm rot="10800000" flipV="1">
            <a:off x="44208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15"/>
          <p:cNvSpPr/>
          <p:nvPr/>
        </p:nvSpPr>
        <p:spPr>
          <a:xfrm rot="10800000" flipV="1">
            <a:off x="442080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Arrow Connector 16"/>
          <p:cNvCxnSpPr/>
          <p:nvPr/>
        </p:nvCxnSpPr>
        <p:spPr>
          <a:xfrm flipV="1">
            <a:off x="1877633" y="3065710"/>
            <a:ext cx="995254" cy="42075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17"/>
          <p:cNvCxnSpPr/>
          <p:nvPr/>
        </p:nvCxnSpPr>
        <p:spPr>
          <a:xfrm>
            <a:off x="1888339" y="3594342"/>
            <a:ext cx="932269" cy="58102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18"/>
          <p:cNvCxnSpPr/>
          <p:nvPr/>
        </p:nvCxnSpPr>
        <p:spPr>
          <a:xfrm flipV="1">
            <a:off x="1888339" y="4465396"/>
            <a:ext cx="1052404" cy="4719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19"/>
          <p:cNvCxnSpPr/>
          <p:nvPr/>
        </p:nvCxnSpPr>
        <p:spPr>
          <a:xfrm flipV="1">
            <a:off x="3669514" y="5082382"/>
            <a:ext cx="839293" cy="4360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"/>
          <p:cNvCxnSpPr/>
          <p:nvPr/>
        </p:nvCxnSpPr>
        <p:spPr>
          <a:xfrm flipV="1">
            <a:off x="3640938" y="3650901"/>
            <a:ext cx="804602" cy="5244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1"/>
          <p:cNvCxnSpPr/>
          <p:nvPr/>
        </p:nvCxnSpPr>
        <p:spPr>
          <a:xfrm>
            <a:off x="3640938" y="4175366"/>
            <a:ext cx="779870" cy="7620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22"/>
          <p:cNvCxnSpPr/>
          <p:nvPr/>
        </p:nvCxnSpPr>
        <p:spPr>
          <a:xfrm>
            <a:off x="3669514" y="2975217"/>
            <a:ext cx="871429" cy="49995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23"/>
          <p:cNvCxnSpPr/>
          <p:nvPr/>
        </p:nvCxnSpPr>
        <p:spPr>
          <a:xfrm>
            <a:off x="1888339" y="4937368"/>
            <a:ext cx="962683" cy="55068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24"/>
          <p:cNvSpPr/>
          <p:nvPr/>
        </p:nvSpPr>
        <p:spPr>
          <a:xfrm rot="10800000" flipV="1">
            <a:off x="6116257" y="317882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Oval 25"/>
          <p:cNvSpPr/>
          <p:nvPr/>
        </p:nvSpPr>
        <p:spPr>
          <a:xfrm rot="10800000" flipV="1">
            <a:off x="611625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1" name="Straight Arrow Connector 29"/>
          <p:cNvCxnSpPr/>
          <p:nvPr/>
        </p:nvCxnSpPr>
        <p:spPr>
          <a:xfrm>
            <a:off x="1768204" y="3884372"/>
            <a:ext cx="1201114" cy="134398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32"/>
          <p:cNvCxnSpPr/>
          <p:nvPr/>
        </p:nvCxnSpPr>
        <p:spPr>
          <a:xfrm>
            <a:off x="3683211" y="3090772"/>
            <a:ext cx="857732" cy="15565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33"/>
          <p:cNvCxnSpPr/>
          <p:nvPr/>
        </p:nvCxnSpPr>
        <p:spPr>
          <a:xfrm flipV="1">
            <a:off x="1888339" y="3265247"/>
            <a:ext cx="1080979" cy="167212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39"/>
          <p:cNvCxnSpPr/>
          <p:nvPr/>
        </p:nvCxnSpPr>
        <p:spPr>
          <a:xfrm flipV="1">
            <a:off x="3669514" y="3927127"/>
            <a:ext cx="978390" cy="15912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46"/>
          <p:cNvCxnSpPr/>
          <p:nvPr/>
        </p:nvCxnSpPr>
        <p:spPr>
          <a:xfrm flipV="1">
            <a:off x="5241139" y="3588987"/>
            <a:ext cx="875118" cy="535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7"/>
          <p:cNvCxnSpPr/>
          <p:nvPr/>
        </p:nvCxnSpPr>
        <p:spPr>
          <a:xfrm>
            <a:off x="5241139" y="4937367"/>
            <a:ext cx="87511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53"/>
          <p:cNvCxnSpPr/>
          <p:nvPr/>
        </p:nvCxnSpPr>
        <p:spPr>
          <a:xfrm flipV="1">
            <a:off x="5241139" y="3879017"/>
            <a:ext cx="995253" cy="105835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54"/>
          <p:cNvCxnSpPr/>
          <p:nvPr/>
        </p:nvCxnSpPr>
        <p:spPr>
          <a:xfrm>
            <a:off x="5241139" y="3626223"/>
            <a:ext cx="995254" cy="102111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29"/>
          <p:cNvCxnSpPr/>
          <p:nvPr/>
        </p:nvCxnSpPr>
        <p:spPr>
          <a:xfrm>
            <a:off x="1719006" y="2526049"/>
            <a:ext cx="1153881" cy="29869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"/>
          <p:cNvSpPr/>
          <p:nvPr/>
        </p:nvSpPr>
        <p:spPr>
          <a:xfrm rot="10800000" flipV="1">
            <a:off x="1018810" y="1825853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29"/>
          <p:cNvCxnSpPr/>
          <p:nvPr/>
        </p:nvCxnSpPr>
        <p:spPr>
          <a:xfrm>
            <a:off x="1565659" y="2475299"/>
            <a:ext cx="1254949" cy="170006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9"/>
          <p:cNvCxnSpPr/>
          <p:nvPr/>
        </p:nvCxnSpPr>
        <p:spPr>
          <a:xfrm>
            <a:off x="1551832" y="2605351"/>
            <a:ext cx="1297351" cy="2913041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텍스트 상자 102"/>
          <p:cNvSpPr txBox="1"/>
          <p:nvPr/>
        </p:nvSpPr>
        <p:spPr>
          <a:xfrm>
            <a:off x="3058581" y="26576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04" name="텍스트 상자 103"/>
          <p:cNvSpPr txBox="1"/>
          <p:nvPr/>
        </p:nvSpPr>
        <p:spPr>
          <a:xfrm>
            <a:off x="2190224" y="289467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105" name="텍스트 상자 104"/>
          <p:cNvSpPr txBox="1"/>
          <p:nvPr/>
        </p:nvSpPr>
        <p:spPr>
          <a:xfrm>
            <a:off x="2071864" y="371974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cxnSp>
        <p:nvCxnSpPr>
          <p:cNvPr id="106" name="Straight Arrow Connector 29"/>
          <p:cNvCxnSpPr>
            <a:stCxn id="107" idx="3"/>
            <a:endCxn id="78" idx="7"/>
          </p:cNvCxnSpPr>
          <p:nvPr/>
        </p:nvCxnSpPr>
        <p:spPr>
          <a:xfrm>
            <a:off x="3586779" y="2093246"/>
            <a:ext cx="954164" cy="121106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9"/>
          <p:cNvSpPr/>
          <p:nvPr/>
        </p:nvSpPr>
        <p:spPr>
          <a:xfrm rot="10800000" flipV="1">
            <a:off x="2886583" y="1393050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0" name="텍스트 상자 109"/>
          <p:cNvSpPr txBox="1"/>
          <p:nvPr/>
        </p:nvSpPr>
        <p:spPr>
          <a:xfrm>
            <a:off x="3991344" y="2283106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b</a:t>
            </a:r>
            <a:endParaRPr kumimoji="1" lang="ko-KR" altLang="en-US" dirty="0"/>
          </a:p>
        </p:txBody>
      </p:sp>
      <p:cxnSp>
        <p:nvCxnSpPr>
          <p:cNvPr id="117" name="Straight Arrow Connector 29"/>
          <p:cNvCxnSpPr>
            <a:endCxn id="79" idx="6"/>
          </p:cNvCxnSpPr>
          <p:nvPr/>
        </p:nvCxnSpPr>
        <p:spPr>
          <a:xfrm>
            <a:off x="3459795" y="2067523"/>
            <a:ext cx="961013" cy="2869844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텍스트 상자 118"/>
          <p:cNvSpPr txBox="1"/>
          <p:nvPr/>
        </p:nvSpPr>
        <p:spPr>
          <a:xfrm>
            <a:off x="6041462" y="1972913"/>
            <a:ext cx="599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 </a:t>
            </a:r>
            <a:r>
              <a:rPr kumimoji="1" lang="en-US" altLang="ko-KR" b="1" dirty="0" smtClean="0"/>
              <a:t>a1( </a:t>
            </a:r>
            <a:r>
              <a:rPr kumimoji="1" lang="en-US" altLang="ko-KR" b="1" dirty="0" err="1" smtClean="0"/>
              <a:t>WX+b</a:t>
            </a:r>
            <a:r>
              <a:rPr kumimoji="1" lang="en-US" altLang="ko-KR" b="1" dirty="0" smtClean="0"/>
              <a:t>) -&gt; h( ) (activation function) -&gt; z </a:t>
            </a:r>
            <a:endParaRPr kumimoji="1" lang="ko-KR" altLang="en-US" b="1" dirty="0"/>
          </a:p>
        </p:txBody>
      </p:sp>
      <p:sp>
        <p:nvSpPr>
          <p:cNvPr id="113" name="타원 112"/>
          <p:cNvSpPr/>
          <p:nvPr/>
        </p:nvSpPr>
        <p:spPr>
          <a:xfrm>
            <a:off x="2862379" y="2828341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3317702" y="282779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15" name="직선 화살표 연결선 114"/>
          <p:cNvCxnSpPr>
            <a:stCxn id="113" idx="6"/>
            <a:endCxn id="123" idx="2"/>
          </p:cNvCxnSpPr>
          <p:nvPr/>
        </p:nvCxnSpPr>
        <p:spPr>
          <a:xfrm flipV="1">
            <a:off x="3181516" y="2978003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텍스트 상자 136"/>
          <p:cNvSpPr txBox="1"/>
          <p:nvPr/>
        </p:nvSpPr>
        <p:spPr>
          <a:xfrm>
            <a:off x="2374498" y="2460277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</a:t>
            </a:r>
            <a:endParaRPr kumimoji="1" lang="ko-KR" altLang="en-US" dirty="0"/>
          </a:p>
        </p:txBody>
      </p:sp>
      <p:sp>
        <p:nvSpPr>
          <p:cNvPr id="141" name="텍스트 상자 140"/>
          <p:cNvSpPr txBox="1"/>
          <p:nvPr/>
        </p:nvSpPr>
        <p:spPr>
          <a:xfrm>
            <a:off x="3048609" y="3875717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2" name="타원 141"/>
          <p:cNvSpPr/>
          <p:nvPr/>
        </p:nvSpPr>
        <p:spPr>
          <a:xfrm>
            <a:off x="2852407" y="404635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3307730" y="4045817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sp>
        <p:nvSpPr>
          <p:cNvPr id="144" name="텍스트 상자 143"/>
          <p:cNvSpPr txBox="1"/>
          <p:nvPr/>
        </p:nvSpPr>
        <p:spPr>
          <a:xfrm>
            <a:off x="3068344" y="5216983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5" name="타원 144"/>
          <p:cNvSpPr/>
          <p:nvPr/>
        </p:nvSpPr>
        <p:spPr>
          <a:xfrm>
            <a:off x="2872142" y="5387625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3327465" y="5387083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3171544" y="420175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3189242" y="553728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2741886" y="2460276"/>
            <a:ext cx="1024811" cy="3554005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53" name="Picture 33" descr="Figure 7.7: The &lt;strong&gt;sigmoid&lt;/strong&gt; or logistic &lt;strong&gt;function&lt;/strong&g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05" y="2549556"/>
            <a:ext cx="3295046" cy="1428908"/>
          </a:xfrm>
          <a:prstGeom prst="rect">
            <a:avLst/>
          </a:prstGeom>
        </p:spPr>
      </p:pic>
      <p:pic>
        <p:nvPicPr>
          <p:cNvPr id="54" name="Picture 35" descr="machine learning - What is the &quot;dying &lt;strong&gt;ReLU&lt;/strong&gt;&quot; problem in neural networks ..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697" y="4893671"/>
            <a:ext cx="4126285" cy="15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3 layer Neural Network </a:t>
            </a:r>
            <a:r>
              <a:rPr lang="en-US" dirty="0" smtClean="0">
                <a:solidFill>
                  <a:srgbClr val="404040"/>
                </a:solidFill>
              </a:rPr>
              <a:t>-4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3" name="Oval 9"/>
          <p:cNvSpPr/>
          <p:nvPr/>
        </p:nvSpPr>
        <p:spPr>
          <a:xfrm rot="10800000" flipV="1">
            <a:off x="10680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10"/>
          <p:cNvSpPr/>
          <p:nvPr/>
        </p:nvSpPr>
        <p:spPr>
          <a:xfrm rot="10800000" flipV="1">
            <a:off x="1068008" y="4527202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/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11"/>
          <p:cNvSpPr/>
          <p:nvPr/>
        </p:nvSpPr>
        <p:spPr>
          <a:xfrm rot="10800000" flipV="1">
            <a:off x="2849183" y="510822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12"/>
          <p:cNvSpPr/>
          <p:nvPr/>
        </p:nvSpPr>
        <p:spPr>
          <a:xfrm rot="10800000" flipV="1">
            <a:off x="2820608" y="3765201"/>
            <a:ext cx="820330" cy="8203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13"/>
          <p:cNvSpPr/>
          <p:nvPr/>
        </p:nvSpPr>
        <p:spPr>
          <a:xfrm rot="10800000" flipV="1">
            <a:off x="2849183" y="256505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14"/>
          <p:cNvSpPr/>
          <p:nvPr/>
        </p:nvSpPr>
        <p:spPr>
          <a:xfrm rot="10800000" flipV="1">
            <a:off x="44208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15"/>
          <p:cNvSpPr/>
          <p:nvPr/>
        </p:nvSpPr>
        <p:spPr>
          <a:xfrm rot="10800000" flipV="1">
            <a:off x="442080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Arrow Connector 16"/>
          <p:cNvCxnSpPr/>
          <p:nvPr/>
        </p:nvCxnSpPr>
        <p:spPr>
          <a:xfrm flipV="1">
            <a:off x="1877633" y="3065710"/>
            <a:ext cx="995254" cy="42075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17"/>
          <p:cNvCxnSpPr/>
          <p:nvPr/>
        </p:nvCxnSpPr>
        <p:spPr>
          <a:xfrm>
            <a:off x="1888339" y="3594342"/>
            <a:ext cx="932269" cy="58102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18"/>
          <p:cNvCxnSpPr/>
          <p:nvPr/>
        </p:nvCxnSpPr>
        <p:spPr>
          <a:xfrm flipV="1">
            <a:off x="1888339" y="4465396"/>
            <a:ext cx="1052404" cy="4719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19"/>
          <p:cNvCxnSpPr/>
          <p:nvPr/>
        </p:nvCxnSpPr>
        <p:spPr>
          <a:xfrm flipV="1">
            <a:off x="3669514" y="5082382"/>
            <a:ext cx="839293" cy="4360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"/>
          <p:cNvCxnSpPr/>
          <p:nvPr/>
        </p:nvCxnSpPr>
        <p:spPr>
          <a:xfrm flipV="1">
            <a:off x="3640938" y="3650901"/>
            <a:ext cx="804602" cy="5244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1"/>
          <p:cNvCxnSpPr/>
          <p:nvPr/>
        </p:nvCxnSpPr>
        <p:spPr>
          <a:xfrm>
            <a:off x="3640938" y="4175366"/>
            <a:ext cx="779870" cy="7620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22"/>
          <p:cNvCxnSpPr/>
          <p:nvPr/>
        </p:nvCxnSpPr>
        <p:spPr>
          <a:xfrm>
            <a:off x="3669514" y="2975217"/>
            <a:ext cx="871429" cy="49995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23"/>
          <p:cNvCxnSpPr/>
          <p:nvPr/>
        </p:nvCxnSpPr>
        <p:spPr>
          <a:xfrm>
            <a:off x="1888339" y="4937368"/>
            <a:ext cx="962683" cy="55068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24"/>
          <p:cNvSpPr/>
          <p:nvPr/>
        </p:nvSpPr>
        <p:spPr>
          <a:xfrm rot="10800000" flipV="1">
            <a:off x="6116257" y="3194988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25"/>
          <p:cNvSpPr/>
          <p:nvPr/>
        </p:nvSpPr>
        <p:spPr>
          <a:xfrm rot="10800000" flipV="1">
            <a:off x="611625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29"/>
          <p:cNvCxnSpPr/>
          <p:nvPr/>
        </p:nvCxnSpPr>
        <p:spPr>
          <a:xfrm>
            <a:off x="1768204" y="3884372"/>
            <a:ext cx="1201114" cy="134398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32"/>
          <p:cNvCxnSpPr/>
          <p:nvPr/>
        </p:nvCxnSpPr>
        <p:spPr>
          <a:xfrm>
            <a:off x="3683211" y="3090772"/>
            <a:ext cx="857732" cy="15565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33"/>
          <p:cNvCxnSpPr/>
          <p:nvPr/>
        </p:nvCxnSpPr>
        <p:spPr>
          <a:xfrm flipV="1">
            <a:off x="1888339" y="3265247"/>
            <a:ext cx="1080979" cy="167212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39"/>
          <p:cNvCxnSpPr/>
          <p:nvPr/>
        </p:nvCxnSpPr>
        <p:spPr>
          <a:xfrm flipV="1">
            <a:off x="3669514" y="3927127"/>
            <a:ext cx="978390" cy="15912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46"/>
          <p:cNvCxnSpPr/>
          <p:nvPr/>
        </p:nvCxnSpPr>
        <p:spPr>
          <a:xfrm flipV="1">
            <a:off x="5241139" y="3588987"/>
            <a:ext cx="875118" cy="535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7"/>
          <p:cNvCxnSpPr/>
          <p:nvPr/>
        </p:nvCxnSpPr>
        <p:spPr>
          <a:xfrm>
            <a:off x="5241139" y="4937367"/>
            <a:ext cx="87511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53"/>
          <p:cNvCxnSpPr/>
          <p:nvPr/>
        </p:nvCxnSpPr>
        <p:spPr>
          <a:xfrm flipV="1">
            <a:off x="5241139" y="3879017"/>
            <a:ext cx="995253" cy="105835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54"/>
          <p:cNvCxnSpPr/>
          <p:nvPr/>
        </p:nvCxnSpPr>
        <p:spPr>
          <a:xfrm>
            <a:off x="5241139" y="3626223"/>
            <a:ext cx="995254" cy="102111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29"/>
          <p:cNvCxnSpPr/>
          <p:nvPr/>
        </p:nvCxnSpPr>
        <p:spPr>
          <a:xfrm>
            <a:off x="1719006" y="2526049"/>
            <a:ext cx="1153881" cy="29869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"/>
          <p:cNvSpPr/>
          <p:nvPr/>
        </p:nvSpPr>
        <p:spPr>
          <a:xfrm rot="10800000" flipV="1">
            <a:off x="1018810" y="1895974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29"/>
          <p:cNvCxnSpPr/>
          <p:nvPr/>
        </p:nvCxnSpPr>
        <p:spPr>
          <a:xfrm>
            <a:off x="1565659" y="2475299"/>
            <a:ext cx="1254949" cy="170006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9"/>
          <p:cNvCxnSpPr/>
          <p:nvPr/>
        </p:nvCxnSpPr>
        <p:spPr>
          <a:xfrm>
            <a:off x="1551832" y="2605351"/>
            <a:ext cx="1297351" cy="2913041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텍스트 상자 102"/>
          <p:cNvSpPr txBox="1"/>
          <p:nvPr/>
        </p:nvSpPr>
        <p:spPr>
          <a:xfrm>
            <a:off x="3058581" y="26576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04" name="텍스트 상자 103"/>
          <p:cNvSpPr txBox="1"/>
          <p:nvPr/>
        </p:nvSpPr>
        <p:spPr>
          <a:xfrm>
            <a:off x="2190224" y="289467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105" name="텍스트 상자 104"/>
          <p:cNvSpPr txBox="1"/>
          <p:nvPr/>
        </p:nvSpPr>
        <p:spPr>
          <a:xfrm>
            <a:off x="2071864" y="371974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cxnSp>
        <p:nvCxnSpPr>
          <p:cNvPr id="106" name="Straight Arrow Connector 29"/>
          <p:cNvCxnSpPr>
            <a:stCxn id="107" idx="3"/>
            <a:endCxn id="78" idx="7"/>
          </p:cNvCxnSpPr>
          <p:nvPr/>
        </p:nvCxnSpPr>
        <p:spPr>
          <a:xfrm>
            <a:off x="3586779" y="2093246"/>
            <a:ext cx="954164" cy="121106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9"/>
          <p:cNvSpPr/>
          <p:nvPr/>
        </p:nvSpPr>
        <p:spPr>
          <a:xfrm rot="10800000" flipV="1">
            <a:off x="2886583" y="1393050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0" name="텍스트 상자 109"/>
          <p:cNvSpPr txBox="1"/>
          <p:nvPr/>
        </p:nvSpPr>
        <p:spPr>
          <a:xfrm>
            <a:off x="3982382" y="2328771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b</a:t>
            </a:r>
            <a:endParaRPr kumimoji="1" lang="ko-KR" altLang="en-US" dirty="0"/>
          </a:p>
        </p:txBody>
      </p:sp>
      <p:cxnSp>
        <p:nvCxnSpPr>
          <p:cNvPr id="117" name="Straight Arrow Connector 29"/>
          <p:cNvCxnSpPr>
            <a:endCxn id="79" idx="6"/>
          </p:cNvCxnSpPr>
          <p:nvPr/>
        </p:nvCxnSpPr>
        <p:spPr>
          <a:xfrm>
            <a:off x="3459795" y="2067523"/>
            <a:ext cx="961013" cy="2869844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텍스트 상자 118"/>
          <p:cNvSpPr txBox="1"/>
          <p:nvPr/>
        </p:nvSpPr>
        <p:spPr>
          <a:xfrm>
            <a:off x="6116256" y="1950985"/>
            <a:ext cx="599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 </a:t>
            </a:r>
            <a:r>
              <a:rPr kumimoji="1" lang="en-US" altLang="ko-KR" sz="2000" b="1" dirty="0" smtClean="0"/>
              <a:t>a1( </a:t>
            </a:r>
            <a:r>
              <a:rPr kumimoji="1" lang="en-US" altLang="ko-KR" sz="2000" b="1" dirty="0" err="1" smtClean="0"/>
              <a:t>WX+b</a:t>
            </a:r>
            <a:r>
              <a:rPr kumimoji="1" lang="en-US" altLang="ko-KR" sz="2000" b="1" dirty="0" smtClean="0"/>
              <a:t>) -&gt; h( ) (activation function) -&gt; z </a:t>
            </a:r>
            <a:endParaRPr kumimoji="1" lang="ko-KR" altLang="en-US" sz="2000" b="1" dirty="0"/>
          </a:p>
        </p:txBody>
      </p:sp>
      <p:sp>
        <p:nvSpPr>
          <p:cNvPr id="113" name="타원 112"/>
          <p:cNvSpPr/>
          <p:nvPr/>
        </p:nvSpPr>
        <p:spPr>
          <a:xfrm>
            <a:off x="2862379" y="2828341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3317702" y="282779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15" name="직선 화살표 연결선 114"/>
          <p:cNvCxnSpPr>
            <a:stCxn id="113" idx="6"/>
            <a:endCxn id="123" idx="2"/>
          </p:cNvCxnSpPr>
          <p:nvPr/>
        </p:nvCxnSpPr>
        <p:spPr>
          <a:xfrm flipV="1">
            <a:off x="3181516" y="2978003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텍스트 상자 136"/>
          <p:cNvSpPr txBox="1"/>
          <p:nvPr/>
        </p:nvSpPr>
        <p:spPr>
          <a:xfrm>
            <a:off x="2374498" y="2460277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</a:t>
            </a:r>
            <a:endParaRPr kumimoji="1" lang="ko-KR" altLang="en-US" dirty="0"/>
          </a:p>
        </p:txBody>
      </p:sp>
      <p:sp>
        <p:nvSpPr>
          <p:cNvPr id="141" name="텍스트 상자 140"/>
          <p:cNvSpPr txBox="1"/>
          <p:nvPr/>
        </p:nvSpPr>
        <p:spPr>
          <a:xfrm>
            <a:off x="3048609" y="3875717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2" name="타원 141"/>
          <p:cNvSpPr/>
          <p:nvPr/>
        </p:nvSpPr>
        <p:spPr>
          <a:xfrm>
            <a:off x="2852407" y="404635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3307730" y="4045817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sp>
        <p:nvSpPr>
          <p:cNvPr id="144" name="텍스트 상자 143"/>
          <p:cNvSpPr txBox="1"/>
          <p:nvPr/>
        </p:nvSpPr>
        <p:spPr>
          <a:xfrm>
            <a:off x="3068344" y="5216983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5" name="타원 144"/>
          <p:cNvSpPr/>
          <p:nvPr/>
        </p:nvSpPr>
        <p:spPr>
          <a:xfrm>
            <a:off x="2872142" y="5387625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3327465" y="5387083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3171544" y="420175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3189242" y="553728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9"/>
          <p:cNvCxnSpPr/>
          <p:nvPr/>
        </p:nvCxnSpPr>
        <p:spPr>
          <a:xfrm>
            <a:off x="5165032" y="2460277"/>
            <a:ext cx="1046618" cy="828396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9"/>
          <p:cNvSpPr/>
          <p:nvPr/>
        </p:nvSpPr>
        <p:spPr>
          <a:xfrm rot="10800000" flipV="1">
            <a:off x="4451139" y="1895973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traight Arrow Connector 29"/>
          <p:cNvCxnSpPr/>
          <p:nvPr/>
        </p:nvCxnSpPr>
        <p:spPr>
          <a:xfrm>
            <a:off x="4989125" y="2157579"/>
            <a:ext cx="1106497" cy="276006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텍스트 상자 61"/>
          <p:cNvSpPr txBox="1"/>
          <p:nvPr/>
        </p:nvSpPr>
        <p:spPr>
          <a:xfrm>
            <a:off x="3876257" y="286206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63" name="텍스트 상자 62"/>
          <p:cNvSpPr txBox="1"/>
          <p:nvPr/>
        </p:nvSpPr>
        <p:spPr>
          <a:xfrm>
            <a:off x="3692518" y="363216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4637323" y="3278717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65" name="타원 64"/>
          <p:cNvSpPr/>
          <p:nvPr/>
        </p:nvSpPr>
        <p:spPr>
          <a:xfrm>
            <a:off x="4441121" y="344935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96444" y="3448817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760258" y="3599021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상자 67"/>
          <p:cNvSpPr txBox="1"/>
          <p:nvPr/>
        </p:nvSpPr>
        <p:spPr>
          <a:xfrm>
            <a:off x="4645013" y="46387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4448811" y="4809441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4904134" y="480889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4767948" y="4959103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309269" y="1835703"/>
            <a:ext cx="1024811" cy="3627501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62" y="2453578"/>
            <a:ext cx="4554166" cy="34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3 layer Neural Network </a:t>
            </a:r>
            <a:r>
              <a:rPr lang="en-US" dirty="0" smtClean="0">
                <a:solidFill>
                  <a:srgbClr val="404040"/>
                </a:solidFill>
              </a:rPr>
              <a:t>-4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3" name="Oval 9"/>
          <p:cNvSpPr/>
          <p:nvPr/>
        </p:nvSpPr>
        <p:spPr>
          <a:xfrm rot="10800000" flipV="1">
            <a:off x="10680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10"/>
          <p:cNvSpPr/>
          <p:nvPr/>
        </p:nvSpPr>
        <p:spPr>
          <a:xfrm rot="10800000" flipV="1">
            <a:off x="1068008" y="4527202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/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11"/>
          <p:cNvSpPr/>
          <p:nvPr/>
        </p:nvSpPr>
        <p:spPr>
          <a:xfrm rot="10800000" flipV="1">
            <a:off x="2849183" y="510822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12"/>
          <p:cNvSpPr/>
          <p:nvPr/>
        </p:nvSpPr>
        <p:spPr>
          <a:xfrm rot="10800000" flipV="1">
            <a:off x="2820608" y="3765201"/>
            <a:ext cx="820330" cy="820330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13"/>
          <p:cNvSpPr/>
          <p:nvPr/>
        </p:nvSpPr>
        <p:spPr>
          <a:xfrm rot="10800000" flipV="1">
            <a:off x="2849183" y="256505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14"/>
          <p:cNvSpPr/>
          <p:nvPr/>
        </p:nvSpPr>
        <p:spPr>
          <a:xfrm rot="10800000" flipV="1">
            <a:off x="4420808" y="3184176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15"/>
          <p:cNvSpPr/>
          <p:nvPr/>
        </p:nvSpPr>
        <p:spPr>
          <a:xfrm rot="10800000" flipV="1">
            <a:off x="442080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Arrow Connector 16"/>
          <p:cNvCxnSpPr/>
          <p:nvPr/>
        </p:nvCxnSpPr>
        <p:spPr>
          <a:xfrm flipV="1">
            <a:off x="1877633" y="3065710"/>
            <a:ext cx="995254" cy="42075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17"/>
          <p:cNvCxnSpPr/>
          <p:nvPr/>
        </p:nvCxnSpPr>
        <p:spPr>
          <a:xfrm>
            <a:off x="1888339" y="3594342"/>
            <a:ext cx="932269" cy="58102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18"/>
          <p:cNvCxnSpPr/>
          <p:nvPr/>
        </p:nvCxnSpPr>
        <p:spPr>
          <a:xfrm flipV="1">
            <a:off x="1888339" y="4465396"/>
            <a:ext cx="1052404" cy="47197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19"/>
          <p:cNvCxnSpPr/>
          <p:nvPr/>
        </p:nvCxnSpPr>
        <p:spPr>
          <a:xfrm flipV="1">
            <a:off x="3669514" y="5082382"/>
            <a:ext cx="839293" cy="43601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0"/>
          <p:cNvCxnSpPr/>
          <p:nvPr/>
        </p:nvCxnSpPr>
        <p:spPr>
          <a:xfrm flipV="1">
            <a:off x="3640938" y="3650901"/>
            <a:ext cx="804602" cy="5244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1"/>
          <p:cNvCxnSpPr/>
          <p:nvPr/>
        </p:nvCxnSpPr>
        <p:spPr>
          <a:xfrm>
            <a:off x="3640938" y="4175366"/>
            <a:ext cx="779870" cy="76200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22"/>
          <p:cNvCxnSpPr/>
          <p:nvPr/>
        </p:nvCxnSpPr>
        <p:spPr>
          <a:xfrm>
            <a:off x="3669514" y="2975217"/>
            <a:ext cx="871429" cy="499952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23"/>
          <p:cNvCxnSpPr/>
          <p:nvPr/>
        </p:nvCxnSpPr>
        <p:spPr>
          <a:xfrm>
            <a:off x="1888339" y="4937368"/>
            <a:ext cx="962683" cy="550688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24"/>
          <p:cNvSpPr/>
          <p:nvPr/>
        </p:nvSpPr>
        <p:spPr>
          <a:xfrm rot="10800000" flipV="1">
            <a:off x="6116257" y="3194988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25"/>
          <p:cNvSpPr/>
          <p:nvPr/>
        </p:nvSpPr>
        <p:spPr>
          <a:xfrm rot="10800000" flipV="1">
            <a:off x="6116258" y="4527201"/>
            <a:ext cx="820331" cy="820331"/>
          </a:xfrm>
          <a:prstGeom prst="ellipse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29"/>
          <p:cNvCxnSpPr/>
          <p:nvPr/>
        </p:nvCxnSpPr>
        <p:spPr>
          <a:xfrm>
            <a:off x="1768204" y="3884372"/>
            <a:ext cx="1201114" cy="1343989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32"/>
          <p:cNvCxnSpPr/>
          <p:nvPr/>
        </p:nvCxnSpPr>
        <p:spPr>
          <a:xfrm>
            <a:off x="3683211" y="3090772"/>
            <a:ext cx="857732" cy="1556564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33"/>
          <p:cNvCxnSpPr/>
          <p:nvPr/>
        </p:nvCxnSpPr>
        <p:spPr>
          <a:xfrm flipV="1">
            <a:off x="1888339" y="3265247"/>
            <a:ext cx="1080979" cy="1672121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39"/>
          <p:cNvCxnSpPr/>
          <p:nvPr/>
        </p:nvCxnSpPr>
        <p:spPr>
          <a:xfrm flipV="1">
            <a:off x="3669514" y="3927127"/>
            <a:ext cx="978390" cy="159126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46"/>
          <p:cNvCxnSpPr/>
          <p:nvPr/>
        </p:nvCxnSpPr>
        <p:spPr>
          <a:xfrm flipV="1">
            <a:off x="5241139" y="3588987"/>
            <a:ext cx="875118" cy="5355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7"/>
          <p:cNvCxnSpPr/>
          <p:nvPr/>
        </p:nvCxnSpPr>
        <p:spPr>
          <a:xfrm>
            <a:off x="5241139" y="4937367"/>
            <a:ext cx="875119" cy="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53"/>
          <p:cNvCxnSpPr/>
          <p:nvPr/>
        </p:nvCxnSpPr>
        <p:spPr>
          <a:xfrm flipV="1">
            <a:off x="5241139" y="3879017"/>
            <a:ext cx="995253" cy="105835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54"/>
          <p:cNvCxnSpPr/>
          <p:nvPr/>
        </p:nvCxnSpPr>
        <p:spPr>
          <a:xfrm>
            <a:off x="5241139" y="3626223"/>
            <a:ext cx="995254" cy="1021113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29"/>
          <p:cNvCxnSpPr/>
          <p:nvPr/>
        </p:nvCxnSpPr>
        <p:spPr>
          <a:xfrm>
            <a:off x="1719006" y="2526049"/>
            <a:ext cx="1153881" cy="29869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"/>
          <p:cNvSpPr/>
          <p:nvPr/>
        </p:nvSpPr>
        <p:spPr>
          <a:xfrm rot="10800000" flipV="1">
            <a:off x="1018810" y="1895974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1" name="Straight Arrow Connector 29"/>
          <p:cNvCxnSpPr/>
          <p:nvPr/>
        </p:nvCxnSpPr>
        <p:spPr>
          <a:xfrm>
            <a:off x="1565659" y="2475299"/>
            <a:ext cx="1254949" cy="1700067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29"/>
          <p:cNvCxnSpPr/>
          <p:nvPr/>
        </p:nvCxnSpPr>
        <p:spPr>
          <a:xfrm>
            <a:off x="1551832" y="2605351"/>
            <a:ext cx="1297351" cy="2913041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텍스트 상자 102"/>
          <p:cNvSpPr txBox="1"/>
          <p:nvPr/>
        </p:nvSpPr>
        <p:spPr>
          <a:xfrm>
            <a:off x="3058581" y="26576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04" name="텍스트 상자 103"/>
          <p:cNvSpPr txBox="1"/>
          <p:nvPr/>
        </p:nvSpPr>
        <p:spPr>
          <a:xfrm>
            <a:off x="2190224" y="289467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105" name="텍스트 상자 104"/>
          <p:cNvSpPr txBox="1"/>
          <p:nvPr/>
        </p:nvSpPr>
        <p:spPr>
          <a:xfrm>
            <a:off x="2071864" y="371974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cxnSp>
        <p:nvCxnSpPr>
          <p:cNvPr id="106" name="Straight Arrow Connector 29"/>
          <p:cNvCxnSpPr>
            <a:stCxn id="107" idx="3"/>
            <a:endCxn id="78" idx="7"/>
          </p:cNvCxnSpPr>
          <p:nvPr/>
        </p:nvCxnSpPr>
        <p:spPr>
          <a:xfrm>
            <a:off x="3586779" y="2093246"/>
            <a:ext cx="954164" cy="121106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9"/>
          <p:cNvSpPr/>
          <p:nvPr/>
        </p:nvSpPr>
        <p:spPr>
          <a:xfrm rot="10800000" flipV="1">
            <a:off x="2886583" y="1393050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0" name="텍스트 상자 109"/>
          <p:cNvSpPr txBox="1"/>
          <p:nvPr/>
        </p:nvSpPr>
        <p:spPr>
          <a:xfrm>
            <a:off x="3982382" y="2328771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b</a:t>
            </a:r>
            <a:endParaRPr kumimoji="1" lang="ko-KR" altLang="en-US" dirty="0"/>
          </a:p>
        </p:txBody>
      </p:sp>
      <p:cxnSp>
        <p:nvCxnSpPr>
          <p:cNvPr id="117" name="Straight Arrow Connector 29"/>
          <p:cNvCxnSpPr>
            <a:endCxn id="79" idx="6"/>
          </p:cNvCxnSpPr>
          <p:nvPr/>
        </p:nvCxnSpPr>
        <p:spPr>
          <a:xfrm>
            <a:off x="3459795" y="2067523"/>
            <a:ext cx="961013" cy="2869844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2862379" y="2828341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23" name="타원 122"/>
          <p:cNvSpPr/>
          <p:nvPr/>
        </p:nvSpPr>
        <p:spPr>
          <a:xfrm>
            <a:off x="3317702" y="282779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15" name="직선 화살표 연결선 114"/>
          <p:cNvCxnSpPr>
            <a:stCxn id="113" idx="6"/>
            <a:endCxn id="123" idx="2"/>
          </p:cNvCxnSpPr>
          <p:nvPr/>
        </p:nvCxnSpPr>
        <p:spPr>
          <a:xfrm flipV="1">
            <a:off x="3181516" y="2978003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텍스트 상자 136"/>
          <p:cNvSpPr txBox="1"/>
          <p:nvPr/>
        </p:nvSpPr>
        <p:spPr>
          <a:xfrm>
            <a:off x="2374498" y="2460277"/>
            <a:ext cx="4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</a:t>
            </a:r>
            <a:endParaRPr kumimoji="1" lang="ko-KR" altLang="en-US" dirty="0"/>
          </a:p>
        </p:txBody>
      </p:sp>
      <p:sp>
        <p:nvSpPr>
          <p:cNvPr id="141" name="텍스트 상자 140"/>
          <p:cNvSpPr txBox="1"/>
          <p:nvPr/>
        </p:nvSpPr>
        <p:spPr>
          <a:xfrm>
            <a:off x="3048609" y="3875717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2" name="타원 141"/>
          <p:cNvSpPr/>
          <p:nvPr/>
        </p:nvSpPr>
        <p:spPr>
          <a:xfrm>
            <a:off x="2852407" y="404635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3" name="타원 142"/>
          <p:cNvSpPr/>
          <p:nvPr/>
        </p:nvSpPr>
        <p:spPr>
          <a:xfrm>
            <a:off x="3307730" y="4045817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sp>
        <p:nvSpPr>
          <p:cNvPr id="144" name="텍스트 상자 143"/>
          <p:cNvSpPr txBox="1"/>
          <p:nvPr/>
        </p:nvSpPr>
        <p:spPr>
          <a:xfrm>
            <a:off x="3068344" y="5216983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145" name="타원 144"/>
          <p:cNvSpPr/>
          <p:nvPr/>
        </p:nvSpPr>
        <p:spPr>
          <a:xfrm>
            <a:off x="2872142" y="5387625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46" name="타원 145"/>
          <p:cNvSpPr/>
          <p:nvPr/>
        </p:nvSpPr>
        <p:spPr>
          <a:xfrm>
            <a:off x="3327465" y="5387083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147" name="직선 화살표 연결선 146"/>
          <p:cNvCxnSpPr/>
          <p:nvPr/>
        </p:nvCxnSpPr>
        <p:spPr>
          <a:xfrm flipV="1">
            <a:off x="3171544" y="420175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V="1">
            <a:off x="3189242" y="5537286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9"/>
          <p:cNvCxnSpPr/>
          <p:nvPr/>
        </p:nvCxnSpPr>
        <p:spPr>
          <a:xfrm>
            <a:off x="5165032" y="2460277"/>
            <a:ext cx="1046618" cy="828396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9"/>
          <p:cNvSpPr/>
          <p:nvPr/>
        </p:nvSpPr>
        <p:spPr>
          <a:xfrm rot="10800000" flipV="1">
            <a:off x="4451139" y="1895973"/>
            <a:ext cx="820331" cy="820331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traight Arrow Connector 29"/>
          <p:cNvCxnSpPr/>
          <p:nvPr/>
        </p:nvCxnSpPr>
        <p:spPr>
          <a:xfrm>
            <a:off x="4989125" y="2157579"/>
            <a:ext cx="1106497" cy="2760065"/>
          </a:xfrm>
          <a:prstGeom prst="straightConnector1">
            <a:avLst/>
          </a:prstGeom>
          <a:ln w="3175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텍스트 상자 61"/>
          <p:cNvSpPr txBox="1"/>
          <p:nvPr/>
        </p:nvSpPr>
        <p:spPr>
          <a:xfrm>
            <a:off x="3876257" y="2862062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63" name="텍스트 상자 62"/>
          <p:cNvSpPr txBox="1"/>
          <p:nvPr/>
        </p:nvSpPr>
        <p:spPr>
          <a:xfrm>
            <a:off x="3692518" y="3632168"/>
            <a:ext cx="99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4637323" y="3278717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65" name="타원 64"/>
          <p:cNvSpPr/>
          <p:nvPr/>
        </p:nvSpPr>
        <p:spPr>
          <a:xfrm>
            <a:off x="4441121" y="344935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4896444" y="3448817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760258" y="3599021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상자 67"/>
          <p:cNvSpPr txBox="1"/>
          <p:nvPr/>
        </p:nvSpPr>
        <p:spPr>
          <a:xfrm>
            <a:off x="4645013" y="46387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 smtClean="0"/>
              <a:t>h( )</a:t>
            </a:r>
            <a:endParaRPr kumimoji="1" lang="ko-KR" altLang="en-US" sz="1000" dirty="0"/>
          </a:p>
        </p:txBody>
      </p:sp>
      <p:sp>
        <p:nvSpPr>
          <p:cNvPr id="69" name="타원 68"/>
          <p:cNvSpPr/>
          <p:nvPr/>
        </p:nvSpPr>
        <p:spPr>
          <a:xfrm>
            <a:off x="4448811" y="4809441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4904134" y="4808899"/>
            <a:ext cx="319137" cy="30040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z</a:t>
            </a:r>
            <a:endParaRPr kumimoji="1"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4767948" y="4959103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71"/>
          <p:cNvSpPr txBox="1"/>
          <p:nvPr/>
        </p:nvSpPr>
        <p:spPr>
          <a:xfrm>
            <a:off x="6351657" y="4638799"/>
            <a:ext cx="43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000" b="1" dirty="0" smtClean="0"/>
              <a:t>σ</a:t>
            </a:r>
            <a:r>
              <a:rPr kumimoji="1" lang="en-US" altLang="ko-KR" sz="1000" dirty="0" smtClean="0"/>
              <a:t>( )</a:t>
            </a:r>
            <a:endParaRPr kumimoji="1" lang="ko-KR" altLang="en-US" sz="1000" dirty="0"/>
          </a:p>
        </p:txBody>
      </p:sp>
      <p:sp>
        <p:nvSpPr>
          <p:cNvPr id="86" name="타원 85"/>
          <p:cNvSpPr/>
          <p:nvPr/>
        </p:nvSpPr>
        <p:spPr>
          <a:xfrm>
            <a:off x="6155455" y="4809441"/>
            <a:ext cx="319137" cy="3004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08" name="타원 107"/>
          <p:cNvSpPr/>
          <p:nvPr/>
        </p:nvSpPr>
        <p:spPr>
          <a:xfrm>
            <a:off x="6610778" y="4808899"/>
            <a:ext cx="319137" cy="3004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sp>
        <p:nvSpPr>
          <p:cNvPr id="109" name="텍스트 상자 108"/>
          <p:cNvSpPr txBox="1"/>
          <p:nvPr/>
        </p:nvSpPr>
        <p:spPr>
          <a:xfrm>
            <a:off x="6351657" y="3264011"/>
            <a:ext cx="5063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300" b="1" dirty="0"/>
              <a:t>σ</a:t>
            </a:r>
            <a:r>
              <a:rPr kumimoji="1" lang="en-US" altLang="ko-KR" sz="1300" dirty="0" smtClean="0"/>
              <a:t>( )</a:t>
            </a:r>
            <a:endParaRPr kumimoji="1" lang="ko-KR" altLang="en-US" sz="1300" dirty="0"/>
          </a:p>
        </p:txBody>
      </p:sp>
      <p:sp>
        <p:nvSpPr>
          <p:cNvPr id="111" name="타원 110"/>
          <p:cNvSpPr/>
          <p:nvPr/>
        </p:nvSpPr>
        <p:spPr>
          <a:xfrm>
            <a:off x="6134457" y="3444137"/>
            <a:ext cx="319137" cy="3004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a</a:t>
            </a:r>
            <a:endParaRPr kumimoji="1" lang="ko-KR" altLang="en-US" dirty="0"/>
          </a:p>
        </p:txBody>
      </p:sp>
      <p:sp>
        <p:nvSpPr>
          <p:cNvPr id="112" name="타원 111"/>
          <p:cNvSpPr/>
          <p:nvPr/>
        </p:nvSpPr>
        <p:spPr>
          <a:xfrm>
            <a:off x="6610778" y="3448817"/>
            <a:ext cx="319137" cy="3004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cxnSp>
        <p:nvCxnSpPr>
          <p:cNvPr id="118" name="직선 화살표 연결선 117"/>
          <p:cNvCxnSpPr/>
          <p:nvPr/>
        </p:nvCxnSpPr>
        <p:spPr>
          <a:xfrm flipV="1">
            <a:off x="6447424" y="3608944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6493214" y="4952458"/>
            <a:ext cx="136186" cy="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12691" y="1601999"/>
            <a:ext cx="6740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b="1" dirty="0"/>
              <a:t>σ</a:t>
            </a:r>
            <a:r>
              <a:rPr kumimoji="1" lang="en-US" altLang="ko-KR" dirty="0"/>
              <a:t>( </a:t>
            </a:r>
            <a:r>
              <a:rPr kumimoji="1" lang="en-US" altLang="ko-KR" dirty="0" smtClean="0"/>
              <a:t>) :  Output Layer</a:t>
            </a:r>
            <a:r>
              <a:rPr kumimoji="1" lang="ko-KR" altLang="en-US" dirty="0" smtClean="0"/>
              <a:t>에는 보통 </a:t>
            </a:r>
            <a:r>
              <a:rPr kumimoji="1" lang="en-US" altLang="ko-KR" dirty="0" err="1" smtClean="0"/>
              <a:t>Softmax</a:t>
            </a:r>
            <a:r>
              <a:rPr kumimoji="1" lang="en-US" altLang="ko-KR" dirty="0" smtClean="0"/>
              <a:t> Function </a:t>
            </a:r>
            <a:r>
              <a:rPr kumimoji="1" lang="ko-KR" altLang="en-US" dirty="0" smtClean="0"/>
              <a:t>을 사용한다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Output Total value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되기 때문에 </a:t>
            </a:r>
            <a:r>
              <a:rPr kumimoji="1" lang="en-US" altLang="ko-KR" dirty="0" err="1" smtClean="0"/>
              <a:t>Softmax</a:t>
            </a:r>
            <a:r>
              <a:rPr kumimoji="1" lang="en-US" altLang="ko-KR" dirty="0" smtClean="0"/>
              <a:t> function </a:t>
            </a:r>
            <a:r>
              <a:rPr kumimoji="1" lang="ko-KR" altLang="en-US" dirty="0" smtClean="0"/>
              <a:t>을 사용한 </a:t>
            </a:r>
            <a:r>
              <a:rPr kumimoji="1" lang="en-US" altLang="ko-KR" dirty="0" smtClean="0"/>
              <a:t>output </a:t>
            </a:r>
            <a:r>
              <a:rPr kumimoji="1" lang="ko-KR" altLang="en-US" dirty="0" smtClean="0"/>
              <a:t>을 확률로 계산할 수 있다</a:t>
            </a:r>
            <a:r>
              <a:rPr kumimoji="1" lang="en-US" altLang="ko-KR" dirty="0"/>
              <a:t>.</a:t>
            </a:r>
            <a:endParaRPr kumimoji="1" lang="en-US" altLang="ko-KR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5999817" y="3065710"/>
            <a:ext cx="1024811" cy="2471576"/>
          </a:xfrm>
          <a:prstGeom prst="rect">
            <a:avLst/>
          </a:prstGeom>
          <a:noFill/>
          <a:ln w="635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884" y="3391519"/>
            <a:ext cx="4331065" cy="16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311600"/>
            <a:ext cx="10058400" cy="1450757"/>
          </a:xfrm>
        </p:spPr>
        <p:txBody>
          <a:bodyPr/>
          <a:lstStyle/>
          <a:p>
            <a:r>
              <a:rPr lang="en-US" dirty="0"/>
              <a:t>Example of neural </a:t>
            </a:r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5" name="Picture 5" descr="Why are &lt;strong&gt;deep&lt;/strong&gt; &lt;strong&gt;neural&lt;/strong&gt; networks hard to train?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48" y="3614647"/>
            <a:ext cx="6196060" cy="3085264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8320880" y="2229298"/>
            <a:ext cx="1159972" cy="11599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x2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320880" y="4950386"/>
            <a:ext cx="1159972" cy="11599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x2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0318544" y="3638597"/>
            <a:ext cx="1030749" cy="105213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y</a:t>
            </a:r>
            <a:endParaRPr lang="en-US" sz="25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endCxn id="26" idx="3"/>
          </p:cNvCxnSpPr>
          <p:nvPr/>
        </p:nvCxnSpPr>
        <p:spPr>
          <a:xfrm flipV="1">
            <a:off x="9500791" y="4536647"/>
            <a:ext cx="968703" cy="978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26" idx="1"/>
          </p:cNvCxnSpPr>
          <p:nvPr/>
        </p:nvCxnSpPr>
        <p:spPr>
          <a:xfrm>
            <a:off x="9372251" y="3078209"/>
            <a:ext cx="1097243" cy="714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1600200" y="209091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Neural network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500791" y="198120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Perceptron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01" y="1414677"/>
            <a:ext cx="4035879" cy="21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069" y="303208"/>
            <a:ext cx="10058400" cy="1450757"/>
          </a:xfrm>
        </p:spPr>
        <p:txBody>
          <a:bodyPr/>
          <a:lstStyle/>
          <a:p>
            <a:r>
              <a:rPr lang="en-US" dirty="0" smtClean="0"/>
              <a:t>Perceptron?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959982" y="1617589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x1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038600" y="2488230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y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959982" y="3616132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x2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19292" y="3355881"/>
            <a:ext cx="923740" cy="8904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63374" y="2316405"/>
            <a:ext cx="885026" cy="656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32143" y="3668423"/>
            <a:ext cx="1274864" cy="1894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2"/>
          <p:cNvSpPr txBox="1"/>
          <p:nvPr/>
        </p:nvSpPr>
        <p:spPr>
          <a:xfrm>
            <a:off x="3324456" y="3270787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w2</a:t>
            </a:r>
            <a:endParaRPr kumimoji="1" lang="ko-KR" altLang="en-US" dirty="0"/>
          </a:p>
        </p:txBody>
      </p:sp>
      <p:sp>
        <p:nvSpPr>
          <p:cNvPr id="24" name="텍스트 상자 23"/>
          <p:cNvSpPr txBox="1"/>
          <p:nvPr/>
        </p:nvSpPr>
        <p:spPr>
          <a:xfrm>
            <a:off x="3515000" y="2016739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w1</a:t>
            </a:r>
            <a:endParaRPr kumimoji="1" lang="ko-KR" altLang="en-US" dirty="0"/>
          </a:p>
        </p:txBody>
      </p:sp>
      <p:sp>
        <p:nvSpPr>
          <p:cNvPr id="25" name="텍스트 상자 24"/>
          <p:cNvSpPr txBox="1"/>
          <p:nvPr/>
        </p:nvSpPr>
        <p:spPr>
          <a:xfrm>
            <a:off x="3966859" y="4422342"/>
            <a:ext cx="53340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</a:t>
            </a:r>
            <a:endParaRPr kumimoji="1" lang="ko-KR" altLang="en-US" dirty="0"/>
          </a:p>
        </p:txBody>
      </p:sp>
      <p:sp>
        <p:nvSpPr>
          <p:cNvPr id="27" name="텍스트 상자 26"/>
          <p:cNvSpPr txBox="1"/>
          <p:nvPr/>
        </p:nvSpPr>
        <p:spPr>
          <a:xfrm>
            <a:off x="6686889" y="4109001"/>
            <a:ext cx="74365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/>
              <a:t>0 (b + w1x1 + w2x2 ≦ 0)</a:t>
            </a:r>
          </a:p>
          <a:p>
            <a:r>
              <a:rPr kumimoji="1" lang="en-US" altLang="ko-KR" sz="2000" b="1" dirty="0" smtClean="0"/>
              <a:t>1 (b + w1x1 + w2x2 &gt; 0 )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h</a:t>
            </a:r>
            <a:r>
              <a:rPr kumimoji="1" lang="en-US" altLang="ko-KR" sz="2000" b="1" dirty="0" smtClean="0"/>
              <a:t>(x)</a:t>
            </a:r>
          </a:p>
          <a:p>
            <a:r>
              <a:rPr kumimoji="1" lang="en-US" altLang="ko-KR" sz="2000" b="1" dirty="0" smtClean="0"/>
              <a:t>y=h(b+w1x1 +w2x)</a:t>
            </a:r>
          </a:p>
          <a:p>
            <a:r>
              <a:rPr kumimoji="1" lang="en-US" altLang="ko-KR" sz="2000" b="1" dirty="0" smtClean="0"/>
              <a:t>            0 (x</a:t>
            </a:r>
            <a:r>
              <a:rPr kumimoji="1" lang="en-US" altLang="ko-KR" sz="2000" b="1" dirty="0"/>
              <a:t> </a:t>
            </a:r>
            <a:r>
              <a:rPr kumimoji="1" lang="en-US" altLang="ko-KR" sz="2000" b="1" dirty="0" smtClean="0"/>
              <a:t>≦ 0)</a:t>
            </a:r>
          </a:p>
          <a:p>
            <a:r>
              <a:rPr kumimoji="1" lang="en-US" altLang="ko-KR" sz="2000" b="1" dirty="0" smtClean="0"/>
              <a:t>h(x)=     1 ( x&gt;0 ) </a:t>
            </a:r>
          </a:p>
        </p:txBody>
      </p:sp>
      <p:sp>
        <p:nvSpPr>
          <p:cNvPr id="35" name="Oval 6"/>
          <p:cNvSpPr/>
          <p:nvPr/>
        </p:nvSpPr>
        <p:spPr>
          <a:xfrm>
            <a:off x="2010408" y="5146886"/>
            <a:ext cx="1208884" cy="1208884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US" sz="25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23" y="1447016"/>
            <a:ext cx="5973189" cy="2568471"/>
          </a:xfrm>
          <a:prstGeom prst="rect">
            <a:avLst/>
          </a:prstGeom>
        </p:spPr>
      </p:pic>
      <p:sp>
        <p:nvSpPr>
          <p:cNvPr id="20" name="왼쪽 중괄호[L] 19"/>
          <p:cNvSpPr/>
          <p:nvPr/>
        </p:nvSpPr>
        <p:spPr>
          <a:xfrm>
            <a:off x="6400800" y="4246286"/>
            <a:ext cx="286089" cy="40191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왼쪽 중괄호[L] 39"/>
          <p:cNvSpPr/>
          <p:nvPr/>
        </p:nvSpPr>
        <p:spPr>
          <a:xfrm>
            <a:off x="7467600" y="5788205"/>
            <a:ext cx="286089" cy="40191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52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21" y="185110"/>
            <a:ext cx="10058400" cy="1450757"/>
          </a:xfrm>
        </p:spPr>
        <p:txBody>
          <a:bodyPr/>
          <a:lstStyle/>
          <a:p>
            <a:r>
              <a:rPr lang="en-US" dirty="0"/>
              <a:t>Activation </a:t>
            </a:r>
            <a:r>
              <a:rPr lang="en-US" dirty="0" smtClean="0"/>
              <a:t>function – Step function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143953" y="11885919"/>
            <a:ext cx="1078440" cy="5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5"/>
          <p:cNvSpPr txBox="1"/>
          <p:nvPr/>
        </p:nvSpPr>
        <p:spPr>
          <a:xfrm>
            <a:off x="1050216" y="1268187"/>
            <a:ext cx="4146884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Gulim" charset="-127"/>
                <a:ea typeface="Gulim" charset="-127"/>
                <a:cs typeface="Gulim" charset="-127"/>
              </a:rPr>
              <a:t>H(x) 같이 입력 신호의 총합을 출력 신호로 변환하는 함수를 활성화 함수라고 </a:t>
            </a:r>
            <a:r>
              <a:rPr lang="en-US" b="1" dirty="0" smtClean="0">
                <a:latin typeface="Gulim" charset="-127"/>
                <a:ea typeface="Gulim" charset="-127"/>
                <a:cs typeface="Gulim" charset="-127"/>
              </a:rPr>
              <a:t>한다</a:t>
            </a:r>
            <a:endParaRPr lang="en-US" b="1" dirty="0">
              <a:latin typeface="Gulim" charset="-127"/>
              <a:ea typeface="Gulim" charset="-127"/>
              <a:cs typeface="Gulim" charset="-127"/>
            </a:endParaRPr>
          </a:p>
        </p:txBody>
      </p:sp>
      <p:pic>
        <p:nvPicPr>
          <p:cNvPr id="1026" name="Picture 2" descr="C:\Users\Owner\Desktop\Learning\pic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8" y="2191517"/>
            <a:ext cx="4734579" cy="37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25"/>
          <p:cNvSpPr txBox="1"/>
          <p:nvPr/>
        </p:nvSpPr>
        <p:spPr>
          <a:xfrm>
            <a:off x="6019800" y="1174202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latin typeface="Gulim" charset="-127"/>
                <a:ea typeface="Gulim" charset="-127"/>
                <a:cs typeface="Gulim" charset="-127"/>
              </a:rPr>
              <a:t>	</a:t>
            </a:r>
            <a:endParaRPr lang="en-US" b="1" dirty="0">
              <a:latin typeface="Gulim" charset="-127"/>
              <a:ea typeface="Gulim" charset="-127"/>
              <a:cs typeface="Gulim" charset="-127"/>
            </a:endParaRPr>
          </a:p>
        </p:txBody>
      </p:sp>
      <p:pic>
        <p:nvPicPr>
          <p:cNvPr id="1027" name="Picture 3" descr="C:\Users\Owner\Desktop\Learning\pic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20" y="2101180"/>
            <a:ext cx="5257801" cy="39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21" y="185110"/>
            <a:ext cx="10058400" cy="1450757"/>
          </a:xfrm>
        </p:spPr>
        <p:txBody>
          <a:bodyPr/>
          <a:lstStyle/>
          <a:p>
            <a:r>
              <a:rPr lang="en-US" dirty="0"/>
              <a:t>Activation </a:t>
            </a:r>
            <a:r>
              <a:rPr lang="en-US" dirty="0" smtClean="0"/>
              <a:t>function –Sigmoid, </a:t>
            </a:r>
            <a:r>
              <a:rPr lang="en-US" dirty="0" err="1" smtClean="0"/>
              <a:t>Relu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48400" y="1943100"/>
            <a:ext cx="1208884" cy="120888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x1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505825" y="2552700"/>
            <a:ext cx="2556140" cy="1981648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248400" y="3943350"/>
            <a:ext cx="1208884" cy="120888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ysClr val="windowText" lastClr="000000"/>
                </a:solidFill>
              </a:rPr>
              <a:t>x2</a:t>
            </a:r>
            <a:endParaRPr 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V="1">
            <a:off x="23143953" y="11885919"/>
            <a:ext cx="1078440" cy="5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410450" y="2676525"/>
            <a:ext cx="1143251" cy="659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7143750" y="5143500"/>
            <a:ext cx="736670" cy="73667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1</a:t>
            </a:r>
            <a:endParaRPr lang="en-US" sz="25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820025" y="4111423"/>
            <a:ext cx="955745" cy="1199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467600" y="3762375"/>
            <a:ext cx="1113581" cy="698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4"/>
          <p:cNvCxnSpPr/>
          <p:nvPr/>
        </p:nvCxnSpPr>
        <p:spPr>
          <a:xfrm>
            <a:off x="9458325" y="3543300"/>
            <a:ext cx="548644" cy="2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5"/>
          <p:cNvSpPr txBox="1"/>
          <p:nvPr/>
        </p:nvSpPr>
        <p:spPr>
          <a:xfrm>
            <a:off x="1050216" y="1268187"/>
            <a:ext cx="4146884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Gulim" charset="-127"/>
                <a:ea typeface="Gulim" charset="-127"/>
                <a:cs typeface="Gulim" charset="-127"/>
              </a:rPr>
              <a:t>H(x) 같이 입력 신호의 총합을 출력 신호로 변환하는 함수를 활성화 함수라고 </a:t>
            </a:r>
            <a:r>
              <a:rPr lang="en-US" b="1" dirty="0" smtClean="0">
                <a:latin typeface="Gulim" charset="-127"/>
                <a:ea typeface="Gulim" charset="-127"/>
                <a:cs typeface="Gulim" charset="-127"/>
              </a:rPr>
              <a:t>한다</a:t>
            </a:r>
            <a:endParaRPr lang="en-US" b="1" dirty="0"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5" name="Oval 3"/>
          <p:cNvSpPr/>
          <p:nvPr/>
        </p:nvSpPr>
        <p:spPr>
          <a:xfrm>
            <a:off x="6248400" y="1943100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5"/>
          <p:cNvSpPr/>
          <p:nvPr/>
        </p:nvSpPr>
        <p:spPr>
          <a:xfrm>
            <a:off x="8505825" y="2552700"/>
            <a:ext cx="2556140" cy="19816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6"/>
          <p:cNvSpPr/>
          <p:nvPr/>
        </p:nvSpPr>
        <p:spPr>
          <a:xfrm>
            <a:off x="6248400" y="3943350"/>
            <a:ext cx="1208884" cy="120888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8"/>
          <p:cNvCxnSpPr>
            <a:cxnSpLocks/>
          </p:cNvCxnSpPr>
          <p:nvPr/>
        </p:nvCxnSpPr>
        <p:spPr>
          <a:xfrm>
            <a:off x="7410450" y="2676525"/>
            <a:ext cx="1143251" cy="65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0"/>
          <p:cNvSpPr/>
          <p:nvPr/>
        </p:nvSpPr>
        <p:spPr>
          <a:xfrm flipH="1">
            <a:off x="7143750" y="5143500"/>
            <a:ext cx="736670" cy="73667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15"/>
          <p:cNvCxnSpPr/>
          <p:nvPr/>
        </p:nvCxnSpPr>
        <p:spPr>
          <a:xfrm flipV="1">
            <a:off x="7467600" y="3762375"/>
            <a:ext cx="1113581" cy="698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6"/>
          <p:cNvSpPr/>
          <p:nvPr/>
        </p:nvSpPr>
        <p:spPr>
          <a:xfrm>
            <a:off x="8562975" y="3009900"/>
            <a:ext cx="956748" cy="9583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a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29" name="Oval 18"/>
          <p:cNvSpPr/>
          <p:nvPr/>
        </p:nvSpPr>
        <p:spPr>
          <a:xfrm>
            <a:off x="10001250" y="2962275"/>
            <a:ext cx="1012194" cy="10481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</a:rPr>
              <a:t>y</a:t>
            </a:r>
            <a:endParaRPr lang="en-US" sz="25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19"/>
          <p:cNvCxnSpPr/>
          <p:nvPr/>
        </p:nvCxnSpPr>
        <p:spPr>
          <a:xfrm>
            <a:off x="9519723" y="3543300"/>
            <a:ext cx="4815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3" descr="Figure 7.7: The &lt;strong&gt;sigmoid&lt;/strong&gt; or logistic &lt;strong&gt;function&lt;/strong&g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5" y="2331975"/>
            <a:ext cx="4411193" cy="1912929"/>
          </a:xfrm>
          <a:prstGeom prst="rect">
            <a:avLst/>
          </a:prstGeom>
        </p:spPr>
      </p:pic>
      <p:pic>
        <p:nvPicPr>
          <p:cNvPr id="35" name="Picture 35" descr="machine learning - What is the &quot;dying &lt;strong&gt;ReLU&lt;/strong&gt;&quot; problem in neural networks ..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58" y="4642347"/>
            <a:ext cx="5524001" cy="2046292"/>
          </a:xfrm>
          <a:prstGeom prst="rect">
            <a:avLst/>
          </a:prstGeom>
        </p:spPr>
      </p:pic>
      <p:sp>
        <p:nvSpPr>
          <p:cNvPr id="45" name="TextBox 25"/>
          <p:cNvSpPr txBox="1"/>
          <p:nvPr/>
        </p:nvSpPr>
        <p:spPr>
          <a:xfrm>
            <a:off x="1069943" y="2079170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Gulim" charset="-127"/>
                <a:ea typeface="Gulim" charset="-127"/>
                <a:cs typeface="Gulim" charset="-127"/>
              </a:rPr>
              <a:t>Sigmoid</a:t>
            </a:r>
            <a:endParaRPr lang="en-US" b="1" dirty="0">
              <a:solidFill>
                <a:schemeClr val="accent6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46" name="TextBox 25"/>
          <p:cNvSpPr txBox="1"/>
          <p:nvPr/>
        </p:nvSpPr>
        <p:spPr>
          <a:xfrm>
            <a:off x="1144731" y="4236066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6"/>
                </a:solidFill>
                <a:latin typeface="Gulim" charset="-127"/>
                <a:ea typeface="Gulim" charset="-127"/>
                <a:cs typeface="Gulim" charset="-127"/>
              </a:rPr>
              <a:t>Relu</a:t>
            </a:r>
            <a:endParaRPr lang="en-US" b="1" dirty="0">
              <a:solidFill>
                <a:schemeClr val="accent6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51" name="TextBox 25"/>
          <p:cNvSpPr txBox="1"/>
          <p:nvPr/>
        </p:nvSpPr>
        <p:spPr>
          <a:xfrm>
            <a:off x="6089483" y="2620447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Gulim" charset="-127"/>
                <a:ea typeface="Gulim" charset="-127"/>
                <a:cs typeface="Gulim" charset="-127"/>
              </a:rPr>
              <a:t>w</a:t>
            </a:r>
            <a:endParaRPr lang="en-US" b="1" dirty="0">
              <a:solidFill>
                <a:schemeClr val="accent6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53" name="TextBox 25"/>
          <p:cNvSpPr txBox="1"/>
          <p:nvPr/>
        </p:nvSpPr>
        <p:spPr>
          <a:xfrm>
            <a:off x="6089483" y="4410133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smtClean="0">
                <a:solidFill>
                  <a:schemeClr val="accent6"/>
                </a:solidFill>
                <a:latin typeface="Gulim" charset="-127"/>
                <a:ea typeface="Gulim" charset="-127"/>
                <a:cs typeface="Gulim" charset="-127"/>
              </a:rPr>
              <a:t>b</a:t>
            </a:r>
            <a:endParaRPr lang="en-US" b="1" dirty="0">
              <a:solidFill>
                <a:schemeClr val="accent6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  <p:sp>
        <p:nvSpPr>
          <p:cNvPr id="54" name="TextBox 25"/>
          <p:cNvSpPr txBox="1"/>
          <p:nvPr/>
        </p:nvSpPr>
        <p:spPr>
          <a:xfrm>
            <a:off x="6103348" y="3630639"/>
            <a:ext cx="414688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chemeClr val="accent6"/>
                </a:solidFill>
                <a:latin typeface="Gulim" charset="-127"/>
                <a:ea typeface="Gulim" charset="-127"/>
                <a:cs typeface="Gulim" charset="-127"/>
              </a:rPr>
              <a:t>w</a:t>
            </a:r>
            <a:endParaRPr lang="en-US" b="1" dirty="0">
              <a:solidFill>
                <a:schemeClr val="accent6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685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21" y="185110"/>
            <a:ext cx="10058400" cy="1450757"/>
          </a:xfrm>
        </p:spPr>
        <p:txBody>
          <a:bodyPr/>
          <a:lstStyle/>
          <a:p>
            <a:r>
              <a:rPr lang="en-US" dirty="0" smtClean="0"/>
              <a:t>Sigmoid function VS Step function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143953" y="11885919"/>
            <a:ext cx="1078440" cy="5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3" descr="Figure 7.7: The &lt;strong&gt;sigmoid&lt;/strong&gt; or logistic &lt;strong&gt;function&lt;/strong&gt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00" y="1314924"/>
            <a:ext cx="4318162" cy="1872586"/>
          </a:xfrm>
          <a:prstGeom prst="rect">
            <a:avLst/>
          </a:prstGeom>
        </p:spPr>
      </p:pic>
      <p:sp>
        <p:nvSpPr>
          <p:cNvPr id="45" name="TextBox 25"/>
          <p:cNvSpPr txBox="1"/>
          <p:nvPr/>
        </p:nvSpPr>
        <p:spPr>
          <a:xfrm>
            <a:off x="1144877" y="1062118"/>
            <a:ext cx="4059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Gulim" charset="-127"/>
                <a:ea typeface="Gulim" charset="-127"/>
                <a:cs typeface="Gulim" charset="-127"/>
              </a:rPr>
              <a:t>Sigmoid</a:t>
            </a:r>
            <a:endParaRPr lang="en-US" b="1" dirty="0">
              <a:solidFill>
                <a:srgbClr val="002060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  <p:pic>
        <p:nvPicPr>
          <p:cNvPr id="31" name="Picture 3" descr="C:\Users\Owner\Desktop\Learning\pic\untit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52" y="1509486"/>
            <a:ext cx="3263914" cy="244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25"/>
          <p:cNvSpPr txBox="1"/>
          <p:nvPr/>
        </p:nvSpPr>
        <p:spPr>
          <a:xfrm>
            <a:off x="7543800" y="1140154"/>
            <a:ext cx="40594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Gulim" charset="-127"/>
                <a:ea typeface="Gulim" charset="-127"/>
                <a:cs typeface="Gulim" charset="-127"/>
              </a:rPr>
              <a:t>Step</a:t>
            </a:r>
            <a:endParaRPr lang="en-US" b="1" dirty="0">
              <a:solidFill>
                <a:srgbClr val="002060"/>
              </a:solidFill>
              <a:latin typeface="Gulim" charset="-127"/>
              <a:ea typeface="Gulim" charset="-127"/>
              <a:cs typeface="Gulim" charset="-127"/>
            </a:endParaRPr>
          </a:p>
        </p:txBody>
      </p:sp>
      <p:pic>
        <p:nvPicPr>
          <p:cNvPr id="2050" name="Picture 2" descr="C:\Users\Owner\Desktop\Learning\pic\1961EF264C7D17185D670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62" y="3505200"/>
            <a:ext cx="4495800" cy="298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wner\Desktop\Learning\pic\maxresdefa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244" y="4061153"/>
            <a:ext cx="4465983" cy="25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21" y="185110"/>
            <a:ext cx="10058400" cy="1450757"/>
          </a:xfrm>
        </p:spPr>
        <p:txBody>
          <a:bodyPr/>
          <a:lstStyle/>
          <a:p>
            <a:r>
              <a:rPr lang="en-US" dirty="0" smtClean="0"/>
              <a:t>Sigmoid function VS Step function -2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143953" y="11885919"/>
            <a:ext cx="1078440" cy="5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Owner\Desktop\Learning\pic\blog_deeplearning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77617"/>
            <a:ext cx="58674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Owner\Desktop\Learning\pic\images16YFJ1J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8" y="1421296"/>
            <a:ext cx="3330858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esktop\Learning\pic\imagesX6WP0AY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57625"/>
            <a:ext cx="3530254" cy="209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21" y="185110"/>
            <a:ext cx="10058400" cy="1450757"/>
          </a:xfrm>
        </p:spPr>
        <p:txBody>
          <a:bodyPr/>
          <a:lstStyle/>
          <a:p>
            <a:r>
              <a:rPr lang="en-US" dirty="0" smtClean="0"/>
              <a:t>Nth Array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143953" y="11885919"/>
            <a:ext cx="1078440" cy="5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Owner\Desktop\Learning\pic\nt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3" b="9581"/>
          <a:stretch/>
        </p:blipFill>
        <p:spPr bwMode="auto">
          <a:xfrm>
            <a:off x="609600" y="2285987"/>
            <a:ext cx="6549887" cy="330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상자 116"/>
          <p:cNvSpPr txBox="1"/>
          <p:nvPr/>
        </p:nvSpPr>
        <p:spPr>
          <a:xfrm>
            <a:off x="7202556" y="115881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Number of Dimension</a:t>
            </a:r>
            <a:endParaRPr kumimoji="1" lang="ko-KR" altLang="en-US" sz="2500" b="1" dirty="0">
              <a:solidFill>
                <a:schemeClr val="accent6">
                  <a:lumMod val="75000"/>
                </a:schemeClr>
              </a:solidFill>
              <a:latin typeface="AppleMyungjo" charset="-127"/>
              <a:ea typeface="AppleMyungjo" charset="-127"/>
              <a:cs typeface="AppleMyungjo" charset="-127"/>
            </a:endParaRPr>
          </a:p>
        </p:txBody>
      </p:sp>
      <p:sp>
        <p:nvSpPr>
          <p:cNvPr id="10" name="텍스트 상자 116"/>
          <p:cNvSpPr txBox="1"/>
          <p:nvPr/>
        </p:nvSpPr>
        <p:spPr>
          <a:xfrm>
            <a:off x="7202556" y="2252882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smtClean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Shape of Array</a:t>
            </a:r>
            <a:endParaRPr kumimoji="1" lang="ko-KR" altLang="en-US" sz="2500" b="1" dirty="0">
              <a:solidFill>
                <a:schemeClr val="accent6">
                  <a:lumMod val="75000"/>
                </a:schemeClr>
              </a:solidFill>
              <a:latin typeface="AppleMyungjo" charset="-127"/>
              <a:ea typeface="AppleMyungjo" charset="-127"/>
              <a:cs typeface="AppleMyungjo" charset="-127"/>
            </a:endParaRPr>
          </a:p>
        </p:txBody>
      </p:sp>
      <p:sp>
        <p:nvSpPr>
          <p:cNvPr id="11" name="텍스트 상자 116"/>
          <p:cNvSpPr txBox="1"/>
          <p:nvPr/>
        </p:nvSpPr>
        <p:spPr>
          <a:xfrm>
            <a:off x="7185991" y="1775828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>
                <a:solidFill>
                  <a:schemeClr val="accent6">
                    <a:lumMod val="75000"/>
                  </a:schemeClr>
                </a:solidFill>
                <a:latin typeface="AppleMyungjo" charset="-127"/>
                <a:ea typeface="AppleMyungjo" charset="-127"/>
                <a:cs typeface="AppleMyungjo" charset="-127"/>
              </a:rPr>
              <a:t> </a:t>
            </a:r>
            <a:r>
              <a:rPr kumimoji="1" lang="en-US" altLang="ko-KR" sz="2500" b="1" dirty="0" err="1" smtClean="0">
                <a:solidFill>
                  <a:srgbClr val="002060"/>
                </a:solidFill>
                <a:latin typeface="AppleMyungjo" charset="-127"/>
                <a:ea typeface="AppleMyungjo" charset="-127"/>
                <a:cs typeface="AppleMyungjo" charset="-127"/>
              </a:rPr>
              <a:t>np.ndim</a:t>
            </a:r>
            <a:r>
              <a:rPr kumimoji="1" lang="en-US" altLang="ko-KR" sz="2500" b="1" dirty="0" smtClean="0">
                <a:solidFill>
                  <a:srgbClr val="002060"/>
                </a:solidFill>
                <a:latin typeface="AppleMyungjo" charset="-127"/>
                <a:ea typeface="AppleMyungjo" charset="-127"/>
                <a:cs typeface="AppleMyungjo" charset="-127"/>
              </a:rPr>
              <a:t>()</a:t>
            </a:r>
            <a:endParaRPr kumimoji="1" lang="ko-KR" altLang="en-US" sz="2500" b="1" dirty="0">
              <a:solidFill>
                <a:srgbClr val="002060"/>
              </a:solidFill>
              <a:latin typeface="AppleMyungjo" charset="-127"/>
              <a:ea typeface="AppleMyungjo" charset="-127"/>
              <a:cs typeface="AppleMyungjo" charset="-127"/>
            </a:endParaRPr>
          </a:p>
        </p:txBody>
      </p:sp>
      <p:sp>
        <p:nvSpPr>
          <p:cNvPr id="12" name="텍스트 상자 116"/>
          <p:cNvSpPr txBox="1"/>
          <p:nvPr/>
        </p:nvSpPr>
        <p:spPr>
          <a:xfrm>
            <a:off x="7189304" y="2863246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500" b="1" dirty="0" err="1" smtClean="0">
                <a:solidFill>
                  <a:srgbClr val="002060"/>
                </a:solidFill>
                <a:latin typeface="AppleMyungjo" charset="-127"/>
                <a:ea typeface="AppleMyungjo" charset="-127"/>
                <a:cs typeface="AppleMyungjo" charset="-127"/>
              </a:rPr>
              <a:t>A.shape</a:t>
            </a:r>
            <a:endParaRPr kumimoji="1" lang="ko-KR" altLang="en-US" sz="2500" b="1" dirty="0">
              <a:solidFill>
                <a:srgbClr val="002060"/>
              </a:solidFill>
              <a:latin typeface="AppleMyungjo" charset="-127"/>
              <a:ea typeface="AppleMyungjo" charset="-127"/>
              <a:cs typeface="AppleMyungjo" charset="-127"/>
            </a:endParaRPr>
          </a:p>
        </p:txBody>
      </p:sp>
      <p:pic>
        <p:nvPicPr>
          <p:cNvPr id="4099" name="Picture 3" descr="C:\Users\Owner\Desktop\Learning\pic\array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487" y="3581400"/>
            <a:ext cx="5764696" cy="267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21" y="185110"/>
            <a:ext cx="10058400" cy="1450757"/>
          </a:xfrm>
        </p:spPr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3143953" y="11885919"/>
            <a:ext cx="1078440" cy="57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Users\Owner\Desktop\Learning\pic\matrix-inverse-2x2-ex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077200" cy="29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988904" y="4480065"/>
            <a:ext cx="1752600" cy="11007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상자 116"/>
          <p:cNvSpPr txBox="1"/>
          <p:nvPr/>
        </p:nvSpPr>
        <p:spPr>
          <a:xfrm>
            <a:off x="6286500" y="4905200"/>
            <a:ext cx="4495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000" b="1" dirty="0" smtClean="0">
                <a:latin typeface="HY헤드라인M" pitchFamily="18" charset="-127"/>
                <a:ea typeface="HY헤드라인M" pitchFamily="18" charset="-127"/>
                <a:cs typeface="AppleMyungjo" charset="-127"/>
              </a:rPr>
              <a:t>NEW MATRIX</a:t>
            </a:r>
            <a:endParaRPr kumimoji="1" lang="ko-KR" altLang="en-US" sz="5000" b="1" dirty="0">
              <a:latin typeface="HY헤드라인M" pitchFamily="18" charset="-127"/>
              <a:ea typeface="HY헤드라인M" pitchFamily="18" charset="-127"/>
              <a:cs typeface="AppleMyungjo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8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3552</TotalTime>
  <Words>396</Words>
  <Application>Microsoft Office PowerPoint</Application>
  <PresentationFormat>사용자 지정</PresentationFormat>
  <Paragraphs>172</Paragraphs>
  <Slides>14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Neural Network</vt:lpstr>
      <vt:lpstr>Example of neural network</vt:lpstr>
      <vt:lpstr>Perceptron? </vt:lpstr>
      <vt:lpstr>Activation function – Step function</vt:lpstr>
      <vt:lpstr>Activation function –Sigmoid, Relu</vt:lpstr>
      <vt:lpstr>Sigmoid function VS Step function</vt:lpstr>
      <vt:lpstr>Sigmoid function VS Step function -2</vt:lpstr>
      <vt:lpstr>Nth Array</vt:lpstr>
      <vt:lpstr>Matrix multiplication</vt:lpstr>
      <vt:lpstr>3 layer Neural Network -1</vt:lpstr>
      <vt:lpstr>3 layer Neural Network -2</vt:lpstr>
      <vt:lpstr>3 layer Neural Network -3</vt:lpstr>
      <vt:lpstr>3 layer Neural Network -4</vt:lpstr>
      <vt:lpstr>3 layer Neural Network -4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Wonseok Jung</dc:creator>
  <cp:lastModifiedBy>Owner</cp:lastModifiedBy>
  <cp:revision>100</cp:revision>
  <dcterms:created xsi:type="dcterms:W3CDTF">2017-03-20T09:38:58Z</dcterms:created>
  <dcterms:modified xsi:type="dcterms:W3CDTF">2017-05-01T07:34:02Z</dcterms:modified>
</cp:coreProperties>
</file>