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57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9"/>
    <p:restoredTop sz="94721"/>
  </p:normalViewPr>
  <p:slideViewPr>
    <p:cSldViewPr>
      <p:cViewPr>
        <p:scale>
          <a:sx n="108" d="100"/>
          <a:sy n="108" d="100"/>
        </p:scale>
        <p:origin x="12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959B5-55E7-4BFB-8204-2FA7B58C4F63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8B5C-3D18-4B76-9D15-E8AB180B8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5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1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4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8B5C-3D18-4B76-9D15-E8AB180B86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12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jpe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Deep </a:t>
            </a:r>
            <a:r>
              <a:rPr kumimoji="1" lang="en-US" altLang="ko-KR" sz="4000" dirty="0" smtClean="0"/>
              <a:t>Learning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Wonseok</a:t>
            </a:r>
            <a:r>
              <a:rPr kumimoji="1" lang="en-US" altLang="ko-KR" dirty="0" smtClean="0"/>
              <a:t> Jung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60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Function-</a:t>
            </a:r>
            <a:r>
              <a:rPr kumimoji="1" lang="ko-KR" altLang="en-US" sz="2800" b="1" dirty="0" smtClean="0"/>
              <a:t> </a:t>
            </a:r>
            <a:r>
              <a:rPr kumimoji="1" lang="en-US" altLang="ko-KR" sz="2800" b="1" dirty="0" smtClean="0"/>
              <a:t>mini batch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4883" y="2492896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9127"/>
            <a:ext cx="3276600" cy="2476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0" y="4102771"/>
            <a:ext cx="3969390" cy="19846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0" y="1180827"/>
            <a:ext cx="3390900" cy="240030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5148064" y="1610268"/>
            <a:ext cx="2945635" cy="81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b="1" smtClean="0">
                <a:solidFill>
                  <a:srgbClr val="0070C0"/>
                </a:solidFill>
              </a:rPr>
              <a:t>LOSS?</a:t>
            </a:r>
            <a:endParaRPr kumimoji="1" lang="ko-KR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Function-</a:t>
            </a:r>
            <a:r>
              <a:rPr kumimoji="1" lang="ko-KR" altLang="en-US" sz="2800" b="1" dirty="0" smtClean="0"/>
              <a:t> </a:t>
            </a:r>
            <a:r>
              <a:rPr kumimoji="1" lang="en-US" altLang="ko-KR" sz="2800" b="1" dirty="0" smtClean="0"/>
              <a:t>mini batch-2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4883" y="2492896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3" y="1346761"/>
            <a:ext cx="3556973" cy="2664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7" b="47786"/>
          <a:stretch/>
        </p:blipFill>
        <p:spPr>
          <a:xfrm>
            <a:off x="427121" y="4552527"/>
            <a:ext cx="3912716" cy="1074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4303091" y="1872250"/>
                <a:ext cx="5256584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3000" dirty="0" smtClean="0"/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mr-IN" altLang="ko-KR" sz="32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32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3200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sz="32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1" lang="en-US" altLang="ko-KR" sz="32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ko-KR" sz="3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3200" i="1">
                                <a:latin typeface="Cambria Math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kumimoji="1" lang="en-US" altLang="ko-KR" sz="3200" dirty="0"/>
                              <m:t>t</m:t>
                            </m:r>
                            <m:r>
                              <a:rPr kumimoji="1" lang="en-US" altLang="ko-KR" sz="3200" b="0" i="1" dirty="0" smtClean="0">
                                <a:latin typeface="Cambria Math" charset="0"/>
                              </a:rPr>
                              <m:t>𝑛𝑘</m:t>
                            </m:r>
                            <m:r>
                              <a:rPr kumimoji="1" lang="en-US" altLang="ko-KR" sz="3200" b="0" i="1" smtClean="0">
                                <a:latin typeface="Cambria Math" charset="0"/>
                              </a:rPr>
                              <m:t>𝑙𝑜𝑔</m:t>
                            </m:r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𝑦</m:t>
                            </m:r>
                          </m:e>
                        </m:nary>
                        <m:r>
                          <m:rPr>
                            <m:nor/>
                          </m:rPr>
                          <a:rPr kumimoji="1" lang="en-US" altLang="ko-KR" sz="3200" dirty="0"/>
                          <m:t>k</m:t>
                        </m:r>
                      </m:e>
                      <m:sup/>
                    </m:sSup>
                  </m:oMath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91" y="1872250"/>
                <a:ext cx="5256584" cy="787716"/>
              </a:xfrm>
              <a:prstGeom prst="rect">
                <a:avLst/>
              </a:prstGeom>
              <a:blipFill rotWithShape="0">
                <a:blip r:embed="rId9"/>
                <a:stretch>
                  <a:fillRect l="-2784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제목 1"/>
          <p:cNvSpPr txBox="1">
            <a:spLocks/>
          </p:cNvSpPr>
          <p:nvPr/>
        </p:nvSpPr>
        <p:spPr>
          <a:xfrm>
            <a:off x="4326529" y="1374625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Sum of Cross Entropy</a:t>
            </a:r>
            <a:endParaRPr kumimoji="1" lang="ko-KR" altLang="en-US" sz="2000" b="1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215122" y="2822070"/>
            <a:ext cx="4379635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 n, k=nth Data, k-dimension </a:t>
            </a:r>
            <a:endParaRPr kumimoji="1"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22" y="4670360"/>
            <a:ext cx="1460844" cy="1460844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4403519" y="3450924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2000" b="1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215122" y="3175896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 </a:t>
            </a:r>
            <a:r>
              <a:rPr kumimoji="1" lang="en-US" altLang="ko-KR" sz="2000" b="1" dirty="0" err="1" smtClean="0"/>
              <a:t>yk</a:t>
            </a:r>
            <a:r>
              <a:rPr kumimoji="1" lang="en-US" altLang="ko-KR" sz="2000" b="1" dirty="0" smtClean="0"/>
              <a:t> = output</a:t>
            </a:r>
            <a:endParaRPr kumimoji="1" lang="ko-KR" altLang="en-US" sz="2000" b="1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215122" y="3614378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/>
              <a:t> </a:t>
            </a:r>
            <a:r>
              <a:rPr kumimoji="1" lang="en-US" altLang="ko-KR" sz="2000" b="1" dirty="0" err="1" smtClean="0"/>
              <a:t>tnk</a:t>
            </a:r>
            <a:r>
              <a:rPr kumimoji="1" lang="en-US" altLang="ko-KR" sz="2000" b="1" dirty="0" smtClean="0"/>
              <a:t> = Answer Label</a:t>
            </a:r>
            <a:endParaRPr kumimoji="1"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75" y="4972706"/>
            <a:ext cx="3343425" cy="795505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613997" y="4152124"/>
            <a:ext cx="3547969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Mean Square Error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4421978" y="4152124"/>
            <a:ext cx="4093372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Average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4356401" y="1122794"/>
            <a:ext cx="4093372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Sum of </a:t>
            </a:r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Cross Entropy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0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Function-</a:t>
            </a:r>
            <a:r>
              <a:rPr kumimoji="1" lang="ko-KR" altLang="en-US" sz="2800" b="1" dirty="0" smtClean="0"/>
              <a:t> </a:t>
            </a:r>
            <a:r>
              <a:rPr kumimoji="1" lang="en-US" altLang="ko-KR" sz="2800" b="1" dirty="0" smtClean="0"/>
              <a:t>mini batch-3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8" y="1437047"/>
            <a:ext cx="1460844" cy="1460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87" y="1744601"/>
            <a:ext cx="3343425" cy="7955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3" y="3499861"/>
            <a:ext cx="4545013" cy="2556570"/>
          </a:xfrm>
          <a:prstGeom prst="rect">
            <a:avLst/>
          </a:prstGeom>
        </p:spPr>
      </p:pic>
      <p:sp>
        <p:nvSpPr>
          <p:cNvPr id="18" name="AutoShape 18"/>
          <p:cNvSpPr>
            <a:spLocks noChangeAspect="1" noChangeArrowheads="1"/>
          </p:cNvSpPr>
          <p:nvPr/>
        </p:nvSpPr>
        <p:spPr bwMode="auto">
          <a:xfrm rot="5400000">
            <a:off x="3966626" y="3326941"/>
            <a:ext cx="3473405" cy="44870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defRPr/>
            </a:pPr>
            <a:endParaRPr lang="ko-KR" altLang="en-US" sz="20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533097" y="3085036"/>
            <a:ext cx="4510899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Large amount of Data??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533097" y="967492"/>
            <a:ext cx="4510899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Average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60" y="1779019"/>
            <a:ext cx="2718167" cy="15221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48" y="3871300"/>
            <a:ext cx="2769379" cy="1556727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6040526" y="967492"/>
            <a:ext cx="2697441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Mini-Batch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Function- Reason?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3097" y="967492"/>
            <a:ext cx="4510899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Accuracy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5580112" y="967492"/>
            <a:ext cx="3157855" cy="288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Optimize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35144"/>
            <a:ext cx="3168651" cy="2123982"/>
          </a:xfrm>
          <a:prstGeom prst="rect">
            <a:avLst/>
          </a:prstGeom>
        </p:spPr>
      </p:pic>
      <p:sp>
        <p:nvSpPr>
          <p:cNvPr id="14" name="AutoShape 18"/>
          <p:cNvSpPr>
            <a:spLocks noChangeAspect="1" noChangeArrowheads="1"/>
          </p:cNvSpPr>
          <p:nvPr/>
        </p:nvSpPr>
        <p:spPr bwMode="auto">
          <a:xfrm rot="10800000">
            <a:off x="971600" y="3728362"/>
            <a:ext cx="3473405" cy="448707"/>
          </a:xfrm>
          <a:prstGeom prst="triangle">
            <a:avLst>
              <a:gd name="adj" fmla="val 50000"/>
            </a:avLst>
          </a:prstGeom>
          <a:gradFill rotWithShape="1">
            <a:gsLst>
              <a:gs pos="8000">
                <a:schemeClr val="bg1">
                  <a:gamma/>
                  <a:shade val="46275"/>
                  <a:invGamma/>
                </a:schemeClr>
              </a:gs>
              <a:gs pos="83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defRPr/>
            </a:pPr>
            <a:endParaRPr lang="ko-KR" altLang="en-US" sz="2000" dirty="0"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5" name="그림 4" descr="... by Jillian Christian - &lt;strong&gt;Definition of the Derivative of a Function&lt;/strong&gt;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1045" y="4354677"/>
            <a:ext cx="4464795" cy="1483729"/>
          </a:xfrm>
          <a:prstGeom prst="rect">
            <a:avLst/>
          </a:prstGeom>
        </p:spPr>
      </p:pic>
      <p:sp>
        <p:nvSpPr>
          <p:cNvPr id="17" name="AutoShape 18"/>
          <p:cNvSpPr>
            <a:spLocks noChangeAspect="1" noChangeArrowheads="1"/>
          </p:cNvSpPr>
          <p:nvPr/>
        </p:nvSpPr>
        <p:spPr bwMode="auto">
          <a:xfrm rot="10800000">
            <a:off x="5315842" y="3855652"/>
            <a:ext cx="3473405" cy="448707"/>
          </a:xfrm>
          <a:prstGeom prst="triangle">
            <a:avLst>
              <a:gd name="adj" fmla="val 50000"/>
            </a:avLst>
          </a:prstGeom>
          <a:gradFill rotWithShape="1">
            <a:gsLst>
              <a:gs pos="8000">
                <a:schemeClr val="bg1">
                  <a:gamma/>
                  <a:shade val="46275"/>
                  <a:invGamma/>
                </a:schemeClr>
              </a:gs>
              <a:gs pos="83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defRPr/>
            </a:pPr>
            <a:endParaRPr lang="ko-KR" altLang="en-US" sz="2000" dirty="0"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618582" y="1308677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smtClean="0"/>
              <a:t>Weight</a:t>
            </a:r>
            <a:endParaRPr kumimoji="1" lang="ko-KR" altLang="en-US" sz="2000" b="1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841199" y="1669172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Bias</a:t>
            </a:r>
            <a:endParaRPr kumimoji="1"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2058956"/>
            <a:ext cx="2195314" cy="16959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05" y="4578510"/>
            <a:ext cx="2520280" cy="16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14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67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741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4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0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kumimoji="1" lang="ko-KR" altLang="en-US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3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5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DeepLearning-1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1026" name="Picture 2" descr="C:\Users\Owner\Desktop\학습장애치료%20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91" y="2161716"/>
            <a:ext cx="3760891" cy="21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esktop\300px-Colored_neural_network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32856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550205" y="5066317"/>
            <a:ext cx="1800199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b="1" dirty="0" smtClean="0">
                <a:solidFill>
                  <a:schemeClr val="accent1">
                    <a:lumMod val="50000"/>
                  </a:schemeClr>
                </a:solidFill>
              </a:rPr>
              <a:t>Weight</a:t>
            </a:r>
            <a:endParaRPr kumimoji="1"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685944" y="5017272"/>
            <a:ext cx="1800199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000" b="1" dirty="0" smtClean="0">
                <a:solidFill>
                  <a:schemeClr val="accent1">
                    <a:lumMod val="50000"/>
                  </a:schemeClr>
                </a:solidFill>
              </a:rPr>
              <a:t>Bias</a:t>
            </a:r>
            <a:endParaRPr kumimoji="1"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53"/>
          <p:cNvSpPr/>
          <p:nvPr/>
        </p:nvSpPr>
        <p:spPr bwMode="auto">
          <a:xfrm>
            <a:off x="628650" y="1402303"/>
            <a:ext cx="3135881" cy="290152"/>
          </a:xfrm>
          <a:prstGeom prst="rect">
            <a:avLst/>
          </a:prstGeom>
          <a:solidFill>
            <a:srgbClr val="008080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kern="0" dirty="0" smtClean="0">
                <a:solidFill>
                  <a:schemeClr val="bg1"/>
                </a:solidFill>
                <a:latin typeface="+mn-ea"/>
                <a:ea typeface="+mn-ea"/>
              </a:rPr>
              <a:t>Neural Network</a:t>
            </a:r>
            <a:endParaRPr kumimoji="0" lang="ko-KR" altLang="en-US" sz="1200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2.Deep learning and Machine learning-1</a:t>
            </a:r>
            <a:endParaRPr kumimoji="1"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628651" y="1151113"/>
            <a:ext cx="2791222" cy="3388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Machine Learning.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2050" name="Picture 2" descr="C:\Users\Own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09" y="1700808"/>
            <a:ext cx="4159373" cy="168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esktop\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" y="3573016"/>
            <a:ext cx="4187750" cy="23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Desktop\MNB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26341"/>
            <a:ext cx="3444824" cy="258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2.Deep </a:t>
            </a:r>
            <a:r>
              <a:rPr kumimoji="1" lang="en-US" altLang="ko-KR" sz="2800" b="1" dirty="0"/>
              <a:t>learning and Machine </a:t>
            </a:r>
            <a:r>
              <a:rPr kumimoji="1" lang="en-US" altLang="ko-KR" sz="2800" b="1" dirty="0" smtClean="0"/>
              <a:t>learning-2</a:t>
            </a:r>
            <a:endParaRPr kumimoji="1"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628651" y="1151113"/>
            <a:ext cx="2791222" cy="3388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Feature.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2052" name="Picture 4" descr="C:\Users\Owner\Desktop\MNB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0" y="1735715"/>
            <a:ext cx="2774924" cy="20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esktop\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54559"/>
            <a:ext cx="2613817" cy="26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791059" y="1901947"/>
            <a:ext cx="2471163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5000" b="1" dirty="0" smtClean="0">
                <a:solidFill>
                  <a:schemeClr val="accent1">
                    <a:lumMod val="50000"/>
                  </a:schemeClr>
                </a:solidFill>
              </a:rPr>
              <a:t>Vector</a:t>
            </a:r>
            <a:endParaRPr kumimoji="1" lang="ko-KR" altLang="en-US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779912" y="4071024"/>
            <a:ext cx="2471163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5000" b="1" dirty="0" smtClean="0">
                <a:solidFill>
                  <a:schemeClr val="accent1">
                    <a:lumMod val="50000"/>
                  </a:schemeClr>
                </a:solidFill>
              </a:rPr>
              <a:t>SVM</a:t>
            </a:r>
            <a:endParaRPr kumimoji="1" lang="ko-KR" altLang="en-US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16216" y="4077072"/>
            <a:ext cx="2471163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5000" b="1" dirty="0" smtClean="0">
                <a:solidFill>
                  <a:schemeClr val="accent1">
                    <a:lumMod val="50000"/>
                  </a:schemeClr>
                </a:solidFill>
              </a:rPr>
              <a:t>KNN</a:t>
            </a:r>
            <a:endParaRPr kumimoji="1" lang="ko-KR" altLang="en-US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517159" y="2935007"/>
            <a:ext cx="996667" cy="118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251075" y="2935007"/>
            <a:ext cx="1035377" cy="111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/>
              <a:t>2. Deep learning and Machine </a:t>
            </a:r>
            <a:r>
              <a:rPr kumimoji="1" lang="en-US" altLang="ko-KR" sz="2800" b="1" dirty="0" smtClean="0"/>
              <a:t>learning-3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pic>
        <p:nvPicPr>
          <p:cNvPr id="13" name="Picture 4" descr="C:\Users\Owner\Desktop\MNB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264297"/>
            <a:ext cx="1423069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Owner\Desktop\MNB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4941168"/>
            <a:ext cx="1423069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Owner\Desktop\MNB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61052"/>
            <a:ext cx="1423069" cy="1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wner\Desktop\Intelligence-May-Stem-From-a-Basic-Algorithm-in-the-Human-Brain-600x3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01" y="2938421"/>
            <a:ext cx="2116553" cy="11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7164288" y="1418969"/>
            <a:ext cx="1800200" cy="756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Output</a:t>
            </a:r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7640" y="3084410"/>
            <a:ext cx="1368151" cy="873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SVM</a:t>
            </a:r>
            <a:endParaRPr kumimoji="1"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96131" y="3379964"/>
            <a:ext cx="1080120" cy="81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>
                <a:solidFill>
                  <a:schemeClr val="accent1">
                    <a:lumMod val="50000"/>
                  </a:schemeClr>
                </a:solidFill>
              </a:rPr>
              <a:t>KNN</a:t>
            </a:r>
            <a:endParaRPr kumimoji="1"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64288" y="3122715"/>
            <a:ext cx="1800200" cy="756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Output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3" idx="3"/>
          </p:cNvCxnSpPr>
          <p:nvPr/>
        </p:nvCxnSpPr>
        <p:spPr>
          <a:xfrm>
            <a:off x="2051720" y="1797262"/>
            <a:ext cx="65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084066" y="1797261"/>
            <a:ext cx="19362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51720" y="3501008"/>
            <a:ext cx="65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940050" y="3494016"/>
            <a:ext cx="540385" cy="6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C:\Users\Owner\Desktop\Intelligence-May-Stem-From-a-Basic-Algorithm-in-the-Human-Brain-600x3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6" y="1208136"/>
            <a:ext cx="2116553" cy="11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 flipV="1">
            <a:off x="6443883" y="3506579"/>
            <a:ext cx="540385" cy="6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4818897" y="2779956"/>
            <a:ext cx="2945635" cy="81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>
                <a:solidFill>
                  <a:srgbClr val="0070C0"/>
                </a:solidFill>
              </a:rPr>
              <a:t>Machine Learning</a:t>
            </a:r>
            <a:endParaRPr kumimoji="1" lang="ko-KR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31" y="4573257"/>
            <a:ext cx="3097162" cy="1617317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2112348" y="5474132"/>
            <a:ext cx="803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881822" y="5472497"/>
            <a:ext cx="1138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62959" y="5094205"/>
            <a:ext cx="1800200" cy="756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5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459032" y="961902"/>
            <a:ext cx="2945635" cy="81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>
                <a:solidFill>
                  <a:srgbClr val="0070C0"/>
                </a:solidFill>
              </a:rPr>
              <a:t>Happiness?</a:t>
            </a:r>
            <a:endParaRPr kumimoji="1" lang="ko-KR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" y="1642902"/>
            <a:ext cx="4032448" cy="2016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16246"/>
            <a:ext cx="1794020" cy="2322666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827840" y="3507309"/>
            <a:ext cx="2945635" cy="81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>
                <a:solidFill>
                  <a:srgbClr val="0070C0"/>
                </a:solidFill>
              </a:rPr>
              <a:t>My happiness is 20.4</a:t>
            </a:r>
            <a:endParaRPr kumimoji="1" lang="ko-KR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1" y="1367205"/>
            <a:ext cx="3276600" cy="2476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7" b="47786"/>
          <a:stretch/>
        </p:blipFill>
        <p:spPr>
          <a:xfrm>
            <a:off x="4932040" y="4240833"/>
            <a:ext cx="3912716" cy="10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 </a:t>
            </a:r>
            <a:r>
              <a:rPr kumimoji="1" lang="mr-IN" altLang="ko-KR" sz="2800" b="1" dirty="0" smtClean="0"/>
              <a:t>–</a:t>
            </a:r>
            <a:r>
              <a:rPr kumimoji="1" lang="en-US" altLang="ko-KR" sz="2800" b="1" dirty="0" smtClean="0"/>
              <a:t> MSE( mean squared error )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2466529" y="951798"/>
                <a:ext cx="5362033" cy="96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4000" dirty="0" smtClean="0"/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4000" i="1" smtClean="0">
                            <a:latin typeface="Cambria Math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1" lang="mr-IN" altLang="ko-KR" sz="4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40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40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ko-KR" sz="4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4000" i="1">
                                <a:latin typeface="Cambria Math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kumimoji="1" lang="en-US" altLang="ko-KR" sz="4000" i="1">
                                <a:latin typeface="Cambria Math" charset="0"/>
                              </a:rPr>
                              <m:t>( </m:t>
                            </m:r>
                            <m:r>
                              <a:rPr kumimoji="1" lang="en-US" altLang="ko-KR" sz="4000" i="1">
                                <a:latin typeface="Cambria Math" charset="0"/>
                              </a:rPr>
                              <m:t>𝑦</m:t>
                            </m:r>
                          </m:e>
                        </m:nary>
                        <m:r>
                          <m:rPr>
                            <m:nor/>
                          </m:rPr>
                          <a:rPr kumimoji="1" lang="en-US" altLang="ko-KR" sz="4000" dirty="0"/>
                          <m:t>k</m:t>
                        </m:r>
                        <m:r>
                          <m:rPr>
                            <m:nor/>
                          </m:rPr>
                          <a:rPr kumimoji="1" lang="en-US" altLang="ko-KR" sz="4000" dirty="0"/>
                          <m:t> </m:t>
                        </m:r>
                        <m:r>
                          <m:rPr>
                            <m:nor/>
                          </m:rPr>
                          <a:rPr kumimoji="1" lang="mr-IN" altLang="ko-KR" sz="4000" dirty="0"/>
                          <m:t>–</m:t>
                        </m:r>
                        <m:r>
                          <m:rPr>
                            <m:nor/>
                          </m:rPr>
                          <a:rPr kumimoji="1" lang="en-US" altLang="ko-KR" sz="4000" dirty="0" err="1"/>
                          <m:t>tk</m:t>
                        </m:r>
                        <m:r>
                          <m:rPr>
                            <m:nor/>
                          </m:rPr>
                          <a:rPr kumimoji="1" lang="en-US" altLang="ko-KR" sz="4000" dirty="0"/>
                          <m:t>)</m:t>
                        </m:r>
                      </m:e>
                      <m:sup>
                        <m:r>
                          <a:rPr kumimoji="1" lang="en-US" altLang="ko-KR" sz="4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529" y="951798"/>
                <a:ext cx="5362033" cy="961545"/>
              </a:xfrm>
              <a:prstGeom prst="rect">
                <a:avLst/>
              </a:prstGeom>
              <a:blipFill rotWithShape="0">
                <a:blip r:embed="rId9"/>
                <a:stretch>
                  <a:fillRect l="-4096" t="-633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6" y="2982706"/>
            <a:ext cx="7941438" cy="654673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11514" y="2381260"/>
            <a:ext cx="2945635" cy="81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>
                <a:solidFill>
                  <a:srgbClr val="0070C0"/>
                </a:solidFill>
              </a:rPr>
              <a:t>Example</a:t>
            </a:r>
            <a:endParaRPr kumimoji="1"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79512" y="1968967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/>
              <a:t> </a:t>
            </a:r>
            <a:r>
              <a:rPr kumimoji="1" lang="en-US" altLang="ko-KR" sz="2000" b="1" dirty="0" smtClean="0"/>
              <a:t>y = Output(</a:t>
            </a:r>
            <a:r>
              <a:rPr kumimoji="1" lang="en-US" altLang="ko-KR" sz="2000" b="1" dirty="0" err="1" smtClean="0"/>
              <a:t>Softmax</a:t>
            </a:r>
            <a:r>
              <a:rPr kumimoji="1" lang="en-US" altLang="ko-KR" sz="2000" b="1" dirty="0" smtClean="0"/>
              <a:t>)</a:t>
            </a:r>
            <a:endParaRPr kumimoji="1" lang="ko-KR" altLang="en-US" sz="2000" b="1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831586" y="1968967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 t = Answer Label</a:t>
            </a:r>
            <a:endParaRPr kumimoji="1"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4" y="5017967"/>
            <a:ext cx="5109746" cy="87046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81" y="4139347"/>
            <a:ext cx="3348864" cy="2511648"/>
          </a:xfrm>
          <a:prstGeom prst="rect">
            <a:avLst/>
          </a:prstGeom>
        </p:spPr>
      </p:pic>
      <p:sp>
        <p:nvSpPr>
          <p:cNvPr id="25" name="제목 1"/>
          <p:cNvSpPr txBox="1">
            <a:spLocks/>
          </p:cNvSpPr>
          <p:nvPr/>
        </p:nvSpPr>
        <p:spPr>
          <a:xfrm>
            <a:off x="190661" y="5636322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5147546" y="1968967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 k = Number of Dimension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3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6776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 smtClean="0"/>
              <a:t>3. Loss Function </a:t>
            </a:r>
            <a:r>
              <a:rPr kumimoji="1" lang="mr-IN" altLang="ko-KR" sz="2800" b="1" dirty="0" smtClean="0"/>
              <a:t>–</a:t>
            </a:r>
            <a:r>
              <a:rPr kumimoji="1" lang="en-US" altLang="ko-KR" sz="2800" b="1" dirty="0" smtClean="0"/>
              <a:t> Cross entropy error</a:t>
            </a:r>
            <a:endParaRPr kumimoji="1" lang="ko-KR" altLang="en-US" sz="2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Wonseok Jung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2479946" y="736460"/>
                <a:ext cx="6035404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4000" dirty="0" smtClean="0">
                    <a:solidFill>
                      <a:srgbClr val="002060"/>
                    </a:solidFill>
                  </a:rPr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400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sz="4000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ko-KR" sz="40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40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kumimoji="1" lang="en-US" altLang="ko-KR" sz="4000" dirty="0">
                                <a:solidFill>
                                  <a:srgbClr val="002060"/>
                                </a:solidFill>
                              </a:rPr>
                              <m:t>tk</m:t>
                            </m:r>
                            <m:r>
                              <a:rPr kumimoji="1" lang="en-US" altLang="ko-KR" sz="40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ko-KR" sz="4000" b="0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𝑙𝑜𝑔</m:t>
                            </m:r>
                            <m:r>
                              <a:rPr kumimoji="1" lang="en-US" altLang="ko-KR" sz="40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nary>
                        <m:r>
                          <m:rPr>
                            <m:nor/>
                          </m:rPr>
                          <a:rPr kumimoji="1" lang="en-US" altLang="ko-KR" sz="4000" dirty="0">
                            <a:solidFill>
                              <a:srgbClr val="002060"/>
                            </a:solidFill>
                          </a:rPr>
                          <m:t>k</m:t>
                        </m:r>
                      </m:e>
                      <m:sup/>
                    </m:sSup>
                  </m:oMath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46" y="736460"/>
                <a:ext cx="6035404" cy="770788"/>
              </a:xfrm>
              <a:prstGeom prst="rect">
                <a:avLst/>
              </a:prstGeom>
              <a:blipFill rotWithShape="0">
                <a:blip r:embed="rId6"/>
                <a:stretch>
                  <a:fillRect l="-3636" t="-7937" b="-31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"/>
          <p:cNvSpPr txBox="1">
            <a:spLocks/>
          </p:cNvSpPr>
          <p:nvPr/>
        </p:nvSpPr>
        <p:spPr>
          <a:xfrm>
            <a:off x="628650" y="1359447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/>
              <a:t> </a:t>
            </a:r>
            <a:r>
              <a:rPr kumimoji="1" lang="en-US" altLang="ko-KR" sz="2000" b="1" dirty="0" smtClean="0"/>
              <a:t>y = Output(</a:t>
            </a:r>
            <a:r>
              <a:rPr kumimoji="1" lang="en-US" altLang="ko-KR" sz="2000" b="1" dirty="0" err="1" smtClean="0"/>
              <a:t>Softmax</a:t>
            </a:r>
            <a:r>
              <a:rPr kumimoji="1" lang="en-US" altLang="ko-KR" sz="2000" b="1" dirty="0" smtClean="0"/>
              <a:t>)</a:t>
            </a:r>
            <a:endParaRPr kumimoji="1" lang="ko-KR" altLang="en-US" sz="2000" b="1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202688" y="1359447"/>
            <a:ext cx="3793536" cy="372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000" b="1" dirty="0" smtClean="0"/>
              <a:t> t = Answer Label</a:t>
            </a:r>
            <a:endParaRPr kumimoji="1"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6" r="1176" b="848"/>
          <a:stretch/>
        </p:blipFill>
        <p:spPr>
          <a:xfrm>
            <a:off x="156855" y="3698633"/>
            <a:ext cx="8838728" cy="2799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8781" r="12988"/>
          <a:stretch/>
        </p:blipFill>
        <p:spPr>
          <a:xfrm>
            <a:off x="179512" y="1706020"/>
            <a:ext cx="5527526" cy="19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248</Words>
  <Application>Microsoft Macintosh PowerPoint</Application>
  <PresentationFormat>화면 슬라이드 쇼(4:3)</PresentationFormat>
  <Paragraphs>75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Cambria Math</vt:lpstr>
      <vt:lpstr>Mangal</vt:lpstr>
      <vt:lpstr>Arial</vt:lpstr>
      <vt:lpstr>Office 테마</vt:lpstr>
      <vt:lpstr>Deep Learning</vt:lpstr>
      <vt:lpstr>Introduction</vt:lpstr>
      <vt:lpstr>DeepLearning-1</vt:lpstr>
      <vt:lpstr>2.Deep learning and Machine learning-1</vt:lpstr>
      <vt:lpstr>2.Deep learning and Machine learning-2</vt:lpstr>
      <vt:lpstr>2. Deep learning and Machine learning-3</vt:lpstr>
      <vt:lpstr>3. Loss Function</vt:lpstr>
      <vt:lpstr>3. Loss Function – MSE( mean squared error )</vt:lpstr>
      <vt:lpstr>3. Loss Function – Cross entropy error</vt:lpstr>
      <vt:lpstr>3. Loss Function- mini batch</vt:lpstr>
      <vt:lpstr>3. Loss Function- mini batch-2</vt:lpstr>
      <vt:lpstr>3. Loss Function- mini batch-3</vt:lpstr>
      <vt:lpstr>3. Loss Function- Reason?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Neural Network</dc:title>
  <dc:creator>Microsoft Corporation</dc:creator>
  <cp:lastModifiedBy>WONSEOK.JUNG@baruchmail.cuny.edu</cp:lastModifiedBy>
  <cp:revision>46</cp:revision>
  <dcterms:created xsi:type="dcterms:W3CDTF">2006-10-05T04:04:58Z</dcterms:created>
  <dcterms:modified xsi:type="dcterms:W3CDTF">2017-05-05T23:38:40Z</dcterms:modified>
</cp:coreProperties>
</file>