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/>
    <p:restoredTop sz="94766"/>
  </p:normalViewPr>
  <p:slideViewPr>
    <p:cSldViewPr snapToObjects="1">
      <p:cViewPr>
        <p:scale>
          <a:sx n="111" d="100"/>
          <a:sy n="111" d="100"/>
        </p:scale>
        <p:origin x="-3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03FC6-2FDF-DA46-8ED4-738186C324EA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D6F07-7FB5-2C41-9D0B-98D19941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5CA83-02E0-B24D-8105-363790EE9CCC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3E820-5DA1-6043-8E13-32F8757B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gif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77400" cy="2387600"/>
          </a:xfrm>
        </p:spPr>
        <p:txBody>
          <a:bodyPr/>
          <a:lstStyle/>
          <a:p>
            <a:r>
              <a:rPr lang="en-US" dirty="0" err="1" smtClean="0"/>
              <a:t>Deeplearning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(Learning Algorithm)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 err="1"/>
              <a:t>Wonseok</a:t>
            </a:r>
            <a:r>
              <a:rPr lang="en-US" dirty="0"/>
              <a:t> Jung</a:t>
            </a:r>
          </a:p>
        </p:txBody>
      </p:sp>
    </p:spTree>
    <p:extLst>
      <p:ext uri="{BB962C8B-B14F-4D97-AF65-F5344CB8AC3E}">
        <p14:creationId xmlns:p14="http://schemas.microsoft.com/office/powerpoint/2010/main" val="12870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1. Learning Algorithm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565386" y="900069"/>
            <a:ext cx="4997214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Learning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6542665" y="900069"/>
            <a:ext cx="5496935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Stochastic </a:t>
            </a:r>
            <a:r>
              <a:rPr lang="en-US" altLang="ko-KR" sz="1300" b="1" smtClean="0">
                <a:solidFill>
                  <a:schemeClr val="bg1"/>
                </a:solidFill>
                <a:latin typeface="+mn-lt"/>
              </a:rPr>
              <a:t>gradient descent , SGD( four steps )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" y="1215424"/>
            <a:ext cx="4530607" cy="2257213"/>
          </a:xfrm>
          <a:prstGeom prst="rect">
            <a:avLst/>
          </a:prstGeom>
        </p:spPr>
      </p:pic>
      <p:sp>
        <p:nvSpPr>
          <p:cNvPr id="24" name="Rectangle 13"/>
          <p:cNvSpPr>
            <a:spLocks noChangeArrowheads="1"/>
          </p:cNvSpPr>
          <p:nvPr/>
        </p:nvSpPr>
        <p:spPr bwMode="gray">
          <a:xfrm>
            <a:off x="1732105" y="3530672"/>
            <a:ext cx="2663776" cy="877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dirty="0" smtClean="0">
                <a:solidFill>
                  <a:prstClr val="black"/>
                </a:solidFill>
              </a:rPr>
              <a:t>Weight</a:t>
            </a:r>
          </a:p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0" lang="en-US" altLang="ko-KR" sz="3000" b="0" kern="0" dirty="0" smtClean="0">
                <a:solidFill>
                  <a:prstClr val="black"/>
                </a:solidFill>
                <a:cs typeface="Arial" pitchFamily="34" charset="0"/>
              </a:rPr>
              <a:t>Bias</a:t>
            </a:r>
            <a:endParaRPr kumimoji="0" lang="en-US" altLang="ko-KR" sz="3000" b="0" kern="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43" y="4495800"/>
            <a:ext cx="3492500" cy="2202068"/>
          </a:xfrm>
          <a:prstGeom prst="rect">
            <a:avLst/>
          </a:prstGeom>
        </p:spPr>
      </p:pic>
      <p:sp>
        <p:nvSpPr>
          <p:cNvPr id="56" name="직사각형 10"/>
          <p:cNvSpPr/>
          <p:nvPr/>
        </p:nvSpPr>
        <p:spPr bwMode="auto">
          <a:xfrm>
            <a:off x="6756568" y="5870137"/>
            <a:ext cx="1015832" cy="6830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b="1" kern="0" dirty="0" smtClean="0">
                <a:solidFill>
                  <a:sysClr val="windowText" lastClr="000000"/>
                </a:solidFill>
              </a:rPr>
              <a:t>Iteration</a:t>
            </a:r>
            <a:endParaRPr lang="ko-KR" altLang="en-US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6567496" y="5870137"/>
            <a:ext cx="203366" cy="683063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6565803" y="2957937"/>
            <a:ext cx="203366" cy="671103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17"/>
          <p:cNvSpPr/>
          <p:nvPr/>
        </p:nvSpPr>
        <p:spPr bwMode="auto">
          <a:xfrm>
            <a:off x="6757056" y="2958124"/>
            <a:ext cx="1015344" cy="6711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Descent</a:t>
            </a:r>
            <a:endParaRPr lang="en-US" altLang="ko-KR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/>
          <p:nvPr/>
        </p:nvSpPr>
        <p:spPr bwMode="auto">
          <a:xfrm>
            <a:off x="6763019" y="1508098"/>
            <a:ext cx="1009381" cy="671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Mini-batch</a:t>
            </a:r>
            <a:endParaRPr lang="en-US" altLang="ko-KR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8"/>
          <p:cNvSpPr/>
          <p:nvPr/>
        </p:nvSpPr>
        <p:spPr>
          <a:xfrm>
            <a:off x="6567492" y="4407775"/>
            <a:ext cx="215003" cy="683628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9"/>
          <p:cNvSpPr/>
          <p:nvPr/>
        </p:nvSpPr>
        <p:spPr bwMode="auto">
          <a:xfrm>
            <a:off x="6756566" y="4408151"/>
            <a:ext cx="1015834" cy="6830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b="1" kern="0" dirty="0" smtClean="0">
                <a:solidFill>
                  <a:sysClr val="windowText" lastClr="000000"/>
                </a:solidFill>
              </a:rPr>
              <a:t>Update</a:t>
            </a:r>
            <a:r>
              <a:rPr lang="ko-KR" altLang="en-US" sz="105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b="1" kern="0" dirty="0" smtClean="0">
                <a:solidFill>
                  <a:sysClr val="windowText" lastClr="000000"/>
                </a:solidFill>
              </a:rPr>
              <a:t>weight</a:t>
            </a:r>
            <a:endParaRPr lang="ko-KR" altLang="en-US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2"/>
          <p:cNvSpPr/>
          <p:nvPr/>
        </p:nvSpPr>
        <p:spPr>
          <a:xfrm>
            <a:off x="6553200" y="1508098"/>
            <a:ext cx="203366" cy="671104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73" y="3157561"/>
            <a:ext cx="2909659" cy="22526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02" y="5410200"/>
            <a:ext cx="4152900" cy="11503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125" y="1223922"/>
            <a:ext cx="2614153" cy="17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7.Gradient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64538" y="934800"/>
            <a:ext cx="412992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Two or More than Two Variables??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3" y="1383459"/>
            <a:ext cx="4067121" cy="29718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98499" y="3340660"/>
            <a:ext cx="914400" cy="814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/>
              <a:t>x0</a:t>
            </a:r>
            <a:endParaRPr kumimoji="1" lang="ko-KR" altLang="en-US" sz="3000" dirty="0"/>
          </a:p>
        </p:txBody>
      </p:sp>
      <p:sp>
        <p:nvSpPr>
          <p:cNvPr id="16" name="타원 15"/>
          <p:cNvSpPr/>
          <p:nvPr/>
        </p:nvSpPr>
        <p:spPr>
          <a:xfrm>
            <a:off x="3198773" y="3348979"/>
            <a:ext cx="914400" cy="814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smtClean="0"/>
              <a:t>x1</a:t>
            </a:r>
            <a:endParaRPr kumimoji="1" lang="ko-KR" altLang="en-US" sz="3000" dirty="0"/>
          </a:p>
        </p:txBody>
      </p:sp>
      <p:grpSp>
        <p:nvGrpSpPr>
          <p:cNvPr id="23" name="Group 6"/>
          <p:cNvGrpSpPr>
            <a:grpSpLocks noChangeAspect="1"/>
          </p:cNvGrpSpPr>
          <p:nvPr/>
        </p:nvGrpSpPr>
        <p:grpSpPr bwMode="auto">
          <a:xfrm>
            <a:off x="334854" y="5438734"/>
            <a:ext cx="853351" cy="552316"/>
            <a:chOff x="852" y="1138"/>
            <a:chExt cx="272" cy="188"/>
          </a:xfrm>
          <a:solidFill>
            <a:srgbClr val="FF0000"/>
          </a:solidFill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 rot="-900000">
              <a:off x="852" y="1138"/>
              <a:ext cx="271" cy="188"/>
            </a:xfrm>
            <a:custGeom>
              <a:avLst/>
              <a:gdLst>
                <a:gd name="T0" fmla="*/ 449 w 464"/>
                <a:gd name="T1" fmla="*/ 61 h 386"/>
                <a:gd name="T2" fmla="*/ 416 w 464"/>
                <a:gd name="T3" fmla="*/ 78 h 386"/>
                <a:gd name="T4" fmla="*/ 381 w 464"/>
                <a:gd name="T5" fmla="*/ 101 h 386"/>
                <a:gd name="T6" fmla="*/ 349 w 464"/>
                <a:gd name="T7" fmla="*/ 125 h 386"/>
                <a:gd name="T8" fmla="*/ 318 w 464"/>
                <a:gd name="T9" fmla="*/ 149 h 386"/>
                <a:gd name="T10" fmla="*/ 278 w 464"/>
                <a:gd name="T11" fmla="*/ 187 h 386"/>
                <a:gd name="T12" fmla="*/ 234 w 464"/>
                <a:gd name="T13" fmla="*/ 230 h 386"/>
                <a:gd name="T14" fmla="*/ 199 w 464"/>
                <a:gd name="T15" fmla="*/ 267 h 386"/>
                <a:gd name="T16" fmla="*/ 176 w 464"/>
                <a:gd name="T17" fmla="*/ 290 h 386"/>
                <a:gd name="T18" fmla="*/ 156 w 464"/>
                <a:gd name="T19" fmla="*/ 311 h 386"/>
                <a:gd name="T20" fmla="*/ 133 w 464"/>
                <a:gd name="T21" fmla="*/ 336 h 386"/>
                <a:gd name="T22" fmla="*/ 108 w 464"/>
                <a:gd name="T23" fmla="*/ 367 h 386"/>
                <a:gd name="T24" fmla="*/ 91 w 464"/>
                <a:gd name="T25" fmla="*/ 374 h 386"/>
                <a:gd name="T26" fmla="*/ 83 w 464"/>
                <a:gd name="T27" fmla="*/ 352 h 386"/>
                <a:gd name="T28" fmla="*/ 73 w 464"/>
                <a:gd name="T29" fmla="*/ 329 h 386"/>
                <a:gd name="T30" fmla="*/ 61 w 464"/>
                <a:gd name="T31" fmla="*/ 309 h 386"/>
                <a:gd name="T32" fmla="*/ 51 w 464"/>
                <a:gd name="T33" fmla="*/ 289 h 386"/>
                <a:gd name="T34" fmla="*/ 38 w 464"/>
                <a:gd name="T35" fmla="*/ 265 h 386"/>
                <a:gd name="T36" fmla="*/ 24 w 464"/>
                <a:gd name="T37" fmla="*/ 240 h 386"/>
                <a:gd name="T38" fmla="*/ 8 w 464"/>
                <a:gd name="T39" fmla="*/ 212 h 386"/>
                <a:gd name="T40" fmla="*/ 1 w 464"/>
                <a:gd name="T41" fmla="*/ 196 h 386"/>
                <a:gd name="T42" fmla="*/ 14 w 464"/>
                <a:gd name="T43" fmla="*/ 183 h 386"/>
                <a:gd name="T44" fmla="*/ 35 w 464"/>
                <a:gd name="T45" fmla="*/ 164 h 386"/>
                <a:gd name="T46" fmla="*/ 54 w 464"/>
                <a:gd name="T47" fmla="*/ 145 h 386"/>
                <a:gd name="T48" fmla="*/ 68 w 464"/>
                <a:gd name="T49" fmla="*/ 149 h 386"/>
                <a:gd name="T50" fmla="*/ 79 w 464"/>
                <a:gd name="T51" fmla="*/ 173 h 386"/>
                <a:gd name="T52" fmla="*/ 90 w 464"/>
                <a:gd name="T53" fmla="*/ 195 h 386"/>
                <a:gd name="T54" fmla="*/ 99 w 464"/>
                <a:gd name="T55" fmla="*/ 213 h 386"/>
                <a:gd name="T56" fmla="*/ 109 w 464"/>
                <a:gd name="T57" fmla="*/ 230 h 386"/>
                <a:gd name="T58" fmla="*/ 121 w 464"/>
                <a:gd name="T59" fmla="*/ 258 h 386"/>
                <a:gd name="T60" fmla="*/ 136 w 464"/>
                <a:gd name="T61" fmla="*/ 267 h 386"/>
                <a:gd name="T62" fmla="*/ 152 w 464"/>
                <a:gd name="T63" fmla="*/ 247 h 386"/>
                <a:gd name="T64" fmla="*/ 169 w 464"/>
                <a:gd name="T65" fmla="*/ 225 h 386"/>
                <a:gd name="T66" fmla="*/ 186 w 464"/>
                <a:gd name="T67" fmla="*/ 204 h 386"/>
                <a:gd name="T68" fmla="*/ 203 w 464"/>
                <a:gd name="T69" fmla="*/ 185 h 386"/>
                <a:gd name="T70" fmla="*/ 231 w 464"/>
                <a:gd name="T71" fmla="*/ 153 h 386"/>
                <a:gd name="T72" fmla="*/ 263 w 464"/>
                <a:gd name="T73" fmla="*/ 117 h 386"/>
                <a:gd name="T74" fmla="*/ 293 w 464"/>
                <a:gd name="T75" fmla="*/ 85 h 386"/>
                <a:gd name="T76" fmla="*/ 317 w 464"/>
                <a:gd name="T77" fmla="*/ 65 h 386"/>
                <a:gd name="T78" fmla="*/ 343 w 464"/>
                <a:gd name="T79" fmla="*/ 42 h 386"/>
                <a:gd name="T80" fmla="*/ 371 w 464"/>
                <a:gd name="T81" fmla="*/ 21 h 386"/>
                <a:gd name="T82" fmla="*/ 399 w 464"/>
                <a:gd name="T83" fmla="*/ 5 h 386"/>
                <a:gd name="T84" fmla="*/ 417 w 464"/>
                <a:gd name="T85" fmla="*/ 6 h 386"/>
                <a:gd name="T86" fmla="*/ 434 w 464"/>
                <a:gd name="T87" fmla="*/ 22 h 386"/>
                <a:gd name="T88" fmla="*/ 451 w 464"/>
                <a:gd name="T89" fmla="*/ 40 h 386"/>
                <a:gd name="T90" fmla="*/ 463 w 464"/>
                <a:gd name="T91" fmla="*/ 5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4" h="386">
                  <a:moveTo>
                    <a:pt x="464" y="55"/>
                  </a:moveTo>
                  <a:lnTo>
                    <a:pt x="449" y="61"/>
                  </a:lnTo>
                  <a:lnTo>
                    <a:pt x="433" y="69"/>
                  </a:lnTo>
                  <a:lnTo>
                    <a:pt x="416" y="78"/>
                  </a:lnTo>
                  <a:lnTo>
                    <a:pt x="399" y="90"/>
                  </a:lnTo>
                  <a:lnTo>
                    <a:pt x="381" y="101"/>
                  </a:lnTo>
                  <a:lnTo>
                    <a:pt x="365" y="112"/>
                  </a:lnTo>
                  <a:lnTo>
                    <a:pt x="349" y="125"/>
                  </a:lnTo>
                  <a:lnTo>
                    <a:pt x="334" y="135"/>
                  </a:lnTo>
                  <a:lnTo>
                    <a:pt x="318" y="149"/>
                  </a:lnTo>
                  <a:lnTo>
                    <a:pt x="299" y="166"/>
                  </a:lnTo>
                  <a:lnTo>
                    <a:pt x="278" y="187"/>
                  </a:lnTo>
                  <a:lnTo>
                    <a:pt x="256" y="208"/>
                  </a:lnTo>
                  <a:lnTo>
                    <a:pt x="234" y="230"/>
                  </a:lnTo>
                  <a:lnTo>
                    <a:pt x="215" y="250"/>
                  </a:lnTo>
                  <a:lnTo>
                    <a:pt x="199" y="267"/>
                  </a:lnTo>
                  <a:lnTo>
                    <a:pt x="186" y="280"/>
                  </a:lnTo>
                  <a:lnTo>
                    <a:pt x="176" y="290"/>
                  </a:lnTo>
                  <a:lnTo>
                    <a:pt x="167" y="301"/>
                  </a:lnTo>
                  <a:lnTo>
                    <a:pt x="156" y="311"/>
                  </a:lnTo>
                  <a:lnTo>
                    <a:pt x="145" y="323"/>
                  </a:lnTo>
                  <a:lnTo>
                    <a:pt x="133" y="336"/>
                  </a:lnTo>
                  <a:lnTo>
                    <a:pt x="122" y="350"/>
                  </a:lnTo>
                  <a:lnTo>
                    <a:pt x="108" y="367"/>
                  </a:lnTo>
                  <a:lnTo>
                    <a:pt x="93" y="386"/>
                  </a:lnTo>
                  <a:lnTo>
                    <a:pt x="91" y="374"/>
                  </a:lnTo>
                  <a:lnTo>
                    <a:pt x="88" y="364"/>
                  </a:lnTo>
                  <a:lnTo>
                    <a:pt x="83" y="352"/>
                  </a:lnTo>
                  <a:lnTo>
                    <a:pt x="78" y="341"/>
                  </a:lnTo>
                  <a:lnTo>
                    <a:pt x="73" y="329"/>
                  </a:lnTo>
                  <a:lnTo>
                    <a:pt x="67" y="319"/>
                  </a:lnTo>
                  <a:lnTo>
                    <a:pt x="61" y="309"/>
                  </a:lnTo>
                  <a:lnTo>
                    <a:pt x="57" y="300"/>
                  </a:lnTo>
                  <a:lnTo>
                    <a:pt x="51" y="289"/>
                  </a:lnTo>
                  <a:lnTo>
                    <a:pt x="45" y="278"/>
                  </a:lnTo>
                  <a:lnTo>
                    <a:pt x="38" y="265"/>
                  </a:lnTo>
                  <a:lnTo>
                    <a:pt x="31" y="253"/>
                  </a:lnTo>
                  <a:lnTo>
                    <a:pt x="24" y="240"/>
                  </a:lnTo>
                  <a:lnTo>
                    <a:pt x="16" y="226"/>
                  </a:lnTo>
                  <a:lnTo>
                    <a:pt x="8" y="212"/>
                  </a:lnTo>
                  <a:lnTo>
                    <a:pt x="0" y="200"/>
                  </a:lnTo>
                  <a:lnTo>
                    <a:pt x="1" y="196"/>
                  </a:lnTo>
                  <a:lnTo>
                    <a:pt x="7" y="191"/>
                  </a:lnTo>
                  <a:lnTo>
                    <a:pt x="14" y="183"/>
                  </a:lnTo>
                  <a:lnTo>
                    <a:pt x="24" y="173"/>
                  </a:lnTo>
                  <a:lnTo>
                    <a:pt x="35" y="164"/>
                  </a:lnTo>
                  <a:lnTo>
                    <a:pt x="45" y="154"/>
                  </a:lnTo>
                  <a:lnTo>
                    <a:pt x="54" y="145"/>
                  </a:lnTo>
                  <a:lnTo>
                    <a:pt x="61" y="137"/>
                  </a:lnTo>
                  <a:lnTo>
                    <a:pt x="68" y="149"/>
                  </a:lnTo>
                  <a:lnTo>
                    <a:pt x="74" y="162"/>
                  </a:lnTo>
                  <a:lnTo>
                    <a:pt x="79" y="173"/>
                  </a:lnTo>
                  <a:lnTo>
                    <a:pt x="85" y="185"/>
                  </a:lnTo>
                  <a:lnTo>
                    <a:pt x="90" y="195"/>
                  </a:lnTo>
                  <a:lnTo>
                    <a:pt x="96" y="204"/>
                  </a:lnTo>
                  <a:lnTo>
                    <a:pt x="99" y="213"/>
                  </a:lnTo>
                  <a:lnTo>
                    <a:pt x="104" y="220"/>
                  </a:lnTo>
                  <a:lnTo>
                    <a:pt x="109" y="230"/>
                  </a:lnTo>
                  <a:lnTo>
                    <a:pt x="114" y="242"/>
                  </a:lnTo>
                  <a:lnTo>
                    <a:pt x="121" y="258"/>
                  </a:lnTo>
                  <a:lnTo>
                    <a:pt x="128" y="277"/>
                  </a:lnTo>
                  <a:lnTo>
                    <a:pt x="136" y="267"/>
                  </a:lnTo>
                  <a:lnTo>
                    <a:pt x="144" y="257"/>
                  </a:lnTo>
                  <a:lnTo>
                    <a:pt x="152" y="247"/>
                  </a:lnTo>
                  <a:lnTo>
                    <a:pt x="161" y="235"/>
                  </a:lnTo>
                  <a:lnTo>
                    <a:pt x="169" y="225"/>
                  </a:lnTo>
                  <a:lnTo>
                    <a:pt x="177" y="215"/>
                  </a:lnTo>
                  <a:lnTo>
                    <a:pt x="186" y="204"/>
                  </a:lnTo>
                  <a:lnTo>
                    <a:pt x="194" y="195"/>
                  </a:lnTo>
                  <a:lnTo>
                    <a:pt x="203" y="185"/>
                  </a:lnTo>
                  <a:lnTo>
                    <a:pt x="216" y="170"/>
                  </a:lnTo>
                  <a:lnTo>
                    <a:pt x="231" y="153"/>
                  </a:lnTo>
                  <a:lnTo>
                    <a:pt x="247" y="134"/>
                  </a:lnTo>
                  <a:lnTo>
                    <a:pt x="263" y="117"/>
                  </a:lnTo>
                  <a:lnTo>
                    <a:pt x="279" y="100"/>
                  </a:lnTo>
                  <a:lnTo>
                    <a:pt x="293" y="85"/>
                  </a:lnTo>
                  <a:lnTo>
                    <a:pt x="306" y="75"/>
                  </a:lnTo>
                  <a:lnTo>
                    <a:pt x="317" y="65"/>
                  </a:lnTo>
                  <a:lnTo>
                    <a:pt x="330" y="54"/>
                  </a:lnTo>
                  <a:lnTo>
                    <a:pt x="343" y="42"/>
                  </a:lnTo>
                  <a:lnTo>
                    <a:pt x="357" y="32"/>
                  </a:lnTo>
                  <a:lnTo>
                    <a:pt x="371" y="21"/>
                  </a:lnTo>
                  <a:lnTo>
                    <a:pt x="385" y="11"/>
                  </a:lnTo>
                  <a:lnTo>
                    <a:pt x="399" y="5"/>
                  </a:lnTo>
                  <a:lnTo>
                    <a:pt x="410" y="0"/>
                  </a:lnTo>
                  <a:lnTo>
                    <a:pt x="417" y="6"/>
                  </a:lnTo>
                  <a:lnTo>
                    <a:pt x="425" y="13"/>
                  </a:lnTo>
                  <a:lnTo>
                    <a:pt x="434" y="22"/>
                  </a:lnTo>
                  <a:lnTo>
                    <a:pt x="443" y="31"/>
                  </a:lnTo>
                  <a:lnTo>
                    <a:pt x="451" y="40"/>
                  </a:lnTo>
                  <a:lnTo>
                    <a:pt x="458" y="48"/>
                  </a:lnTo>
                  <a:lnTo>
                    <a:pt x="463" y="53"/>
                  </a:lnTo>
                  <a:lnTo>
                    <a:pt x="464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defTabSz="914400" eaLnBrk="0" hangingPunct="0">
                <a:lnSpc>
                  <a:spcPct val="130000"/>
                </a:lnSpc>
                <a:spcBef>
                  <a:spcPts val="500"/>
                </a:spcBef>
                <a:spcAft>
                  <a:spcPts val="300"/>
                </a:spcAft>
              </a:pPr>
              <a:endParaRPr lang="ko-KR" altLang="en-US" sz="1100" b="1" kern="0">
                <a:solidFill>
                  <a:srgbClr val="000000"/>
                </a:solidFill>
                <a:latin typeface="맑은 고딕"/>
                <a:cs typeface="Arial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rot="-900000">
              <a:off x="853" y="1138"/>
              <a:ext cx="271" cy="188"/>
            </a:xfrm>
            <a:custGeom>
              <a:avLst/>
              <a:gdLst>
                <a:gd name="T0" fmla="*/ 449 w 464"/>
                <a:gd name="T1" fmla="*/ 61 h 386"/>
                <a:gd name="T2" fmla="*/ 416 w 464"/>
                <a:gd name="T3" fmla="*/ 78 h 386"/>
                <a:gd name="T4" fmla="*/ 381 w 464"/>
                <a:gd name="T5" fmla="*/ 101 h 386"/>
                <a:gd name="T6" fmla="*/ 349 w 464"/>
                <a:gd name="T7" fmla="*/ 125 h 386"/>
                <a:gd name="T8" fmla="*/ 318 w 464"/>
                <a:gd name="T9" fmla="*/ 149 h 386"/>
                <a:gd name="T10" fmla="*/ 278 w 464"/>
                <a:gd name="T11" fmla="*/ 187 h 386"/>
                <a:gd name="T12" fmla="*/ 234 w 464"/>
                <a:gd name="T13" fmla="*/ 230 h 386"/>
                <a:gd name="T14" fmla="*/ 199 w 464"/>
                <a:gd name="T15" fmla="*/ 267 h 386"/>
                <a:gd name="T16" fmla="*/ 176 w 464"/>
                <a:gd name="T17" fmla="*/ 290 h 386"/>
                <a:gd name="T18" fmla="*/ 156 w 464"/>
                <a:gd name="T19" fmla="*/ 311 h 386"/>
                <a:gd name="T20" fmla="*/ 133 w 464"/>
                <a:gd name="T21" fmla="*/ 336 h 386"/>
                <a:gd name="T22" fmla="*/ 108 w 464"/>
                <a:gd name="T23" fmla="*/ 367 h 386"/>
                <a:gd name="T24" fmla="*/ 91 w 464"/>
                <a:gd name="T25" fmla="*/ 374 h 386"/>
                <a:gd name="T26" fmla="*/ 83 w 464"/>
                <a:gd name="T27" fmla="*/ 352 h 386"/>
                <a:gd name="T28" fmla="*/ 73 w 464"/>
                <a:gd name="T29" fmla="*/ 329 h 386"/>
                <a:gd name="T30" fmla="*/ 61 w 464"/>
                <a:gd name="T31" fmla="*/ 309 h 386"/>
                <a:gd name="T32" fmla="*/ 51 w 464"/>
                <a:gd name="T33" fmla="*/ 289 h 386"/>
                <a:gd name="T34" fmla="*/ 38 w 464"/>
                <a:gd name="T35" fmla="*/ 265 h 386"/>
                <a:gd name="T36" fmla="*/ 24 w 464"/>
                <a:gd name="T37" fmla="*/ 240 h 386"/>
                <a:gd name="T38" fmla="*/ 8 w 464"/>
                <a:gd name="T39" fmla="*/ 212 h 386"/>
                <a:gd name="T40" fmla="*/ 1 w 464"/>
                <a:gd name="T41" fmla="*/ 196 h 386"/>
                <a:gd name="T42" fmla="*/ 14 w 464"/>
                <a:gd name="T43" fmla="*/ 183 h 386"/>
                <a:gd name="T44" fmla="*/ 35 w 464"/>
                <a:gd name="T45" fmla="*/ 164 h 386"/>
                <a:gd name="T46" fmla="*/ 54 w 464"/>
                <a:gd name="T47" fmla="*/ 145 h 386"/>
                <a:gd name="T48" fmla="*/ 68 w 464"/>
                <a:gd name="T49" fmla="*/ 149 h 386"/>
                <a:gd name="T50" fmla="*/ 79 w 464"/>
                <a:gd name="T51" fmla="*/ 173 h 386"/>
                <a:gd name="T52" fmla="*/ 90 w 464"/>
                <a:gd name="T53" fmla="*/ 195 h 386"/>
                <a:gd name="T54" fmla="*/ 99 w 464"/>
                <a:gd name="T55" fmla="*/ 213 h 386"/>
                <a:gd name="T56" fmla="*/ 109 w 464"/>
                <a:gd name="T57" fmla="*/ 230 h 386"/>
                <a:gd name="T58" fmla="*/ 121 w 464"/>
                <a:gd name="T59" fmla="*/ 258 h 386"/>
                <a:gd name="T60" fmla="*/ 136 w 464"/>
                <a:gd name="T61" fmla="*/ 267 h 386"/>
                <a:gd name="T62" fmla="*/ 152 w 464"/>
                <a:gd name="T63" fmla="*/ 247 h 386"/>
                <a:gd name="T64" fmla="*/ 169 w 464"/>
                <a:gd name="T65" fmla="*/ 225 h 386"/>
                <a:gd name="T66" fmla="*/ 186 w 464"/>
                <a:gd name="T67" fmla="*/ 204 h 386"/>
                <a:gd name="T68" fmla="*/ 203 w 464"/>
                <a:gd name="T69" fmla="*/ 185 h 386"/>
                <a:gd name="T70" fmla="*/ 231 w 464"/>
                <a:gd name="T71" fmla="*/ 153 h 386"/>
                <a:gd name="T72" fmla="*/ 263 w 464"/>
                <a:gd name="T73" fmla="*/ 117 h 386"/>
                <a:gd name="T74" fmla="*/ 293 w 464"/>
                <a:gd name="T75" fmla="*/ 85 h 386"/>
                <a:gd name="T76" fmla="*/ 317 w 464"/>
                <a:gd name="T77" fmla="*/ 65 h 386"/>
                <a:gd name="T78" fmla="*/ 343 w 464"/>
                <a:gd name="T79" fmla="*/ 42 h 386"/>
                <a:gd name="T80" fmla="*/ 371 w 464"/>
                <a:gd name="T81" fmla="*/ 21 h 386"/>
                <a:gd name="T82" fmla="*/ 399 w 464"/>
                <a:gd name="T83" fmla="*/ 5 h 386"/>
                <a:gd name="T84" fmla="*/ 417 w 464"/>
                <a:gd name="T85" fmla="*/ 6 h 386"/>
                <a:gd name="T86" fmla="*/ 434 w 464"/>
                <a:gd name="T87" fmla="*/ 22 h 386"/>
                <a:gd name="T88" fmla="*/ 451 w 464"/>
                <a:gd name="T89" fmla="*/ 40 h 386"/>
                <a:gd name="T90" fmla="*/ 463 w 464"/>
                <a:gd name="T91" fmla="*/ 5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4" h="386">
                  <a:moveTo>
                    <a:pt x="464" y="55"/>
                  </a:moveTo>
                  <a:lnTo>
                    <a:pt x="449" y="61"/>
                  </a:lnTo>
                  <a:lnTo>
                    <a:pt x="433" y="69"/>
                  </a:lnTo>
                  <a:lnTo>
                    <a:pt x="416" y="78"/>
                  </a:lnTo>
                  <a:lnTo>
                    <a:pt x="399" y="90"/>
                  </a:lnTo>
                  <a:lnTo>
                    <a:pt x="381" y="101"/>
                  </a:lnTo>
                  <a:lnTo>
                    <a:pt x="365" y="112"/>
                  </a:lnTo>
                  <a:lnTo>
                    <a:pt x="349" y="125"/>
                  </a:lnTo>
                  <a:lnTo>
                    <a:pt x="334" y="135"/>
                  </a:lnTo>
                  <a:lnTo>
                    <a:pt x="318" y="149"/>
                  </a:lnTo>
                  <a:lnTo>
                    <a:pt x="299" y="166"/>
                  </a:lnTo>
                  <a:lnTo>
                    <a:pt x="278" y="187"/>
                  </a:lnTo>
                  <a:lnTo>
                    <a:pt x="256" y="208"/>
                  </a:lnTo>
                  <a:lnTo>
                    <a:pt x="234" y="230"/>
                  </a:lnTo>
                  <a:lnTo>
                    <a:pt x="215" y="250"/>
                  </a:lnTo>
                  <a:lnTo>
                    <a:pt x="199" y="267"/>
                  </a:lnTo>
                  <a:lnTo>
                    <a:pt x="186" y="280"/>
                  </a:lnTo>
                  <a:lnTo>
                    <a:pt x="176" y="290"/>
                  </a:lnTo>
                  <a:lnTo>
                    <a:pt x="167" y="301"/>
                  </a:lnTo>
                  <a:lnTo>
                    <a:pt x="156" y="311"/>
                  </a:lnTo>
                  <a:lnTo>
                    <a:pt x="145" y="323"/>
                  </a:lnTo>
                  <a:lnTo>
                    <a:pt x="133" y="336"/>
                  </a:lnTo>
                  <a:lnTo>
                    <a:pt x="122" y="350"/>
                  </a:lnTo>
                  <a:lnTo>
                    <a:pt x="108" y="367"/>
                  </a:lnTo>
                  <a:lnTo>
                    <a:pt x="93" y="386"/>
                  </a:lnTo>
                  <a:lnTo>
                    <a:pt x="91" y="374"/>
                  </a:lnTo>
                  <a:lnTo>
                    <a:pt x="88" y="364"/>
                  </a:lnTo>
                  <a:lnTo>
                    <a:pt x="83" y="352"/>
                  </a:lnTo>
                  <a:lnTo>
                    <a:pt x="78" y="341"/>
                  </a:lnTo>
                  <a:lnTo>
                    <a:pt x="73" y="329"/>
                  </a:lnTo>
                  <a:lnTo>
                    <a:pt x="67" y="319"/>
                  </a:lnTo>
                  <a:lnTo>
                    <a:pt x="61" y="309"/>
                  </a:lnTo>
                  <a:lnTo>
                    <a:pt x="57" y="300"/>
                  </a:lnTo>
                  <a:lnTo>
                    <a:pt x="51" y="289"/>
                  </a:lnTo>
                  <a:lnTo>
                    <a:pt x="45" y="278"/>
                  </a:lnTo>
                  <a:lnTo>
                    <a:pt x="38" y="265"/>
                  </a:lnTo>
                  <a:lnTo>
                    <a:pt x="31" y="253"/>
                  </a:lnTo>
                  <a:lnTo>
                    <a:pt x="24" y="240"/>
                  </a:lnTo>
                  <a:lnTo>
                    <a:pt x="16" y="226"/>
                  </a:lnTo>
                  <a:lnTo>
                    <a:pt x="8" y="212"/>
                  </a:lnTo>
                  <a:lnTo>
                    <a:pt x="0" y="200"/>
                  </a:lnTo>
                  <a:lnTo>
                    <a:pt x="1" y="196"/>
                  </a:lnTo>
                  <a:lnTo>
                    <a:pt x="7" y="191"/>
                  </a:lnTo>
                  <a:lnTo>
                    <a:pt x="14" y="183"/>
                  </a:lnTo>
                  <a:lnTo>
                    <a:pt x="24" y="173"/>
                  </a:lnTo>
                  <a:lnTo>
                    <a:pt x="35" y="164"/>
                  </a:lnTo>
                  <a:lnTo>
                    <a:pt x="45" y="154"/>
                  </a:lnTo>
                  <a:lnTo>
                    <a:pt x="54" y="145"/>
                  </a:lnTo>
                  <a:lnTo>
                    <a:pt x="61" y="137"/>
                  </a:lnTo>
                  <a:lnTo>
                    <a:pt x="68" y="149"/>
                  </a:lnTo>
                  <a:lnTo>
                    <a:pt x="74" y="162"/>
                  </a:lnTo>
                  <a:lnTo>
                    <a:pt x="79" y="173"/>
                  </a:lnTo>
                  <a:lnTo>
                    <a:pt x="85" y="185"/>
                  </a:lnTo>
                  <a:lnTo>
                    <a:pt x="90" y="195"/>
                  </a:lnTo>
                  <a:lnTo>
                    <a:pt x="96" y="204"/>
                  </a:lnTo>
                  <a:lnTo>
                    <a:pt x="99" y="213"/>
                  </a:lnTo>
                  <a:lnTo>
                    <a:pt x="104" y="220"/>
                  </a:lnTo>
                  <a:lnTo>
                    <a:pt x="109" y="230"/>
                  </a:lnTo>
                  <a:lnTo>
                    <a:pt x="114" y="242"/>
                  </a:lnTo>
                  <a:lnTo>
                    <a:pt x="121" y="258"/>
                  </a:lnTo>
                  <a:lnTo>
                    <a:pt x="128" y="277"/>
                  </a:lnTo>
                  <a:lnTo>
                    <a:pt x="136" y="267"/>
                  </a:lnTo>
                  <a:lnTo>
                    <a:pt x="144" y="257"/>
                  </a:lnTo>
                  <a:lnTo>
                    <a:pt x="152" y="247"/>
                  </a:lnTo>
                  <a:lnTo>
                    <a:pt x="161" y="235"/>
                  </a:lnTo>
                  <a:lnTo>
                    <a:pt x="169" y="225"/>
                  </a:lnTo>
                  <a:lnTo>
                    <a:pt x="177" y="215"/>
                  </a:lnTo>
                  <a:lnTo>
                    <a:pt x="186" y="204"/>
                  </a:lnTo>
                  <a:lnTo>
                    <a:pt x="194" y="195"/>
                  </a:lnTo>
                  <a:lnTo>
                    <a:pt x="203" y="185"/>
                  </a:lnTo>
                  <a:lnTo>
                    <a:pt x="216" y="170"/>
                  </a:lnTo>
                  <a:lnTo>
                    <a:pt x="231" y="153"/>
                  </a:lnTo>
                  <a:lnTo>
                    <a:pt x="247" y="134"/>
                  </a:lnTo>
                  <a:lnTo>
                    <a:pt x="263" y="117"/>
                  </a:lnTo>
                  <a:lnTo>
                    <a:pt x="279" y="100"/>
                  </a:lnTo>
                  <a:lnTo>
                    <a:pt x="293" y="85"/>
                  </a:lnTo>
                  <a:lnTo>
                    <a:pt x="306" y="75"/>
                  </a:lnTo>
                  <a:lnTo>
                    <a:pt x="317" y="65"/>
                  </a:lnTo>
                  <a:lnTo>
                    <a:pt x="330" y="54"/>
                  </a:lnTo>
                  <a:lnTo>
                    <a:pt x="343" y="42"/>
                  </a:lnTo>
                  <a:lnTo>
                    <a:pt x="357" y="32"/>
                  </a:lnTo>
                  <a:lnTo>
                    <a:pt x="371" y="21"/>
                  </a:lnTo>
                  <a:lnTo>
                    <a:pt x="385" y="11"/>
                  </a:lnTo>
                  <a:lnTo>
                    <a:pt x="399" y="5"/>
                  </a:lnTo>
                  <a:lnTo>
                    <a:pt x="410" y="0"/>
                  </a:lnTo>
                  <a:lnTo>
                    <a:pt x="417" y="6"/>
                  </a:lnTo>
                  <a:lnTo>
                    <a:pt x="425" y="13"/>
                  </a:lnTo>
                  <a:lnTo>
                    <a:pt x="434" y="22"/>
                  </a:lnTo>
                  <a:lnTo>
                    <a:pt x="443" y="31"/>
                  </a:lnTo>
                  <a:lnTo>
                    <a:pt x="451" y="40"/>
                  </a:lnTo>
                  <a:lnTo>
                    <a:pt x="458" y="48"/>
                  </a:lnTo>
                  <a:lnTo>
                    <a:pt x="463" y="53"/>
                  </a:lnTo>
                  <a:lnTo>
                    <a:pt x="464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  <a:miter lim="800000"/>
              <a:headEnd/>
              <a:tailEnd/>
            </a:ln>
            <a:extLst/>
          </p:spPr>
          <p:txBody>
            <a:bodyPr wrap="none" rtlCol="0" anchor="ctr"/>
            <a:lstStyle/>
            <a:p>
              <a:pPr algn="ctr" defTabSz="914400" eaLnBrk="0" hangingPunct="0">
                <a:lnSpc>
                  <a:spcPct val="130000"/>
                </a:lnSpc>
                <a:spcBef>
                  <a:spcPts val="500"/>
                </a:spcBef>
                <a:spcAft>
                  <a:spcPts val="300"/>
                </a:spcAft>
              </a:pPr>
              <a:endParaRPr lang="ko-KR" altLang="en-US" sz="1100" b="1" kern="0">
                <a:solidFill>
                  <a:srgbClr val="000000"/>
                </a:solidFill>
                <a:latin typeface="맑은 고딕"/>
                <a:cs typeface="Arial" pitchFamily="34" charset="0"/>
              </a:endParaRPr>
            </a:p>
          </p:txBody>
        </p:sp>
      </p:grpSp>
      <p:sp>
        <p:nvSpPr>
          <p:cNvPr id="26" name="Rectangle 13"/>
          <p:cNvSpPr>
            <a:spLocks noChangeArrowheads="1"/>
          </p:cNvSpPr>
          <p:nvPr/>
        </p:nvSpPr>
        <p:spPr bwMode="gray">
          <a:xfrm>
            <a:off x="852669" y="4496049"/>
            <a:ext cx="2714260" cy="2984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lIns="36000" tIns="36000" rIns="36000" bIns="36000" anchor="ctr"/>
          <a:lstStyle/>
          <a:p>
            <a:pPr algn="ctr"/>
            <a:r>
              <a:rPr kumimoji="1" lang="en-US" altLang="ko-KR" sz="900" dirty="0"/>
              <a:t> </a:t>
            </a:r>
            <a:r>
              <a:rPr kumimoji="1" lang="en-US" altLang="ko-KR" sz="2800" dirty="0"/>
              <a:t>x0 = 3, x1 = 4</a:t>
            </a:r>
            <a:endParaRPr kumimoji="1" lang="ko-KR" altLang="en-US" sz="2800" dirty="0"/>
          </a:p>
        </p:txBody>
      </p:sp>
      <p:cxnSp>
        <p:nvCxnSpPr>
          <p:cNvPr id="27" name="직선 화살표 연결선 26"/>
          <p:cNvCxnSpPr/>
          <p:nvPr/>
        </p:nvCxnSpPr>
        <p:spPr bwMode="auto">
          <a:xfrm>
            <a:off x="2209799" y="4834491"/>
            <a:ext cx="0" cy="312457"/>
          </a:xfrm>
          <a:prstGeom prst="straightConnector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triangle"/>
          </a:ln>
          <a:effectLst/>
        </p:spPr>
      </p:cxnSp>
      <p:sp>
        <p:nvSpPr>
          <p:cNvPr id="30" name="Rectangle 13"/>
          <p:cNvSpPr>
            <a:spLocks noChangeArrowheads="1"/>
          </p:cNvSpPr>
          <p:nvPr/>
        </p:nvSpPr>
        <p:spPr bwMode="gray">
          <a:xfrm>
            <a:off x="852669" y="5186987"/>
            <a:ext cx="2714260" cy="2984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lIns="36000" tIns="36000" rIns="36000" bIns="36000" anchor="ctr"/>
          <a:lstStyle/>
          <a:p>
            <a:pPr algn="ctr"/>
            <a:r>
              <a:rPr kumimoji="1" lang="en-US" altLang="ko-KR" sz="900" dirty="0"/>
              <a:t> </a:t>
            </a:r>
            <a:r>
              <a:rPr kumimoji="1" lang="en-US" altLang="ko-KR" sz="2800" dirty="0" smtClean="0"/>
              <a:t>(x0, x1)</a:t>
            </a:r>
            <a:endParaRPr kumimoji="1" lang="ko-KR" altLang="en-US" sz="2800" dirty="0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gray">
          <a:xfrm>
            <a:off x="683768" y="5877926"/>
            <a:ext cx="3052063" cy="6113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anchor="ctr"/>
          <a:lstStyle/>
          <a:p>
            <a:pPr algn="ctr"/>
            <a:r>
              <a:rPr kumimoji="1" lang="en-US" altLang="ko-KR" sz="900" dirty="0"/>
              <a:t> </a:t>
            </a:r>
            <a:r>
              <a:rPr kumimoji="1" lang="en-US" altLang="ko-KR" sz="2800" dirty="0" smtClean="0"/>
              <a:t>(</a:t>
            </a:r>
            <a:r>
              <a:rPr kumimoji="1" lang="en-US" altLang="ko-KR" sz="2800" dirty="0" err="1" smtClean="0"/>
              <a:t>df</a:t>
            </a:r>
            <a:r>
              <a:rPr kumimoji="1" lang="en-US" altLang="ko-KR" sz="2800" dirty="0" smtClean="0"/>
              <a:t>/dx0, </a:t>
            </a:r>
            <a:r>
              <a:rPr kumimoji="1" lang="en-US" altLang="ko-KR" sz="2800" dirty="0" err="1" smtClean="0"/>
              <a:t>df</a:t>
            </a:r>
            <a:r>
              <a:rPr kumimoji="1" lang="en-US" altLang="ko-KR" sz="2800" dirty="0" smtClean="0"/>
              <a:t>/dx1)</a:t>
            </a:r>
            <a:endParaRPr kumimoji="1" lang="ko-KR" altLang="en-US" sz="2800" dirty="0"/>
          </a:p>
        </p:txBody>
      </p:sp>
      <p:cxnSp>
        <p:nvCxnSpPr>
          <p:cNvPr id="32" name="직선 화살표 연결선 31"/>
          <p:cNvCxnSpPr/>
          <p:nvPr/>
        </p:nvCxnSpPr>
        <p:spPr bwMode="auto">
          <a:xfrm>
            <a:off x="2209799" y="5525429"/>
            <a:ext cx="0" cy="312457"/>
          </a:xfrm>
          <a:prstGeom prst="straightConnector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triangle"/>
          </a:ln>
          <a:effectLst/>
        </p:spPr>
      </p:cxnSp>
      <p:sp>
        <p:nvSpPr>
          <p:cNvPr id="33" name="AutoShape 18"/>
          <p:cNvSpPr>
            <a:spLocks noChangeAspect="1" noChangeArrowheads="1"/>
          </p:cNvSpPr>
          <p:nvPr/>
        </p:nvSpPr>
        <p:spPr bwMode="auto">
          <a:xfrm rot="5400000">
            <a:off x="3649296" y="3379409"/>
            <a:ext cx="3126037" cy="58138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defRPr/>
            </a:pPr>
            <a:endParaRPr lang="ko-KR" altLang="en-US" sz="20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TextBox 3"/>
          <p:cNvSpPr txBox="1"/>
          <p:nvPr/>
        </p:nvSpPr>
        <p:spPr>
          <a:xfrm>
            <a:off x="6602653" y="934800"/>
            <a:ext cx="412992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Gradient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43" y="1301329"/>
            <a:ext cx="4065347" cy="2804383"/>
          </a:xfrm>
          <a:prstGeom prst="rect">
            <a:avLst/>
          </a:prstGeom>
        </p:spPr>
      </p:pic>
      <p:sp>
        <p:nvSpPr>
          <p:cNvPr id="35" name="AutoShape 18"/>
          <p:cNvSpPr>
            <a:spLocks noChangeAspect="1" noChangeArrowheads="1"/>
          </p:cNvSpPr>
          <p:nvPr/>
        </p:nvSpPr>
        <p:spPr bwMode="auto">
          <a:xfrm rot="10800000">
            <a:off x="7104597" y="4132465"/>
            <a:ext cx="3126037" cy="58138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defRPr/>
            </a:pPr>
            <a:endParaRPr lang="ko-KR" altLang="en-US" sz="2000" dirty="0"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43" y="4457269"/>
            <a:ext cx="5115543" cy="23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8.Gradient</a:t>
            </a:r>
            <a:r>
              <a:rPr lang="ko-KR" altLang="en-US" sz="2500" b="1" dirty="0" smtClean="0">
                <a:latin typeface="+mn-ea"/>
                <a:ea typeface="+mn-ea"/>
              </a:rPr>
              <a:t> </a:t>
            </a:r>
            <a:r>
              <a:rPr lang="en-US" altLang="ko-KR" sz="2500" b="1" dirty="0" smtClean="0">
                <a:latin typeface="+mn-ea"/>
                <a:ea typeface="+mn-ea"/>
              </a:rPr>
              <a:t>descent method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gray">
          <a:xfrm>
            <a:off x="1143000" y="850713"/>
            <a:ext cx="2228998" cy="87710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kern="0" dirty="0" smtClean="0">
                <a:solidFill>
                  <a:sysClr val="windowText" lastClr="000000"/>
                </a:solidFill>
                <a:latin typeface="+mn-ea"/>
              </a:rPr>
              <a:t>Machine Learning</a:t>
            </a:r>
            <a:endParaRPr kumimoji="0" lang="ko-KR" altLang="en-US" sz="3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gray">
          <a:xfrm>
            <a:off x="7836444" y="850713"/>
            <a:ext cx="2663776" cy="877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dirty="0" smtClean="0">
                <a:solidFill>
                  <a:prstClr val="black"/>
                </a:solidFill>
              </a:rPr>
              <a:t>Weight</a:t>
            </a:r>
          </a:p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0" lang="en-US" altLang="ko-KR" sz="3000" b="0" kern="0" dirty="0" smtClean="0">
                <a:solidFill>
                  <a:prstClr val="black"/>
                </a:solidFill>
                <a:cs typeface="Arial" pitchFamily="34" charset="0"/>
              </a:rPr>
              <a:t>Bias</a:t>
            </a:r>
            <a:endParaRPr kumimoji="0" lang="en-US" altLang="ko-KR" sz="3000" b="0" kern="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 bwMode="auto">
          <a:xfrm>
            <a:off x="3371998" y="1289265"/>
            <a:ext cx="4464446" cy="0"/>
          </a:xfrm>
          <a:prstGeom prst="straightConnector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triangle"/>
          </a:ln>
          <a:effectLst/>
        </p:spPr>
      </p:cxnSp>
      <p:sp>
        <p:nvSpPr>
          <p:cNvPr id="42" name="Rectangle 13"/>
          <p:cNvSpPr>
            <a:spLocks noChangeArrowheads="1"/>
          </p:cNvSpPr>
          <p:nvPr/>
        </p:nvSpPr>
        <p:spPr bwMode="gray">
          <a:xfrm>
            <a:off x="4272333" y="850713"/>
            <a:ext cx="2663776" cy="877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14400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dirty="0" smtClean="0">
                <a:solidFill>
                  <a:prstClr val="black"/>
                </a:solidFill>
              </a:rPr>
              <a:t>Training</a:t>
            </a:r>
            <a:endParaRPr kumimoji="0" lang="en-US" altLang="ko-KR" sz="3000" b="1" kern="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gray">
          <a:xfrm>
            <a:off x="1140270" y="1893871"/>
            <a:ext cx="2228998" cy="87710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kern="0" dirty="0" smtClean="0">
                <a:solidFill>
                  <a:sysClr val="windowText" lastClr="000000"/>
                </a:solidFill>
                <a:latin typeface="+mn-ea"/>
              </a:rPr>
              <a:t>Deep Learning</a:t>
            </a:r>
            <a:endParaRPr kumimoji="0" lang="ko-KR" altLang="en-US" sz="3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gray">
          <a:xfrm>
            <a:off x="7833714" y="1893871"/>
            <a:ext cx="2663776" cy="877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dirty="0" smtClean="0">
                <a:solidFill>
                  <a:prstClr val="black"/>
                </a:solidFill>
              </a:rPr>
              <a:t>Weight</a:t>
            </a:r>
          </a:p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0" lang="en-US" altLang="ko-KR" sz="3000" b="0" kern="0" dirty="0" smtClean="0">
                <a:solidFill>
                  <a:prstClr val="black"/>
                </a:solidFill>
                <a:cs typeface="Arial" pitchFamily="34" charset="0"/>
              </a:rPr>
              <a:t>Bias</a:t>
            </a:r>
            <a:endParaRPr kumimoji="0" lang="en-US" altLang="ko-KR" sz="3000" b="0" kern="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 bwMode="auto">
          <a:xfrm>
            <a:off x="3369268" y="2332423"/>
            <a:ext cx="4464446" cy="0"/>
          </a:xfrm>
          <a:prstGeom prst="straightConnector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triangle"/>
          </a:ln>
          <a:effectLst/>
        </p:spPr>
      </p:cxnSp>
      <p:sp>
        <p:nvSpPr>
          <p:cNvPr id="47" name="Rectangle 13"/>
          <p:cNvSpPr>
            <a:spLocks noChangeArrowheads="1"/>
          </p:cNvSpPr>
          <p:nvPr/>
        </p:nvSpPr>
        <p:spPr bwMode="gray">
          <a:xfrm>
            <a:off x="4269603" y="1893871"/>
            <a:ext cx="2663776" cy="877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14400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dirty="0" smtClean="0">
                <a:solidFill>
                  <a:prstClr val="black"/>
                </a:solidFill>
              </a:rPr>
              <a:t>Training</a:t>
            </a:r>
            <a:endParaRPr kumimoji="0" lang="en-US" altLang="ko-KR" sz="3000" b="1" kern="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57" y="3842559"/>
            <a:ext cx="4687628" cy="2441787"/>
          </a:xfrm>
          <a:prstGeom prst="rect">
            <a:avLst/>
          </a:prstGeom>
        </p:spPr>
      </p:pic>
      <p:sp>
        <p:nvSpPr>
          <p:cNvPr id="48" name="AutoShape 18"/>
          <p:cNvSpPr>
            <a:spLocks noChangeAspect="1" noChangeArrowheads="1"/>
          </p:cNvSpPr>
          <p:nvPr/>
        </p:nvSpPr>
        <p:spPr bwMode="auto">
          <a:xfrm rot="5400000">
            <a:off x="5128472" y="4428978"/>
            <a:ext cx="3126037" cy="58138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defRPr/>
            </a:pPr>
            <a:endParaRPr lang="ko-KR" altLang="en-US" sz="20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1143000" y="3340654"/>
            <a:ext cx="412992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Gradient descent method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gray">
          <a:xfrm>
            <a:off x="8181585" y="3800388"/>
            <a:ext cx="2663776" cy="877103"/>
          </a:xfrm>
          <a:prstGeom prst="rect">
            <a:avLst/>
          </a:prstGeom>
          <a:solidFill>
            <a:srgbClr val="A8D969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dirty="0" smtClean="0">
                <a:solidFill>
                  <a:prstClr val="black"/>
                </a:solidFill>
              </a:rPr>
              <a:t>Weight</a:t>
            </a:r>
          </a:p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0" lang="en-US" altLang="ko-KR" sz="3000" b="0" kern="0" dirty="0" smtClean="0">
                <a:solidFill>
                  <a:prstClr val="black"/>
                </a:solidFill>
                <a:cs typeface="Arial" pitchFamily="34" charset="0"/>
              </a:rPr>
              <a:t>Bias</a:t>
            </a:r>
            <a:endParaRPr kumimoji="0" lang="en-US" altLang="ko-KR" sz="3000" b="0" kern="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gray">
          <a:xfrm>
            <a:off x="8181585" y="4935049"/>
            <a:ext cx="2663776" cy="877103"/>
          </a:xfrm>
          <a:prstGeom prst="rect">
            <a:avLst/>
          </a:prstGeom>
          <a:solidFill>
            <a:srgbClr val="A8D969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dirty="0" smtClean="0">
                <a:solidFill>
                  <a:prstClr val="black"/>
                </a:solidFill>
              </a:rPr>
              <a:t>Loss </a:t>
            </a:r>
            <a:endParaRPr kumimoji="0" lang="en-US" altLang="ko-KR" sz="3000" b="0" kern="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8.Gradient</a:t>
            </a:r>
            <a:r>
              <a:rPr lang="ko-KR" altLang="en-US" sz="2500" b="1" dirty="0" smtClean="0">
                <a:latin typeface="+mn-ea"/>
                <a:ea typeface="+mn-ea"/>
              </a:rPr>
              <a:t> </a:t>
            </a:r>
            <a:r>
              <a:rPr lang="en-US" altLang="ko-KR" sz="2500" b="1" dirty="0" smtClean="0">
                <a:latin typeface="+mn-ea"/>
                <a:ea typeface="+mn-ea"/>
              </a:rPr>
              <a:t>descent method - 2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295400" y="1279262"/>
            <a:ext cx="5742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dirty="0"/>
              <a:t> </a:t>
            </a:r>
            <a:r>
              <a:rPr kumimoji="1" lang="en-US" altLang="ko-KR" sz="3500" dirty="0" smtClean="0"/>
              <a:t>x0 = x0 - n * </a:t>
            </a:r>
            <a:r>
              <a:rPr kumimoji="1" lang="en-US" altLang="ko-KR" sz="3500" dirty="0" err="1" smtClean="0"/>
              <a:t>df</a:t>
            </a:r>
            <a:r>
              <a:rPr kumimoji="1" lang="en-US" altLang="ko-KR" sz="3500" dirty="0" smtClean="0"/>
              <a:t> /dx0</a:t>
            </a:r>
          </a:p>
          <a:p>
            <a:r>
              <a:rPr kumimoji="1" lang="en-US" altLang="ko-KR" sz="3500" dirty="0"/>
              <a:t> </a:t>
            </a:r>
            <a:r>
              <a:rPr kumimoji="1" lang="en-US" altLang="ko-KR" sz="3500" dirty="0" smtClean="0"/>
              <a:t>x1 = x1 </a:t>
            </a:r>
            <a:r>
              <a:rPr kumimoji="1" lang="en-US" altLang="ko-KR" sz="3500" dirty="0"/>
              <a:t>-</a:t>
            </a:r>
            <a:r>
              <a:rPr kumimoji="1" lang="en-US" altLang="ko-KR" sz="3500" dirty="0" smtClean="0"/>
              <a:t> n * </a:t>
            </a:r>
            <a:r>
              <a:rPr kumimoji="1" lang="en-US" altLang="ko-KR" sz="3500" dirty="0" err="1" smtClean="0"/>
              <a:t>df</a:t>
            </a:r>
            <a:r>
              <a:rPr kumimoji="1" lang="en-US" altLang="ko-KR" sz="3500" dirty="0" smtClean="0"/>
              <a:t> /dx1</a:t>
            </a:r>
            <a:endParaRPr kumimoji="1" lang="en-US" altLang="ko-KR" sz="3500" dirty="0"/>
          </a:p>
        </p:txBody>
      </p:sp>
      <p:sp>
        <p:nvSpPr>
          <p:cNvPr id="17" name="TextBox 3"/>
          <p:cNvSpPr txBox="1"/>
          <p:nvPr/>
        </p:nvSpPr>
        <p:spPr>
          <a:xfrm>
            <a:off x="1537447" y="965616"/>
            <a:ext cx="412992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Learning rate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600200" y="5187325"/>
            <a:ext cx="5742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dirty="0"/>
              <a:t> </a:t>
            </a:r>
            <a:r>
              <a:rPr kumimoji="1" lang="en-US" altLang="ko-KR" sz="3500" dirty="0" smtClean="0"/>
              <a:t>n = learning rate</a:t>
            </a:r>
          </a:p>
          <a:p>
            <a:endParaRPr kumimoji="1" lang="en-US" altLang="ko-KR" sz="3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2971800"/>
            <a:ext cx="3770279" cy="2215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31" y="2926976"/>
            <a:ext cx="3578389" cy="18639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57" y="2057400"/>
            <a:ext cx="5128272" cy="3608518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7518003" y="965616"/>
            <a:ext cx="412992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Gradient method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2580</TotalTime>
  <Words>124</Words>
  <Application>Microsoft Macintosh PowerPoint</Application>
  <PresentationFormat>와이드스크린</PresentationFormat>
  <Paragraphs>48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Deeplearning (Learning Algorithm)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Wonseok Jung</dc:creator>
  <cp:lastModifiedBy>WONSEOK.JUNG@baruchmail.cuny.edu</cp:lastModifiedBy>
  <cp:revision>67</cp:revision>
  <dcterms:created xsi:type="dcterms:W3CDTF">2017-03-20T09:35:31Z</dcterms:created>
  <dcterms:modified xsi:type="dcterms:W3CDTF">2017-05-07T22:34:11Z</dcterms:modified>
</cp:coreProperties>
</file>