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58" r:id="rId5"/>
    <p:sldId id="261" r:id="rId6"/>
    <p:sldId id="263" r:id="rId7"/>
    <p:sldId id="269" r:id="rId8"/>
    <p:sldId id="27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0"/>
    <p:restoredTop sz="94721"/>
  </p:normalViewPr>
  <p:slideViewPr>
    <p:cSldViewPr snapToObjects="1">
      <p:cViewPr>
        <p:scale>
          <a:sx n="86" d="100"/>
          <a:sy n="86" d="100"/>
        </p:scale>
        <p:origin x="8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DA87C-0A59-9F4F-BEF7-1D8F5FC542F8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7B6AF-2C7F-3748-A517-27551C13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52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3T08:26:44.83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209 70 8355,'-24'-23'743,"1"7"1,0 4-1,0 1-1243,0 6 1,0 3 0,3 4-1,2 6-214,2 7 1,11 6 0,-5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23T08:26:44.83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209 70 8355,'-24'-23'743,"1"7"1,0 4-1,0 1-1243,0 6 1,0 3 0,3 4-1,2 6-214,2 7 1,11 6 0,-5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3D19C-EB80-9B4E-ADC6-B713DC8AA21A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96CF-A185-744F-8346-24147220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9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D96CF-A185-744F-8346-2414722024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D96CF-A185-744F-8346-2414722024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D96CF-A185-744F-8346-2414722024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D96CF-A185-744F-8346-2414722024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D96CF-A185-744F-8346-2414722024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D96CF-A185-744F-8346-2414722024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D96CF-A185-744F-8346-2414722024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4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D96CF-A185-744F-8346-2414722024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0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8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8" Type="http://schemas.openxmlformats.org/officeDocument/2006/relationships/image" Target="../media/image23.emf"/><Relationship Id="rId49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Backward propagation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Wonseokjung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6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9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 Light"/>
              </a:rPr>
              <a:t>Forward propagation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6796" y="626876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dirty="0" err="1"/>
              <a:t>DataScience</a:t>
            </a:r>
            <a:r>
              <a:rPr lang="en-US" dirty="0"/>
              <a:t> from scratch – </a:t>
            </a:r>
            <a:r>
              <a:rPr lang="en-US" dirty="0" err="1"/>
              <a:t>Orelly</a:t>
            </a:r>
            <a:r>
              <a:rPr lang="en-US" dirty="0"/>
              <a:t> ( 2017 )</a:t>
            </a:r>
          </a:p>
        </p:txBody>
      </p:sp>
      <p:cxnSp>
        <p:nvCxnSpPr>
          <p:cNvPr id="13" name="직선 연결선[R] 12"/>
          <p:cNvCxnSpPr/>
          <p:nvPr/>
        </p:nvCxnSpPr>
        <p:spPr>
          <a:xfrm flipV="1">
            <a:off x="1573005" y="3144082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128125" y="3144082"/>
            <a:ext cx="67284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907317" y="3487073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x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573005" y="4051299"/>
            <a:ext cx="1224896" cy="19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/>
          <p:cNvCxnSpPr/>
          <p:nvPr/>
        </p:nvCxnSpPr>
        <p:spPr>
          <a:xfrm flipV="1">
            <a:off x="3803995" y="3929613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359115" y="3929613"/>
            <a:ext cx="67284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5123901" y="4194701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+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cxnSp>
        <p:nvCxnSpPr>
          <p:cNvPr id="69" name="직선 연결선[R] 68"/>
          <p:cNvCxnSpPr/>
          <p:nvPr/>
        </p:nvCxnSpPr>
        <p:spPr>
          <a:xfrm flipV="1">
            <a:off x="3793620" y="5508404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4348740" y="4855943"/>
            <a:ext cx="718785" cy="652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2907317" y="5057823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x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1592599" y="5467250"/>
            <a:ext cx="1224896" cy="19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/>
          <p:cNvCxnSpPr/>
          <p:nvPr/>
        </p:nvCxnSpPr>
        <p:spPr>
          <a:xfrm flipV="1">
            <a:off x="1531741" y="6560393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2086861" y="5907932"/>
            <a:ext cx="718785" cy="652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065354" y="4630273"/>
            <a:ext cx="1224896" cy="19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7388727" y="4246229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x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296788" y="4653839"/>
            <a:ext cx="1224896" cy="19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833349" y="5633902"/>
            <a:ext cx="579267" cy="54806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오렌지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27065" y="3412984"/>
            <a:ext cx="579267" cy="54806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사과</a:t>
            </a:r>
            <a:r>
              <a:rPr kumimoji="1" lang="en-US" altLang="ko-KR" sz="1000" b="1" dirty="0" smtClean="0">
                <a:solidFill>
                  <a:schemeClr val="tx1"/>
                </a:solidFill>
              </a:rPr>
              <a:t>`</a:t>
            </a:r>
          </a:p>
        </p:txBody>
      </p:sp>
      <p:sp>
        <p:nvSpPr>
          <p:cNvPr id="42" name="텍스트 상자 41"/>
          <p:cNvSpPr txBox="1"/>
          <p:nvPr/>
        </p:nvSpPr>
        <p:spPr>
          <a:xfrm>
            <a:off x="1752600" y="2362200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2</a:t>
            </a:r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1841706" y="3671912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100</a:t>
            </a:r>
            <a:endParaRPr kumimoji="1" lang="ko-KR" altLang="en-US" dirty="0"/>
          </a:p>
        </p:txBody>
      </p:sp>
      <p:sp>
        <p:nvSpPr>
          <p:cNvPr id="87" name="텍스트 상자 86"/>
          <p:cNvSpPr txBox="1"/>
          <p:nvPr/>
        </p:nvSpPr>
        <p:spPr>
          <a:xfrm>
            <a:off x="1841706" y="5112779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150</a:t>
            </a:r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1707356" y="6242363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90" name="텍스트 상자 89"/>
          <p:cNvSpPr txBox="1"/>
          <p:nvPr/>
        </p:nvSpPr>
        <p:spPr>
          <a:xfrm>
            <a:off x="3818676" y="5093433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450</a:t>
            </a:r>
            <a:endParaRPr kumimoji="1" lang="ko-KR" altLang="en-US" dirty="0"/>
          </a:p>
        </p:txBody>
      </p:sp>
      <p:sp>
        <p:nvSpPr>
          <p:cNvPr id="91" name="텍스트 상자 90"/>
          <p:cNvSpPr txBox="1"/>
          <p:nvPr/>
        </p:nvSpPr>
        <p:spPr>
          <a:xfrm>
            <a:off x="3857697" y="3563143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200</a:t>
            </a:r>
            <a:endParaRPr kumimoji="1" lang="ko-KR" altLang="en-US" dirty="0"/>
          </a:p>
        </p:txBody>
      </p:sp>
      <p:sp>
        <p:nvSpPr>
          <p:cNvPr id="92" name="텍스트 상자 91"/>
          <p:cNvSpPr txBox="1"/>
          <p:nvPr/>
        </p:nvSpPr>
        <p:spPr>
          <a:xfrm>
            <a:off x="6328475" y="4221772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650</a:t>
            </a:r>
            <a:endParaRPr kumimoji="1" lang="ko-KR" altLang="en-US" dirty="0"/>
          </a:p>
        </p:txBody>
      </p:sp>
      <p:cxnSp>
        <p:nvCxnSpPr>
          <p:cNvPr id="94" name="직선 연결선[R] 93"/>
          <p:cNvCxnSpPr/>
          <p:nvPr/>
        </p:nvCxnSpPr>
        <p:spPr>
          <a:xfrm flipV="1">
            <a:off x="6328475" y="5793480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6883595" y="5141019"/>
            <a:ext cx="718785" cy="652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텍스트 상자 95"/>
          <p:cNvSpPr txBox="1"/>
          <p:nvPr/>
        </p:nvSpPr>
        <p:spPr>
          <a:xfrm>
            <a:off x="6365622" y="5419663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1.1</a:t>
            </a:r>
            <a:endParaRPr kumimoji="1" lang="ko-KR" altLang="en-US" dirty="0"/>
          </a:p>
        </p:txBody>
      </p:sp>
      <p:sp>
        <p:nvSpPr>
          <p:cNvPr id="99" name="텍스트 상자 98"/>
          <p:cNvSpPr txBox="1"/>
          <p:nvPr/>
        </p:nvSpPr>
        <p:spPr>
          <a:xfrm>
            <a:off x="8631676" y="4279166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715</a:t>
            </a:r>
            <a:endParaRPr kumimoji="1"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358" y="1198603"/>
            <a:ext cx="5014822" cy="28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Calibri Light"/>
              </a:rPr>
              <a:t>Forward </a:t>
            </a:r>
            <a:r>
              <a:rPr lang="en-US" dirty="0">
                <a:solidFill>
                  <a:srgbClr val="000000"/>
                </a:solidFill>
                <a:latin typeface="Calibri Light"/>
              </a:rPr>
              <a:t>and</a:t>
            </a:r>
            <a:r>
              <a:rPr lang="en-US">
                <a:solidFill>
                  <a:srgbClr val="000000"/>
                </a:solidFill>
                <a:latin typeface="Calibri Light"/>
              </a:rPr>
              <a:t> backward propagration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525" y="1771650"/>
            <a:ext cx="1131235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Computational graph (계산 그래프) : 계산 과정을 그래프로 그대로 나타낸 것, 여기서 그래프는 그래프 자료구조로, 복수의 노드와 에지로 표현된다. 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6796" y="626876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dirty="0" err="1"/>
              <a:t>DataScience</a:t>
            </a:r>
            <a:r>
              <a:rPr lang="en-US" dirty="0"/>
              <a:t> from scratch – </a:t>
            </a:r>
            <a:r>
              <a:rPr lang="en-US" dirty="0" err="1"/>
              <a:t>Orelly</a:t>
            </a:r>
            <a:r>
              <a:rPr lang="en-US" dirty="0"/>
              <a:t> ( 2017 )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225" y="2552700"/>
            <a:ext cx="10269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Example:  현빈 군은 슈퍼에서 사과를 2개 귤을 3개 샀습니다. 사과는 1개에 100원, 귤은 1개 150원입니다. 소비세가 10%일 때 지불 금액을 구하세요.</a:t>
            </a:r>
          </a:p>
        </p:txBody>
      </p:sp>
      <p:sp>
        <p:nvSpPr>
          <p:cNvPr id="16" name="TextBox 185"/>
          <p:cNvSpPr txBox="1"/>
          <p:nvPr/>
        </p:nvSpPr>
        <p:spPr>
          <a:xfrm>
            <a:off x="3620134" y="3592880"/>
            <a:ext cx="1026962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Forward propagation :계산을 왼쪽에서 오른쪽으로 진행</a:t>
            </a:r>
          </a:p>
        </p:txBody>
      </p:sp>
      <p:sp>
        <p:nvSpPr>
          <p:cNvPr id="17" name="TextBox 186"/>
          <p:cNvSpPr txBox="1"/>
          <p:nvPr/>
        </p:nvSpPr>
        <p:spPr>
          <a:xfrm>
            <a:off x="3744264" y="3881226"/>
            <a:ext cx="1026962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Backward propagation : 계산을 오른쪽에서 왼쪽으로 진행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3" name="Ink 182"/>
              <p14:cNvContentPartPr/>
              <p14:nvPr/>
            </p14:nvContentPartPr>
            <p14:xfrm>
              <a:off x="11830944" y="3121598"/>
              <a:ext cx="75240" cy="252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814744" y="3105398"/>
                <a:ext cx="107640" cy="57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직선 연결선[R] 33"/>
          <p:cNvCxnSpPr/>
          <p:nvPr/>
        </p:nvCxnSpPr>
        <p:spPr>
          <a:xfrm flipV="1">
            <a:off x="1740204" y="3249889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295324" y="3249889"/>
            <a:ext cx="67284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074516" y="3592880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x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740204" y="4157106"/>
            <a:ext cx="1224896" cy="19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/>
          <p:cNvCxnSpPr/>
          <p:nvPr/>
        </p:nvCxnSpPr>
        <p:spPr>
          <a:xfrm flipV="1">
            <a:off x="3971194" y="4035420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526314" y="4035420"/>
            <a:ext cx="67284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5291100" y="4300508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+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cxnSp>
        <p:nvCxnSpPr>
          <p:cNvPr id="41" name="직선 연결선[R] 40"/>
          <p:cNvCxnSpPr/>
          <p:nvPr/>
        </p:nvCxnSpPr>
        <p:spPr>
          <a:xfrm flipV="1">
            <a:off x="3960819" y="5614211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4515939" y="4961750"/>
            <a:ext cx="718785" cy="652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3074516" y="5163630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x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759798" y="5573057"/>
            <a:ext cx="1224896" cy="19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/>
          <p:cNvCxnSpPr/>
          <p:nvPr/>
        </p:nvCxnSpPr>
        <p:spPr>
          <a:xfrm flipV="1">
            <a:off x="1698940" y="6666200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254060" y="6013739"/>
            <a:ext cx="718785" cy="652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232553" y="4736080"/>
            <a:ext cx="1224896" cy="19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7555926" y="4352036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x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463987" y="4759646"/>
            <a:ext cx="1224896" cy="19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000548" y="5739709"/>
            <a:ext cx="579267" cy="54806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오렌지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94264" y="3518791"/>
            <a:ext cx="579267" cy="54806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사과</a:t>
            </a:r>
            <a:r>
              <a:rPr kumimoji="1" lang="en-US" altLang="ko-KR" sz="1000" b="1" dirty="0" smtClean="0">
                <a:solidFill>
                  <a:schemeClr val="tx1"/>
                </a:solidFill>
              </a:rPr>
              <a:t>`</a:t>
            </a:r>
          </a:p>
        </p:txBody>
      </p:sp>
      <p:sp>
        <p:nvSpPr>
          <p:cNvPr id="52" name="텍스트 상자 51"/>
          <p:cNvSpPr txBox="1"/>
          <p:nvPr/>
        </p:nvSpPr>
        <p:spPr>
          <a:xfrm>
            <a:off x="1874555" y="2913084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2</a:t>
            </a:r>
            <a:endParaRPr kumimoji="1" lang="ko-KR" altLang="en-US" dirty="0"/>
          </a:p>
        </p:txBody>
      </p:sp>
      <p:sp>
        <p:nvSpPr>
          <p:cNvPr id="53" name="텍스트 상자 52"/>
          <p:cNvSpPr txBox="1"/>
          <p:nvPr/>
        </p:nvSpPr>
        <p:spPr>
          <a:xfrm>
            <a:off x="2008905" y="3777719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100</a:t>
            </a:r>
            <a:endParaRPr kumimoji="1" lang="ko-KR" altLang="en-US" dirty="0"/>
          </a:p>
        </p:txBody>
      </p:sp>
      <p:sp>
        <p:nvSpPr>
          <p:cNvPr id="54" name="텍스트 상자 53"/>
          <p:cNvSpPr txBox="1"/>
          <p:nvPr/>
        </p:nvSpPr>
        <p:spPr>
          <a:xfrm>
            <a:off x="2008905" y="5218586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150</a:t>
            </a:r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1874555" y="6348170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56" name="텍스트 상자 55"/>
          <p:cNvSpPr txBox="1"/>
          <p:nvPr/>
        </p:nvSpPr>
        <p:spPr>
          <a:xfrm>
            <a:off x="3985875" y="5199240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450</a:t>
            </a:r>
            <a:endParaRPr kumimoji="1" lang="ko-KR" altLang="en-US" dirty="0"/>
          </a:p>
        </p:txBody>
      </p:sp>
      <p:sp>
        <p:nvSpPr>
          <p:cNvPr id="57" name="텍스트 상자 56"/>
          <p:cNvSpPr txBox="1"/>
          <p:nvPr/>
        </p:nvSpPr>
        <p:spPr>
          <a:xfrm>
            <a:off x="4024896" y="3668950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200</a:t>
            </a:r>
            <a:endParaRPr kumimoji="1" lang="ko-KR" altLang="en-US" dirty="0"/>
          </a:p>
        </p:txBody>
      </p:sp>
      <p:sp>
        <p:nvSpPr>
          <p:cNvPr id="58" name="텍스트 상자 57"/>
          <p:cNvSpPr txBox="1"/>
          <p:nvPr/>
        </p:nvSpPr>
        <p:spPr>
          <a:xfrm>
            <a:off x="6495674" y="4327579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650</a:t>
            </a:r>
            <a:endParaRPr kumimoji="1" lang="ko-KR" altLang="en-US" dirty="0"/>
          </a:p>
        </p:txBody>
      </p:sp>
      <p:cxnSp>
        <p:nvCxnSpPr>
          <p:cNvPr id="60" name="직선 연결선[R] 59"/>
          <p:cNvCxnSpPr/>
          <p:nvPr/>
        </p:nvCxnSpPr>
        <p:spPr>
          <a:xfrm flipV="1">
            <a:off x="6495674" y="5899287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7050794" y="5246826"/>
            <a:ext cx="718785" cy="652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상자 61"/>
          <p:cNvSpPr txBox="1"/>
          <p:nvPr/>
        </p:nvSpPr>
        <p:spPr>
          <a:xfrm>
            <a:off x="6532821" y="5525470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1.1</a:t>
            </a:r>
            <a:endParaRPr kumimoji="1" lang="ko-KR" altLang="en-US" dirty="0"/>
          </a:p>
        </p:txBody>
      </p:sp>
      <p:sp>
        <p:nvSpPr>
          <p:cNvPr id="63" name="텍스트 상자 62"/>
          <p:cNvSpPr txBox="1"/>
          <p:nvPr/>
        </p:nvSpPr>
        <p:spPr>
          <a:xfrm>
            <a:off x="8798875" y="4384973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715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43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</a:t>
            </a:r>
            <a:r>
              <a:rPr lang="en-US"/>
              <a:t> node - </a:t>
            </a:r>
            <a:r>
              <a:rPr lang="en-US" dirty="0"/>
              <a:t> </a:t>
            </a:r>
            <a:r>
              <a:rPr lang="en-US"/>
              <a:t>Backpropagation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4784" y="1371600"/>
            <a:ext cx="6513094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Let z = x + y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Dz / dx = 1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Dz / dy = 1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2861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"/>
              </a:rPr>
              <a:t>+</a:t>
            </a: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1924050" y="2667000"/>
            <a:ext cx="1105461" cy="753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3"/>
          </p:cNvCxnSpPr>
          <p:nvPr/>
        </p:nvCxnSpPr>
        <p:spPr>
          <a:xfrm flipV="1">
            <a:off x="1628775" y="4066614"/>
            <a:ext cx="1400736" cy="760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1600" y="2639378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0272" y="4441441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Calibri"/>
              </a:rPr>
              <a:t>y</a:t>
            </a:r>
            <a:endParaRPr lang="en-US" sz="2300" dirty="0">
              <a:latin typeface="Calibri"/>
            </a:endParaRP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 flipV="1">
            <a:off x="3810000" y="3720099"/>
            <a:ext cx="1284537" cy="23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1375" y="3229928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Calibri"/>
              </a:rPr>
              <a:t>z</a:t>
            </a:r>
          </a:p>
        </p:txBody>
      </p:sp>
      <p:sp>
        <p:nvSpPr>
          <p:cNvPr id="12" name="Oval 11"/>
          <p:cNvSpPr/>
          <p:nvPr/>
        </p:nvSpPr>
        <p:spPr>
          <a:xfrm>
            <a:off x="8277225" y="3200400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"/>
              </a:rPr>
              <a:t>+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19952" y="2762253"/>
            <a:ext cx="1057273" cy="657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334250" y="4066614"/>
            <a:ext cx="942975" cy="804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34225" y="2544128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Calibri"/>
              </a:rPr>
              <a:t>(dL/dz) *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34225" y="4515803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Calibri"/>
              </a:rPr>
              <a:t>(dL/dx) * 1</a:t>
            </a:r>
            <a:endParaRPr lang="en-US" sz="2300" dirty="0">
              <a:latin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182100" y="3636407"/>
            <a:ext cx="1257300" cy="19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13896" y="3849445"/>
            <a:ext cx="2743200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Calibri"/>
              </a:rPr>
              <a:t>dL / dz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2212" y="5606494"/>
            <a:ext cx="7502357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lang="en-US" b="1" dirty="0" smtClean="0">
                <a:latin typeface="Calibri"/>
              </a:rPr>
              <a:t>상류에 </a:t>
            </a:r>
            <a:r>
              <a:rPr lang="en-US" b="1" dirty="0">
                <a:latin typeface="Calibri"/>
              </a:rPr>
              <a:t>전해진 미분에 1을 곱하여 하류로 </a:t>
            </a:r>
            <a:r>
              <a:rPr lang="en-US" b="1" dirty="0" smtClean="0">
                <a:latin typeface="Calibri"/>
              </a:rPr>
              <a:t>흘</a:t>
            </a:r>
            <a:r>
              <a:rPr lang="ko-KR" altLang="en-US" b="1" dirty="0" smtClean="0">
                <a:latin typeface="Calibri"/>
              </a:rPr>
              <a:t>립니다</a:t>
            </a:r>
            <a:r>
              <a:rPr lang="en-US" altLang="ko-KR" b="1" dirty="0" smtClean="0">
                <a:latin typeface="Calibri"/>
              </a:rPr>
              <a:t>.</a:t>
            </a:r>
            <a:r>
              <a:rPr lang="en-US" b="1" dirty="0">
                <a:latin typeface="Calibri"/>
              </a:rPr>
              <a:t> 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b="1" dirty="0" smtClean="0">
                <a:latin typeface="Calibri"/>
              </a:rPr>
              <a:t>덧셈노드의 </a:t>
            </a:r>
            <a:r>
              <a:rPr lang="en-US" b="1" dirty="0">
                <a:latin typeface="Calibri"/>
              </a:rPr>
              <a:t>역전파는 1을 곱하기만 할 뿐이므로 입력된 값을 그대로 다음 노드로 보냅니다.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3350" y="5063490"/>
            <a:ext cx="6513094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2F5496"/>
                </a:solidFill>
              </a:rPr>
              <a:t>Forward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86425" y="5063490"/>
            <a:ext cx="6513094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Backward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9186796" y="626876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dirty="0" err="1"/>
              <a:t>DataScience</a:t>
            </a:r>
            <a:r>
              <a:rPr lang="en-US" dirty="0"/>
              <a:t> from scratch – </a:t>
            </a:r>
            <a:r>
              <a:rPr lang="en-US" dirty="0" err="1"/>
              <a:t>Orelly</a:t>
            </a:r>
            <a:r>
              <a:rPr lang="en-US" dirty="0"/>
              <a:t> ( 2017 )</a:t>
            </a:r>
          </a:p>
        </p:txBody>
      </p:sp>
    </p:spTree>
    <p:extLst>
      <p:ext uri="{BB962C8B-B14F-4D97-AF65-F5344CB8AC3E}">
        <p14:creationId xmlns:p14="http://schemas.microsoft.com/office/powerpoint/2010/main" val="287151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node - Backpropagation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4784" y="1371600"/>
            <a:ext cx="6513094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Let z = xy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Dz / dx = y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Dz / dy = x</a:t>
            </a:r>
          </a:p>
        </p:txBody>
      </p:sp>
      <p:sp>
        <p:nvSpPr>
          <p:cNvPr id="4" name="Oval 3"/>
          <p:cNvSpPr/>
          <p:nvPr/>
        </p:nvSpPr>
        <p:spPr>
          <a:xfrm>
            <a:off x="2895600" y="32861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"/>
              </a:rPr>
              <a:t>x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24050" y="2667000"/>
            <a:ext cx="971550" cy="811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28775" y="3943350"/>
            <a:ext cx="1266825" cy="884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6325" y="2676525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4997" y="4478588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Calibri"/>
              </a:rPr>
              <a:t>y</a:t>
            </a:r>
            <a:endParaRPr lang="en-US" sz="2300" dirty="0">
              <a:latin typeface="Calibr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52875" y="3714750"/>
            <a:ext cx="1141662" cy="5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86100" y="3267075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Calibri"/>
              </a:rPr>
              <a:t>z</a:t>
            </a:r>
          </a:p>
        </p:txBody>
      </p:sp>
      <p:sp>
        <p:nvSpPr>
          <p:cNvPr id="12" name="Oval 11"/>
          <p:cNvSpPr/>
          <p:nvPr/>
        </p:nvSpPr>
        <p:spPr>
          <a:xfrm>
            <a:off x="8277225" y="3200400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"/>
              </a:rPr>
              <a:t>x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19950" y="2762250"/>
            <a:ext cx="1037388" cy="716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334250" y="3943350"/>
            <a:ext cx="983914" cy="927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8950" y="2581275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Calibri"/>
              </a:rPr>
              <a:t>(dL/dz) * 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8950" y="4552950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Calibri"/>
              </a:rPr>
              <a:t>(dL/dx) * x</a:t>
            </a:r>
            <a:endParaRPr lang="en-US" sz="2300" dirty="0">
              <a:latin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182100" y="3636407"/>
            <a:ext cx="1409700" cy="19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18621" y="3886592"/>
            <a:ext cx="2743200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Calibri"/>
              </a:rPr>
              <a:t>dL / dz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87864" y="5777483"/>
            <a:ext cx="750235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alibri"/>
              </a:rPr>
              <a:t> </a:t>
            </a:r>
            <a:r>
              <a:rPr lang="ko-KR" altLang="en-US" b="1" dirty="0" smtClean="0">
                <a:latin typeface="Calibri"/>
              </a:rPr>
              <a:t>곱</a:t>
            </a:r>
            <a:r>
              <a:rPr lang="en-US" b="1" dirty="0" smtClean="0">
                <a:latin typeface="Calibri"/>
              </a:rPr>
              <a:t>셈 </a:t>
            </a:r>
            <a:r>
              <a:rPr lang="en-US" b="1" dirty="0">
                <a:latin typeface="Calibri"/>
              </a:rPr>
              <a:t>노드 역전파는 하류의 값에 순전파 때의 입력신호들을 서로 바꾼값을 곱해서 하류로 보냅니다.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3350" y="5063490"/>
            <a:ext cx="6513094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2F5496"/>
                </a:solidFill>
              </a:rPr>
              <a:t>Forward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86425" y="5063490"/>
            <a:ext cx="6513094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Backward</a:t>
            </a:r>
          </a:p>
        </p:txBody>
      </p:sp>
      <p:sp>
        <p:nvSpPr>
          <p:cNvPr id="23" name="TextBox 4"/>
          <p:cNvSpPr txBox="1"/>
          <p:nvPr/>
        </p:nvSpPr>
        <p:spPr>
          <a:xfrm>
            <a:off x="9186796" y="626876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dirty="0" err="1"/>
              <a:t>DataScience</a:t>
            </a:r>
            <a:r>
              <a:rPr lang="en-US" dirty="0"/>
              <a:t> from scratch – </a:t>
            </a:r>
            <a:r>
              <a:rPr lang="en-US" dirty="0" err="1"/>
              <a:t>Orelly</a:t>
            </a:r>
            <a:r>
              <a:rPr lang="en-US" dirty="0"/>
              <a:t> ( 2017 )</a:t>
            </a:r>
          </a:p>
        </p:txBody>
      </p:sp>
    </p:spTree>
    <p:extLst>
      <p:ext uri="{BB962C8B-B14F-4D97-AF65-F5344CB8AC3E}">
        <p14:creationId xmlns:p14="http://schemas.microsoft.com/office/powerpoint/2010/main" val="231420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Example of </a:t>
            </a:r>
            <a:r>
              <a:rPr lang="en-US" dirty="0" smtClean="0">
                <a:solidFill>
                  <a:srgbClr val="000000"/>
                </a:solidFill>
                <a:latin typeface="Calibri Light"/>
              </a:rPr>
              <a:t>backpropagation</a:t>
            </a:r>
            <a:r>
              <a:rPr lang="en-US" dirty="0">
                <a:latin typeface="Calibri Light"/>
              </a:rPr>
              <a:t/>
            </a:r>
            <a:br>
              <a:rPr lang="en-US" dirty="0">
                <a:latin typeface="Calibri Light"/>
              </a:rPr>
            </a:br>
            <a:endParaRPr lang="en-US" dirty="0">
              <a:latin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5900" y="642937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dirty="0" err="1"/>
              <a:t>DataScience</a:t>
            </a:r>
            <a:r>
              <a:rPr lang="en-US" dirty="0"/>
              <a:t> from scratch – </a:t>
            </a:r>
            <a:r>
              <a:rPr lang="en-US" dirty="0" err="1"/>
              <a:t>Orelly</a:t>
            </a:r>
            <a:r>
              <a:rPr lang="en-US" dirty="0"/>
              <a:t> ( 2017 )</a:t>
            </a:r>
          </a:p>
        </p:txBody>
      </p:sp>
      <p:sp>
        <p:nvSpPr>
          <p:cNvPr id="51" name="Oval 3"/>
          <p:cNvSpPr/>
          <p:nvPr/>
        </p:nvSpPr>
        <p:spPr>
          <a:xfrm>
            <a:off x="2665704" y="24770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"/>
              </a:rPr>
              <a:t>+</a:t>
            </a:r>
          </a:p>
        </p:txBody>
      </p:sp>
      <p:cxnSp>
        <p:nvCxnSpPr>
          <p:cNvPr id="52" name="Straight Arrow Connector 4"/>
          <p:cNvCxnSpPr>
            <a:endCxn id="53" idx="1"/>
          </p:cNvCxnSpPr>
          <p:nvPr/>
        </p:nvCxnSpPr>
        <p:spPr>
          <a:xfrm>
            <a:off x="1694154" y="1857969"/>
            <a:ext cx="1105461" cy="753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"/>
          <p:cNvCxnSpPr>
            <a:endCxn id="53" idx="3"/>
          </p:cNvCxnSpPr>
          <p:nvPr/>
        </p:nvCxnSpPr>
        <p:spPr>
          <a:xfrm flipV="1">
            <a:off x="1398879" y="3257583"/>
            <a:ext cx="1400736" cy="760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6"/>
          <p:cNvSpPr txBox="1"/>
          <p:nvPr/>
        </p:nvSpPr>
        <p:spPr>
          <a:xfrm>
            <a:off x="1141704" y="1830347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 smtClean="0">
                <a:solidFill>
                  <a:srgbClr val="000000"/>
                </a:solidFill>
                <a:latin typeface="Calibri"/>
              </a:rPr>
              <a:t>10</a:t>
            </a:r>
            <a:endParaRPr lang="en-US" sz="23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TextBox 7"/>
          <p:cNvSpPr txBox="1"/>
          <p:nvPr/>
        </p:nvSpPr>
        <p:spPr>
          <a:xfrm>
            <a:off x="1080376" y="3632410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 smtClean="0">
                <a:solidFill>
                  <a:srgbClr val="000000"/>
                </a:solidFill>
                <a:latin typeface="Calibri"/>
              </a:rPr>
              <a:t>5</a:t>
            </a:r>
            <a:endParaRPr lang="en-US" sz="2300" dirty="0">
              <a:latin typeface="Calibri"/>
            </a:endParaRPr>
          </a:p>
        </p:txBody>
      </p:sp>
      <p:cxnSp>
        <p:nvCxnSpPr>
          <p:cNvPr id="56" name="Straight Arrow Connector 8"/>
          <p:cNvCxnSpPr>
            <a:stCxn id="53" idx="6"/>
          </p:cNvCxnSpPr>
          <p:nvPr/>
        </p:nvCxnSpPr>
        <p:spPr>
          <a:xfrm flipV="1">
            <a:off x="3580104" y="2911068"/>
            <a:ext cx="1284537" cy="23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9"/>
          <p:cNvSpPr txBox="1"/>
          <p:nvPr/>
        </p:nvSpPr>
        <p:spPr>
          <a:xfrm>
            <a:off x="3836418" y="2359423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smtClean="0">
                <a:solidFill>
                  <a:srgbClr val="000000"/>
                </a:solidFill>
                <a:latin typeface="Calibri"/>
              </a:rPr>
              <a:t>15</a:t>
            </a:r>
            <a:endParaRPr lang="en-US" sz="23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Oval 11"/>
          <p:cNvSpPr/>
          <p:nvPr/>
        </p:nvSpPr>
        <p:spPr>
          <a:xfrm>
            <a:off x="2600471" y="4805484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"/>
              </a:rPr>
              <a:t>+</a:t>
            </a:r>
          </a:p>
        </p:txBody>
      </p:sp>
      <p:cxnSp>
        <p:nvCxnSpPr>
          <p:cNvPr id="59" name="Straight Arrow Connector 12"/>
          <p:cNvCxnSpPr/>
          <p:nvPr/>
        </p:nvCxnSpPr>
        <p:spPr>
          <a:xfrm flipH="1" flipV="1">
            <a:off x="1543198" y="4367337"/>
            <a:ext cx="1057273" cy="657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3"/>
          <p:cNvCxnSpPr/>
          <p:nvPr/>
        </p:nvCxnSpPr>
        <p:spPr>
          <a:xfrm flipH="1">
            <a:off x="1657496" y="5671698"/>
            <a:ext cx="942975" cy="804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4"/>
          <p:cNvSpPr txBox="1"/>
          <p:nvPr/>
        </p:nvSpPr>
        <p:spPr>
          <a:xfrm>
            <a:off x="1012375" y="4359952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300" dirty="0" smtClean="0">
                <a:solidFill>
                  <a:srgbClr val="000000"/>
                </a:solidFill>
                <a:latin typeface="Calibri"/>
              </a:rPr>
              <a:t>15</a:t>
            </a:r>
            <a:endParaRPr lang="en-US" sz="23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Box 15"/>
          <p:cNvSpPr txBox="1"/>
          <p:nvPr/>
        </p:nvSpPr>
        <p:spPr>
          <a:xfrm>
            <a:off x="1070336" y="6001212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300" dirty="0" smtClean="0">
                <a:solidFill>
                  <a:srgbClr val="000000"/>
                </a:solidFill>
                <a:latin typeface="Calibri"/>
              </a:rPr>
              <a:t>15</a:t>
            </a:r>
            <a:endParaRPr lang="en-US" sz="2300" dirty="0">
              <a:latin typeface="Calibri"/>
            </a:endParaRPr>
          </a:p>
        </p:txBody>
      </p:sp>
      <p:cxnSp>
        <p:nvCxnSpPr>
          <p:cNvPr id="63" name="Straight Arrow Connector 16"/>
          <p:cNvCxnSpPr/>
          <p:nvPr/>
        </p:nvCxnSpPr>
        <p:spPr>
          <a:xfrm flipH="1">
            <a:off x="3505346" y="5241491"/>
            <a:ext cx="1257300" cy="19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5"/>
          <p:cNvSpPr txBox="1"/>
          <p:nvPr/>
        </p:nvSpPr>
        <p:spPr>
          <a:xfrm>
            <a:off x="2816335" y="4747281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300" dirty="0" smtClean="0">
                <a:solidFill>
                  <a:srgbClr val="000000"/>
                </a:solidFill>
                <a:latin typeface="Calibri"/>
              </a:rPr>
              <a:t>15</a:t>
            </a:r>
            <a:endParaRPr lang="en-US" sz="2300" dirty="0">
              <a:latin typeface="Calibri"/>
            </a:endParaRPr>
          </a:p>
        </p:txBody>
      </p:sp>
      <p:sp>
        <p:nvSpPr>
          <p:cNvPr id="65" name="Oval 3"/>
          <p:cNvSpPr/>
          <p:nvPr/>
        </p:nvSpPr>
        <p:spPr>
          <a:xfrm>
            <a:off x="8230432" y="23435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"/>
              </a:rPr>
              <a:t>x</a:t>
            </a:r>
          </a:p>
        </p:txBody>
      </p:sp>
      <p:cxnSp>
        <p:nvCxnSpPr>
          <p:cNvPr id="66" name="Straight Arrow Connector 4"/>
          <p:cNvCxnSpPr/>
          <p:nvPr/>
        </p:nvCxnSpPr>
        <p:spPr>
          <a:xfrm>
            <a:off x="7258882" y="1724459"/>
            <a:ext cx="971550" cy="811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5"/>
          <p:cNvCxnSpPr/>
          <p:nvPr/>
        </p:nvCxnSpPr>
        <p:spPr>
          <a:xfrm flipV="1">
            <a:off x="6963607" y="3000809"/>
            <a:ext cx="1266825" cy="884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"/>
          <p:cNvSpPr txBox="1"/>
          <p:nvPr/>
        </p:nvSpPr>
        <p:spPr>
          <a:xfrm>
            <a:off x="6467254" y="1686073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300" dirty="0" smtClean="0">
                <a:solidFill>
                  <a:srgbClr val="000000"/>
                </a:solidFill>
                <a:latin typeface="Calibri"/>
              </a:rPr>
              <a:t>10</a:t>
            </a:r>
            <a:endParaRPr lang="en-US" sz="23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TextBox 7"/>
          <p:cNvSpPr txBox="1"/>
          <p:nvPr/>
        </p:nvSpPr>
        <p:spPr>
          <a:xfrm>
            <a:off x="6405926" y="3488136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300" dirty="0" smtClean="0">
                <a:solidFill>
                  <a:srgbClr val="000000"/>
                </a:solidFill>
                <a:latin typeface="Calibri"/>
              </a:rPr>
              <a:t>5</a:t>
            </a:r>
            <a:endParaRPr lang="en-US" sz="2300" dirty="0">
              <a:latin typeface="Calibri"/>
            </a:endParaRPr>
          </a:p>
        </p:txBody>
      </p:sp>
      <p:cxnSp>
        <p:nvCxnSpPr>
          <p:cNvPr id="70" name="Straight Arrow Connector 8"/>
          <p:cNvCxnSpPr/>
          <p:nvPr/>
        </p:nvCxnSpPr>
        <p:spPr>
          <a:xfrm>
            <a:off x="9287707" y="2772209"/>
            <a:ext cx="1141662" cy="5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9"/>
          <p:cNvSpPr txBox="1"/>
          <p:nvPr/>
        </p:nvSpPr>
        <p:spPr>
          <a:xfrm>
            <a:off x="8477029" y="2276623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300" dirty="0" smtClean="0">
                <a:solidFill>
                  <a:srgbClr val="000000"/>
                </a:solidFill>
                <a:latin typeface="Calibri"/>
              </a:rPr>
              <a:t>50</a:t>
            </a:r>
            <a:endParaRPr lang="en-US" sz="23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Oval 11"/>
          <p:cNvSpPr/>
          <p:nvPr/>
        </p:nvSpPr>
        <p:spPr>
          <a:xfrm>
            <a:off x="8115916" y="477087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Calibri"/>
              </a:rPr>
              <a:t>x</a:t>
            </a:r>
          </a:p>
        </p:txBody>
      </p:sp>
      <p:cxnSp>
        <p:nvCxnSpPr>
          <p:cNvPr id="73" name="Straight Arrow Connector 12"/>
          <p:cNvCxnSpPr/>
          <p:nvPr/>
        </p:nvCxnSpPr>
        <p:spPr>
          <a:xfrm flipH="1" flipV="1">
            <a:off x="7058641" y="4332729"/>
            <a:ext cx="1037388" cy="716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3"/>
          <p:cNvCxnSpPr/>
          <p:nvPr/>
        </p:nvCxnSpPr>
        <p:spPr>
          <a:xfrm flipH="1">
            <a:off x="7172941" y="5513829"/>
            <a:ext cx="983914" cy="927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4"/>
          <p:cNvSpPr txBox="1"/>
          <p:nvPr/>
        </p:nvSpPr>
        <p:spPr>
          <a:xfrm>
            <a:off x="6677641" y="4151754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300" dirty="0" smtClean="0">
                <a:solidFill>
                  <a:srgbClr val="000000"/>
                </a:solidFill>
                <a:latin typeface="Calibri"/>
              </a:rPr>
              <a:t>6.5</a:t>
            </a:r>
            <a:endParaRPr lang="en-US" sz="23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TextBox 15"/>
          <p:cNvSpPr txBox="1"/>
          <p:nvPr/>
        </p:nvSpPr>
        <p:spPr>
          <a:xfrm>
            <a:off x="6677641" y="6123429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300" dirty="0" smtClean="0">
                <a:solidFill>
                  <a:srgbClr val="000000"/>
                </a:solidFill>
                <a:latin typeface="Calibri"/>
              </a:rPr>
              <a:t>13</a:t>
            </a:r>
            <a:endParaRPr lang="en-US" sz="2300" dirty="0">
              <a:latin typeface="Calibri"/>
            </a:endParaRPr>
          </a:p>
        </p:txBody>
      </p:sp>
      <p:cxnSp>
        <p:nvCxnSpPr>
          <p:cNvPr id="77" name="Straight Arrow Connector 16"/>
          <p:cNvCxnSpPr/>
          <p:nvPr/>
        </p:nvCxnSpPr>
        <p:spPr>
          <a:xfrm flipH="1">
            <a:off x="9020791" y="5206886"/>
            <a:ext cx="1409700" cy="19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5"/>
          <p:cNvSpPr txBox="1"/>
          <p:nvPr/>
        </p:nvSpPr>
        <p:spPr>
          <a:xfrm>
            <a:off x="8477029" y="4782596"/>
            <a:ext cx="2743200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300" smtClean="0">
                <a:solidFill>
                  <a:srgbClr val="000000"/>
                </a:solidFill>
                <a:latin typeface="Calibri"/>
              </a:rPr>
              <a:t>1.3</a:t>
            </a:r>
            <a:endParaRPr lang="en-US" sz="23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79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9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 Light"/>
              </a:rPr>
              <a:t>Backward Propagation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6796" y="626876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dirty="0" err="1"/>
              <a:t>DataScience</a:t>
            </a:r>
            <a:r>
              <a:rPr lang="en-US" dirty="0"/>
              <a:t> from scratch – </a:t>
            </a:r>
            <a:r>
              <a:rPr lang="en-US" dirty="0" err="1"/>
              <a:t>Orelly</a:t>
            </a:r>
            <a:r>
              <a:rPr lang="en-US" dirty="0"/>
              <a:t> ( 2017 )</a:t>
            </a:r>
          </a:p>
        </p:txBody>
      </p:sp>
      <p:sp>
        <p:nvSpPr>
          <p:cNvPr id="22" name="타원 21"/>
          <p:cNvSpPr/>
          <p:nvPr/>
        </p:nvSpPr>
        <p:spPr>
          <a:xfrm>
            <a:off x="2670802" y="3070728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x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887386" y="3778356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+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670802" y="4641478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x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152212" y="3829884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x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96834" y="5217557"/>
            <a:ext cx="579267" cy="54806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오렌지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90550" y="2996639"/>
            <a:ext cx="579267" cy="54806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사과</a:t>
            </a:r>
            <a:r>
              <a:rPr kumimoji="1" lang="en-US" altLang="ko-KR" sz="1000" b="1" dirty="0" smtClean="0">
                <a:solidFill>
                  <a:schemeClr val="tx1"/>
                </a:solidFill>
              </a:rPr>
              <a:t>`</a:t>
            </a:r>
          </a:p>
        </p:txBody>
      </p:sp>
      <p:cxnSp>
        <p:nvCxnSpPr>
          <p:cNvPr id="34" name="직선 연결선[R] 33"/>
          <p:cNvCxnSpPr/>
          <p:nvPr/>
        </p:nvCxnSpPr>
        <p:spPr>
          <a:xfrm flipV="1">
            <a:off x="1277878" y="2717861"/>
            <a:ext cx="555120" cy="5570"/>
          </a:xfrm>
          <a:prstGeom prst="line">
            <a:avLst/>
          </a:prstGeom>
          <a:ln w="254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808021" y="2704142"/>
            <a:ext cx="672840" cy="533400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373088" y="3724183"/>
            <a:ext cx="1224896" cy="193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311004" y="5183987"/>
            <a:ext cx="1224896" cy="193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857265" y="5779843"/>
            <a:ext cx="848917" cy="760906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/>
          <p:cNvCxnSpPr/>
          <p:nvPr/>
        </p:nvCxnSpPr>
        <p:spPr>
          <a:xfrm flipV="1">
            <a:off x="1327881" y="6534266"/>
            <a:ext cx="555120" cy="5570"/>
          </a:xfrm>
          <a:prstGeom prst="line">
            <a:avLst/>
          </a:prstGeom>
          <a:ln w="254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066695" y="4636658"/>
            <a:ext cx="848917" cy="760906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/>
          <p:cNvCxnSpPr/>
          <p:nvPr/>
        </p:nvCxnSpPr>
        <p:spPr>
          <a:xfrm flipV="1">
            <a:off x="3537311" y="5391081"/>
            <a:ext cx="555120" cy="5570"/>
          </a:xfrm>
          <a:prstGeom prst="line">
            <a:avLst/>
          </a:prstGeom>
          <a:ln w="254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/>
          <p:cNvCxnSpPr/>
          <p:nvPr/>
        </p:nvCxnSpPr>
        <p:spPr>
          <a:xfrm flipV="1">
            <a:off x="3533953" y="3773717"/>
            <a:ext cx="555120" cy="5570"/>
          </a:xfrm>
          <a:prstGeom prst="line">
            <a:avLst/>
          </a:prstGeom>
          <a:ln w="254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064096" y="3759998"/>
            <a:ext cx="672840" cy="533400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828839" y="4439598"/>
            <a:ext cx="1224896" cy="193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6496563" y="4764699"/>
            <a:ext cx="848917" cy="760906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/>
          <p:cNvCxnSpPr/>
          <p:nvPr/>
        </p:nvCxnSpPr>
        <p:spPr>
          <a:xfrm flipV="1">
            <a:off x="5967179" y="5519122"/>
            <a:ext cx="555120" cy="5570"/>
          </a:xfrm>
          <a:prstGeom prst="line">
            <a:avLst/>
          </a:prstGeom>
          <a:ln w="254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103877" y="4496638"/>
            <a:ext cx="1224896" cy="193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7"/>
          <a:stretch/>
        </p:blipFill>
        <p:spPr>
          <a:xfrm>
            <a:off x="7203915" y="837954"/>
            <a:ext cx="4580673" cy="28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9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 Light"/>
              </a:rPr>
              <a:t>Forward and Backward Propagation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6796" y="626876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dirty="0" err="1"/>
              <a:t>DataScience</a:t>
            </a:r>
            <a:r>
              <a:rPr lang="en-US" dirty="0"/>
              <a:t> from scratch – </a:t>
            </a:r>
            <a:r>
              <a:rPr lang="en-US" dirty="0" err="1"/>
              <a:t>Orelly</a:t>
            </a:r>
            <a:r>
              <a:rPr lang="en-US" dirty="0"/>
              <a:t> ( 2017 )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3" name="Ink 182"/>
              <p14:cNvContentPartPr/>
              <p14:nvPr/>
            </p14:nvContentPartPr>
            <p14:xfrm>
              <a:off x="11830944" y="3121598"/>
              <a:ext cx="75240" cy="252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814744" y="3105398"/>
                <a:ext cx="107640" cy="57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직선 연결선[R] 12"/>
          <p:cNvCxnSpPr/>
          <p:nvPr/>
        </p:nvCxnSpPr>
        <p:spPr>
          <a:xfrm flipV="1">
            <a:off x="1198944" y="2457842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754064" y="2457842"/>
            <a:ext cx="67284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536320" y="3100196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x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214698" y="3404750"/>
            <a:ext cx="1224896" cy="19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/>
          <p:cNvCxnSpPr/>
          <p:nvPr/>
        </p:nvCxnSpPr>
        <p:spPr>
          <a:xfrm flipV="1">
            <a:off x="3432998" y="3542736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3988118" y="3542736"/>
            <a:ext cx="67284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4752904" y="3807824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+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cxnSp>
        <p:nvCxnSpPr>
          <p:cNvPr id="69" name="직선 연결선[R] 68"/>
          <p:cNvCxnSpPr/>
          <p:nvPr/>
        </p:nvCxnSpPr>
        <p:spPr>
          <a:xfrm flipV="1">
            <a:off x="3422623" y="5121527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3977743" y="4469066"/>
            <a:ext cx="718785" cy="652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2536320" y="4670946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x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1221852" y="4854258"/>
            <a:ext cx="1224896" cy="19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/>
          <p:cNvCxnSpPr/>
          <p:nvPr/>
        </p:nvCxnSpPr>
        <p:spPr>
          <a:xfrm flipV="1">
            <a:off x="1160744" y="6173516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1715864" y="5521055"/>
            <a:ext cx="718785" cy="652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94357" y="4114524"/>
            <a:ext cx="1224896" cy="19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7017730" y="3859352"/>
            <a:ext cx="842976" cy="838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 smtClean="0">
                <a:solidFill>
                  <a:schemeClr val="tx1"/>
                </a:solidFill>
              </a:rPr>
              <a:t>x</a:t>
            </a:r>
            <a:endParaRPr kumimoji="1" lang="ko-KR" altLang="en-US" sz="30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7925791" y="4266962"/>
            <a:ext cx="1224896" cy="19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62352" y="5247025"/>
            <a:ext cx="579267" cy="54806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오렌지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56068" y="3026107"/>
            <a:ext cx="579267" cy="54806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 smtClean="0">
                <a:solidFill>
                  <a:schemeClr val="tx1"/>
                </a:solidFill>
              </a:rPr>
              <a:t>사과</a:t>
            </a:r>
            <a:r>
              <a:rPr kumimoji="1" lang="en-US" altLang="ko-KR" sz="1000" b="1" dirty="0" smtClean="0">
                <a:solidFill>
                  <a:schemeClr val="tx1"/>
                </a:solidFill>
              </a:rPr>
              <a:t>`</a:t>
            </a:r>
          </a:p>
        </p:txBody>
      </p:sp>
      <p:sp>
        <p:nvSpPr>
          <p:cNvPr id="42" name="텍스트 상자 41"/>
          <p:cNvSpPr txBox="1"/>
          <p:nvPr/>
        </p:nvSpPr>
        <p:spPr>
          <a:xfrm>
            <a:off x="1333295" y="2121037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2</a:t>
            </a:r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1445223" y="2982844"/>
            <a:ext cx="55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100</a:t>
            </a:r>
            <a:endParaRPr kumimoji="1" lang="ko-KR" altLang="en-US" dirty="0"/>
          </a:p>
        </p:txBody>
      </p:sp>
      <p:sp>
        <p:nvSpPr>
          <p:cNvPr id="87" name="텍스트 상자 86"/>
          <p:cNvSpPr txBox="1"/>
          <p:nvPr/>
        </p:nvSpPr>
        <p:spPr>
          <a:xfrm>
            <a:off x="1470959" y="4499787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150</a:t>
            </a:r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1336359" y="5855486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90" name="텍스트 상자 89"/>
          <p:cNvSpPr txBox="1"/>
          <p:nvPr/>
        </p:nvSpPr>
        <p:spPr>
          <a:xfrm>
            <a:off x="3447679" y="4706556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450</a:t>
            </a:r>
            <a:endParaRPr kumimoji="1" lang="ko-KR" altLang="en-US" dirty="0"/>
          </a:p>
        </p:txBody>
      </p:sp>
      <p:sp>
        <p:nvSpPr>
          <p:cNvPr id="91" name="텍스트 상자 90"/>
          <p:cNvSpPr txBox="1"/>
          <p:nvPr/>
        </p:nvSpPr>
        <p:spPr>
          <a:xfrm>
            <a:off x="3486700" y="3176266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200</a:t>
            </a:r>
            <a:endParaRPr kumimoji="1" lang="ko-KR" altLang="en-US" dirty="0"/>
          </a:p>
        </p:txBody>
      </p:sp>
      <p:sp>
        <p:nvSpPr>
          <p:cNvPr id="92" name="텍스트 상자 91"/>
          <p:cNvSpPr txBox="1"/>
          <p:nvPr/>
        </p:nvSpPr>
        <p:spPr>
          <a:xfrm>
            <a:off x="5957478" y="3706023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650</a:t>
            </a:r>
            <a:endParaRPr kumimoji="1" lang="ko-KR" altLang="en-US" dirty="0"/>
          </a:p>
        </p:txBody>
      </p:sp>
      <p:cxnSp>
        <p:nvCxnSpPr>
          <p:cNvPr id="94" name="직선 연결선[R] 93"/>
          <p:cNvCxnSpPr/>
          <p:nvPr/>
        </p:nvCxnSpPr>
        <p:spPr>
          <a:xfrm flipV="1">
            <a:off x="5833628" y="5275182"/>
            <a:ext cx="555120" cy="5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6388748" y="4622721"/>
            <a:ext cx="718785" cy="652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텍스트 상자 95"/>
          <p:cNvSpPr txBox="1"/>
          <p:nvPr/>
        </p:nvSpPr>
        <p:spPr>
          <a:xfrm>
            <a:off x="5870775" y="4901365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1.1</a:t>
            </a:r>
            <a:endParaRPr kumimoji="1" lang="ko-KR" altLang="en-US" dirty="0"/>
          </a:p>
        </p:txBody>
      </p:sp>
      <p:sp>
        <p:nvSpPr>
          <p:cNvPr id="99" name="텍스트 상자 98"/>
          <p:cNvSpPr txBox="1"/>
          <p:nvPr/>
        </p:nvSpPr>
        <p:spPr>
          <a:xfrm>
            <a:off x="8260679" y="3892289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715</a:t>
            </a:r>
            <a:endParaRPr kumimoji="1" lang="ko-KR" altLang="en-US" dirty="0"/>
          </a:p>
        </p:txBody>
      </p:sp>
      <p:cxnSp>
        <p:nvCxnSpPr>
          <p:cNvPr id="34" name="직선 연결선[R] 33"/>
          <p:cNvCxnSpPr/>
          <p:nvPr/>
        </p:nvCxnSpPr>
        <p:spPr>
          <a:xfrm flipV="1">
            <a:off x="1143396" y="2747329"/>
            <a:ext cx="555120" cy="5570"/>
          </a:xfrm>
          <a:prstGeom prst="line">
            <a:avLst/>
          </a:prstGeom>
          <a:ln w="254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73539" y="2733610"/>
            <a:ext cx="672840" cy="533400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238606" y="3753651"/>
            <a:ext cx="1224896" cy="193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36"/>
          <p:cNvSpPr txBox="1"/>
          <p:nvPr/>
        </p:nvSpPr>
        <p:spPr>
          <a:xfrm>
            <a:off x="1507307" y="3374264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2.2</a:t>
            </a:r>
            <a:endParaRPr kumimoji="1"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176522" y="5213455"/>
            <a:ext cx="1224896" cy="193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38"/>
          <p:cNvSpPr txBox="1"/>
          <p:nvPr/>
        </p:nvSpPr>
        <p:spPr>
          <a:xfrm>
            <a:off x="1445223" y="4834068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3.3</a:t>
            </a:r>
            <a:endParaRPr kumimoji="1"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1722783" y="5809311"/>
            <a:ext cx="848917" cy="760906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40"/>
          <p:cNvSpPr txBox="1"/>
          <p:nvPr/>
        </p:nvSpPr>
        <p:spPr>
          <a:xfrm>
            <a:off x="1333295" y="6247098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165</a:t>
            </a:r>
            <a:endParaRPr kumimoji="1" lang="ko-KR" altLang="en-US" dirty="0"/>
          </a:p>
        </p:txBody>
      </p:sp>
      <p:cxnSp>
        <p:nvCxnSpPr>
          <p:cNvPr id="43" name="직선 연결선[R] 42"/>
          <p:cNvCxnSpPr/>
          <p:nvPr/>
        </p:nvCxnSpPr>
        <p:spPr>
          <a:xfrm flipV="1">
            <a:off x="1193399" y="6563734"/>
            <a:ext cx="555120" cy="5570"/>
          </a:xfrm>
          <a:prstGeom prst="line">
            <a:avLst/>
          </a:prstGeom>
          <a:ln w="254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932213" y="4666126"/>
            <a:ext cx="848917" cy="760906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542725" y="5103913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1.1</a:t>
            </a:r>
            <a:endParaRPr kumimoji="1" lang="ko-KR" altLang="en-US" dirty="0"/>
          </a:p>
        </p:txBody>
      </p:sp>
      <p:cxnSp>
        <p:nvCxnSpPr>
          <p:cNvPr id="47" name="직선 연결선[R] 46"/>
          <p:cNvCxnSpPr/>
          <p:nvPr/>
        </p:nvCxnSpPr>
        <p:spPr>
          <a:xfrm flipV="1">
            <a:off x="3402829" y="5420549"/>
            <a:ext cx="555120" cy="5570"/>
          </a:xfrm>
          <a:prstGeom prst="line">
            <a:avLst/>
          </a:prstGeom>
          <a:ln w="254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텍스트 상자 48"/>
          <p:cNvSpPr txBox="1"/>
          <p:nvPr/>
        </p:nvSpPr>
        <p:spPr>
          <a:xfrm>
            <a:off x="3560838" y="3496014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1.1</a:t>
            </a:r>
            <a:endParaRPr kumimoji="1" lang="ko-KR" altLang="en-US" dirty="0"/>
          </a:p>
        </p:txBody>
      </p:sp>
      <p:cxnSp>
        <p:nvCxnSpPr>
          <p:cNvPr id="50" name="직선 연결선[R] 49"/>
          <p:cNvCxnSpPr/>
          <p:nvPr/>
        </p:nvCxnSpPr>
        <p:spPr>
          <a:xfrm flipV="1">
            <a:off x="3399471" y="3803185"/>
            <a:ext cx="555120" cy="5570"/>
          </a:xfrm>
          <a:prstGeom prst="line">
            <a:avLst/>
          </a:prstGeom>
          <a:ln w="254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929614" y="3789466"/>
            <a:ext cx="672840" cy="533400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694357" y="4469066"/>
            <a:ext cx="1224896" cy="193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상자 52"/>
          <p:cNvSpPr txBox="1"/>
          <p:nvPr/>
        </p:nvSpPr>
        <p:spPr>
          <a:xfrm>
            <a:off x="5957478" y="4152289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1.1</a:t>
            </a:r>
            <a:endParaRPr kumimoji="1"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6362081" y="4794167"/>
            <a:ext cx="848917" cy="760906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텍스트 상자 54"/>
          <p:cNvSpPr txBox="1"/>
          <p:nvPr/>
        </p:nvSpPr>
        <p:spPr>
          <a:xfrm>
            <a:off x="5972593" y="5231954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650</a:t>
            </a:r>
            <a:endParaRPr kumimoji="1" lang="ko-KR" altLang="en-US" dirty="0"/>
          </a:p>
        </p:txBody>
      </p:sp>
      <p:cxnSp>
        <p:nvCxnSpPr>
          <p:cNvPr id="56" name="직선 연결선[R] 55"/>
          <p:cNvCxnSpPr/>
          <p:nvPr/>
        </p:nvCxnSpPr>
        <p:spPr>
          <a:xfrm flipV="1">
            <a:off x="5832697" y="5548590"/>
            <a:ext cx="555120" cy="5570"/>
          </a:xfrm>
          <a:prstGeom prst="line">
            <a:avLst/>
          </a:prstGeom>
          <a:ln w="25400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969395" y="4526106"/>
            <a:ext cx="1224896" cy="193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상자 58"/>
          <p:cNvSpPr txBox="1"/>
          <p:nvPr/>
        </p:nvSpPr>
        <p:spPr>
          <a:xfrm>
            <a:off x="8232516" y="4209329"/>
            <a:ext cx="555120" cy="37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35214"/>
            <a:ext cx="3695141" cy="2461655"/>
          </a:xfrm>
          <a:prstGeom prst="rect">
            <a:avLst/>
          </a:prstGeom>
        </p:spPr>
      </p:pic>
      <p:sp>
        <p:nvSpPr>
          <p:cNvPr id="57" name="텍스트 상자 56"/>
          <p:cNvSpPr txBox="1"/>
          <p:nvPr/>
        </p:nvSpPr>
        <p:spPr>
          <a:xfrm>
            <a:off x="1193399" y="2430192"/>
            <a:ext cx="55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110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07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05900" y="642937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dirty="0" err="1"/>
              <a:t>DataScience</a:t>
            </a:r>
            <a:r>
              <a:rPr lang="en-US" dirty="0"/>
              <a:t> from scratch – </a:t>
            </a:r>
            <a:r>
              <a:rPr lang="en-US" dirty="0" err="1"/>
              <a:t>Orelly</a:t>
            </a:r>
            <a:r>
              <a:rPr lang="en-US" dirty="0"/>
              <a:t> ( 2017 )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0825" y="5033645"/>
            <a:ext cx="612102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모든 계층에서 포워드 백워드 메서드를 구현하고, 전자는 데이터를 순방향으로 후자는 역방향으로 전파함으로써 가중치 매개변수의 기울기를 효율적으로 구할 수 있습니다. </a:t>
            </a:r>
          </a:p>
        </p:txBody>
      </p:sp>
      <p:pic>
        <p:nvPicPr>
          <p:cNvPr id="4" name="Picture 5" descr="File:Windows Live Sync logo.png - Wikiped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79" y="1258094"/>
            <a:ext cx="449791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2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OfficeLight_16x9</Template>
  <TotalTime>2518</TotalTime>
  <Words>251</Words>
  <Application>Microsoft Macintosh PowerPoint</Application>
  <PresentationFormat>와이드스크린</PresentationFormat>
  <Paragraphs>143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Calibri</vt:lpstr>
      <vt:lpstr>Calibri Light</vt:lpstr>
      <vt:lpstr>Arial</vt:lpstr>
      <vt:lpstr>Office Theme</vt:lpstr>
      <vt:lpstr>Backward propagation</vt:lpstr>
      <vt:lpstr>Forward propagation</vt:lpstr>
      <vt:lpstr>Forward and backward propagration</vt:lpstr>
      <vt:lpstr>+ node -  Backpropagation</vt:lpstr>
      <vt:lpstr>x node - Backpropagation</vt:lpstr>
      <vt:lpstr>Example of backpropagation </vt:lpstr>
      <vt:lpstr>Backward Propagation</vt:lpstr>
      <vt:lpstr>Forward and Backward Propagation</vt:lpstr>
      <vt:lpstr>PowerPoint 프레젠테이션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Wonseok Jung</dc:creator>
  <cp:lastModifiedBy>WONSEOK.JUNG@baruchmail.cuny.edu</cp:lastModifiedBy>
  <cp:revision>31</cp:revision>
  <dcterms:created xsi:type="dcterms:W3CDTF">2017-03-23T08:11:48Z</dcterms:created>
  <dcterms:modified xsi:type="dcterms:W3CDTF">2017-03-31T05:01:27Z</dcterms:modified>
</cp:coreProperties>
</file>