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58" r:id="rId3"/>
    <p:sldId id="257" r:id="rId4"/>
    <p:sldId id="261" r:id="rId5"/>
    <p:sldId id="262" r:id="rId6"/>
    <p:sldId id="263" r:id="rId7"/>
    <p:sldId id="264" r:id="rId8"/>
    <p:sldId id="265" r:id="rId9"/>
    <p:sldId id="278" r:id="rId10"/>
    <p:sldId id="267" r:id="rId11"/>
    <p:sldId id="266" r:id="rId12"/>
    <p:sldId id="268" r:id="rId13"/>
    <p:sldId id="269" r:id="rId14"/>
    <p:sldId id="270" r:id="rId15"/>
    <p:sldId id="271" r:id="rId16"/>
    <p:sldId id="272" r:id="rId17"/>
    <p:sldId id="279" r:id="rId18"/>
    <p:sldId id="273" r:id="rId19"/>
    <p:sldId id="274" r:id="rId20"/>
    <p:sldId id="275" r:id="rId21"/>
    <p:sldId id="276" r:id="rId22"/>
    <p:sldId id="280" r:id="rId23"/>
    <p:sldId id="277" r:id="rId24"/>
    <p:sldId id="281" r:id="rId25"/>
    <p:sldId id="282" r:id="rId26"/>
    <p:sldId id="283" r:id="rId27"/>
    <p:sldId id="284" r:id="rId28"/>
    <p:sldId id="25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1"/>
    <p:restoredTop sz="94570"/>
  </p:normalViewPr>
  <p:slideViewPr>
    <p:cSldViewPr snapToGrid="0" snapToObjects="1">
      <p:cViewPr>
        <p:scale>
          <a:sx n="90" d="100"/>
          <a:sy n="90" d="100"/>
        </p:scale>
        <p:origin x="664"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ko-KR" smtClean="0"/>
              <a:t>Wonseok Jung</a:t>
            </a:r>
            <a:endParaRPr kumimoji="1"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3BE938-E9D0-4644-A20F-B98ECEC915F6}" type="datetimeFigureOut">
              <a:rPr kumimoji="1" lang="ko-KR" altLang="en-US" smtClean="0"/>
              <a:t>2017. 4. 25.</a:t>
            </a:fld>
            <a:endParaRPr kumimoji="1"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D16D4B-A6B9-D34F-81DA-878EC37B73B9}" type="slidenum">
              <a:rPr kumimoji="1" lang="ko-KR" altLang="en-US" smtClean="0"/>
              <a:t>‹#›</a:t>
            </a:fld>
            <a:endParaRPr kumimoji="1" lang="ko-KR" altLang="en-US"/>
          </a:p>
        </p:txBody>
      </p:sp>
    </p:spTree>
    <p:extLst>
      <p:ext uri="{BB962C8B-B14F-4D97-AF65-F5344CB8AC3E}">
        <p14:creationId xmlns:p14="http://schemas.microsoft.com/office/powerpoint/2010/main" val="36464250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ko-KR" smtClean="0"/>
              <a:t>Wonseok Jung</a:t>
            </a:r>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B303F-6424-F248-A9FE-C7F0EB4E0F95}" type="datetimeFigureOut">
              <a:rPr kumimoji="1" lang="ko-KR" altLang="en-US" smtClean="0"/>
              <a:t>2017. 4. 25.</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85D9A-BF39-7D49-A9BF-63A7A31A6FC4}" type="slidenum">
              <a:rPr kumimoji="1" lang="ko-KR" altLang="en-US" smtClean="0"/>
              <a:t>‹#›</a:t>
            </a:fld>
            <a:endParaRPr kumimoji="1" lang="ko-KR" altLang="en-US"/>
          </a:p>
        </p:txBody>
      </p:sp>
    </p:spTree>
    <p:extLst>
      <p:ext uri="{BB962C8B-B14F-4D97-AF65-F5344CB8AC3E}">
        <p14:creationId xmlns:p14="http://schemas.microsoft.com/office/powerpoint/2010/main" val="1187752448"/>
      </p:ext>
    </p:extLst>
  </p:cSld>
  <p:clrMap bg1="lt1" tx1="dk1" bg2="lt2" tx2="dk2" accent1="accent1" accent2="accent2" accent3="accent3" accent4="accent4" accent5="accent5" accent6="accent6" hlink="hlink" folHlink="folHlink"/>
  <p:hf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26645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19379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24</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35973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25</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27397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69471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65776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함수 정의는 복합문 형태이다</a:t>
            </a:r>
            <a:r>
              <a:rPr kumimoji="1" lang="en-US" altLang="ko-KR" dirty="0" smtClean="0"/>
              <a:t>.</a:t>
            </a:r>
            <a:r>
              <a:rPr kumimoji="1" lang="ko-KR" altLang="en-US" dirty="0" smtClean="0"/>
              <a:t> 함수 정의의 헤더는 함수의 이름과 함수가 사용할 매개 변수 </a:t>
            </a:r>
            <a:r>
              <a:rPr kumimoji="1" lang="en-US" altLang="ko-KR" dirty="0" smtClean="0"/>
              <a:t>(</a:t>
            </a:r>
            <a:r>
              <a:rPr kumimoji="1" lang="ko-KR" altLang="en-US" dirty="0" smtClean="0"/>
              <a:t> 파라메터</a:t>
            </a:r>
            <a:r>
              <a:rPr kumimoji="1" lang="en-US" altLang="ko-KR" dirty="0" smtClean="0"/>
              <a:t>)</a:t>
            </a:r>
            <a:r>
              <a:rPr kumimoji="1" lang="ko-KR" altLang="en-US" dirty="0" smtClean="0"/>
              <a:t>의 이름을 포함한다</a:t>
            </a:r>
            <a:r>
              <a:rPr kumimoji="1" lang="en-US" altLang="ko-KR" dirty="0" smtClean="0"/>
              <a:t>.</a:t>
            </a:r>
            <a:r>
              <a:rPr kumimoji="1" lang="ko-KR" altLang="en-US" dirty="0" smtClean="0"/>
              <a:t> 이 명령문을 실행하면 파이썬은 매개 변수 이름 같은 세부 사항뿐만 아니라 본문에 포함된 코드까지 함수 이름에 바인딩한다</a:t>
            </a:r>
            <a:r>
              <a:rPr kumimoji="1" lang="en-US" altLang="ko-KR" dirty="0" smtClean="0"/>
              <a:t>.</a:t>
            </a:r>
            <a:r>
              <a:rPr kumimoji="1" lang="ko-KR" altLang="en-US" dirty="0" smtClean="0"/>
              <a:t> 그러나 함수 정의 단계에서 본문이바로 실행되지는 않는다</a:t>
            </a:r>
            <a:r>
              <a:rPr kumimoji="1" lang="en-US" altLang="ko-KR" dirty="0" smtClean="0"/>
              <a:t>.</a:t>
            </a:r>
          </a:p>
          <a:p>
            <a:r>
              <a:rPr kumimoji="1" lang="ko-KR" altLang="en-US" smtClean="0"/>
              <a:t>함수를 호출할 때 매개 변수의 이름은 인수 값에 바인딩 되어 함수로 전달하고 이 매개변수를 이용해서 함수의 본문이 실행된다</a:t>
            </a:r>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0032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함수 정의는 복합문 형태이다</a:t>
            </a:r>
            <a:r>
              <a:rPr kumimoji="1" lang="en-US" altLang="ko-KR" dirty="0" smtClean="0"/>
              <a:t>.</a:t>
            </a:r>
            <a:r>
              <a:rPr kumimoji="1" lang="ko-KR" altLang="en-US" dirty="0" smtClean="0"/>
              <a:t> 함수 정의의 헤더는 함수의 이름과 함수가 사용할 매개 변수 </a:t>
            </a:r>
            <a:r>
              <a:rPr kumimoji="1" lang="en-US" altLang="ko-KR" dirty="0" smtClean="0"/>
              <a:t>(</a:t>
            </a:r>
            <a:r>
              <a:rPr kumimoji="1" lang="ko-KR" altLang="en-US" dirty="0" smtClean="0"/>
              <a:t> 파라메터</a:t>
            </a:r>
            <a:r>
              <a:rPr kumimoji="1" lang="en-US" altLang="ko-KR" dirty="0" smtClean="0"/>
              <a:t>)</a:t>
            </a:r>
            <a:r>
              <a:rPr kumimoji="1" lang="ko-KR" altLang="en-US" dirty="0" smtClean="0"/>
              <a:t>의 이름을 포함한다</a:t>
            </a:r>
            <a:r>
              <a:rPr kumimoji="1" lang="en-US" altLang="ko-KR" dirty="0" smtClean="0"/>
              <a:t>.</a:t>
            </a:r>
            <a:r>
              <a:rPr kumimoji="1" lang="ko-KR" altLang="en-US" dirty="0" smtClean="0"/>
              <a:t> 이 명령문을 실행하면 파이썬은 매개 변수 이름 같은 세부 사항뿐만 아니라 본문에 포함된 코드까지 함수 이름에 바인딩한다</a:t>
            </a:r>
            <a:r>
              <a:rPr kumimoji="1" lang="en-US" altLang="ko-KR" dirty="0" smtClean="0"/>
              <a:t>.</a:t>
            </a:r>
            <a:r>
              <a:rPr kumimoji="1" lang="ko-KR" altLang="en-US" dirty="0" smtClean="0"/>
              <a:t> 그러나 함수 정의 단계에서 본문이바로 실행되지는 않는다</a:t>
            </a:r>
            <a:r>
              <a:rPr kumimoji="1" lang="en-US" altLang="ko-KR" dirty="0" smtClean="0"/>
              <a:t>.</a:t>
            </a:r>
          </a:p>
          <a:p>
            <a:r>
              <a:rPr kumimoji="1" lang="ko-KR" altLang="en-US" smtClean="0"/>
              <a:t>함수를 호출할 때 매개 변수의 이름은 인수 값에 바인딩 되어 함수로 전달하고 이 매개변수를 이용해서 함수의 본문이 실행된다</a:t>
            </a:r>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87144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함수 정의는 복합문 형태이다</a:t>
            </a:r>
            <a:r>
              <a:rPr kumimoji="1" lang="en-US" altLang="ko-KR" dirty="0" smtClean="0"/>
              <a:t>.</a:t>
            </a:r>
            <a:r>
              <a:rPr kumimoji="1" lang="ko-KR" altLang="en-US" dirty="0" smtClean="0"/>
              <a:t> 함수 정의의 헤더는 함수의 이름과 함수가 사용할 매개 변수 </a:t>
            </a:r>
            <a:r>
              <a:rPr kumimoji="1" lang="en-US" altLang="ko-KR" dirty="0" smtClean="0"/>
              <a:t>(</a:t>
            </a:r>
            <a:r>
              <a:rPr kumimoji="1" lang="ko-KR" altLang="en-US" dirty="0" smtClean="0"/>
              <a:t> 파라메터</a:t>
            </a:r>
            <a:r>
              <a:rPr kumimoji="1" lang="en-US" altLang="ko-KR" dirty="0" smtClean="0"/>
              <a:t>)</a:t>
            </a:r>
            <a:r>
              <a:rPr kumimoji="1" lang="ko-KR" altLang="en-US" dirty="0" smtClean="0"/>
              <a:t>의 이름을 포함한다</a:t>
            </a:r>
            <a:r>
              <a:rPr kumimoji="1" lang="en-US" altLang="ko-KR" dirty="0" smtClean="0"/>
              <a:t>.</a:t>
            </a:r>
            <a:r>
              <a:rPr kumimoji="1" lang="ko-KR" altLang="en-US" dirty="0" smtClean="0"/>
              <a:t> 이 명령문을 실행하면 파이썬은 매개 변수 이름 같은 세부 사항뿐만 아니라 본문에 포함된 코드까지 함수 이름에 바인딩한다</a:t>
            </a:r>
            <a:r>
              <a:rPr kumimoji="1" lang="en-US" altLang="ko-KR" dirty="0" smtClean="0"/>
              <a:t>.</a:t>
            </a:r>
            <a:r>
              <a:rPr kumimoji="1" lang="ko-KR" altLang="en-US" dirty="0" smtClean="0"/>
              <a:t> 그러나 함수 정의 단계에서 본문이바로 실행되지는 않는다</a:t>
            </a:r>
            <a:r>
              <a:rPr kumimoji="1" lang="en-US" altLang="ko-KR" dirty="0" smtClean="0"/>
              <a:t>.</a:t>
            </a:r>
          </a:p>
          <a:p>
            <a:r>
              <a:rPr kumimoji="1" lang="ko-KR" altLang="en-US" smtClean="0"/>
              <a:t>함수를 호출할 때 매개 변수의 이름은 인수 값에 바인딩 되어 함수로 전달하고 이 매개변수를 이용해서 함수의 본문이 실행된다</a:t>
            </a:r>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13</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35112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14</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70625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15</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36613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3511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페어는 어떤 두 가지가 그룹으로 묶인 것을 의미하며</a:t>
            </a:r>
            <a:r>
              <a:rPr kumimoji="1" lang="en-US" altLang="ko-KR" dirty="0" smtClean="0"/>
              <a:t>,</a:t>
            </a:r>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19</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626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페어는 어떤 두 가지가 그룹으로 묶인 것을 의미하며</a:t>
            </a:r>
            <a:r>
              <a:rPr kumimoji="1" lang="en-US" altLang="ko-KR" dirty="0" smtClean="0"/>
              <a:t>,</a:t>
            </a:r>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20</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214424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smtClean="0"/>
              <a:t>마스터 제목 스타일 편집</a:t>
            </a:r>
            <a:endParaRPr kumimoji="1" lang="ko-KR" altLang="en-US"/>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smtClean="0"/>
              <a:t>마스터 부제목 스타일 편집</a:t>
            </a:r>
            <a:endParaRPr kumimoji="1" lang="ko-KR" altLang="en-US"/>
          </a:p>
        </p:txBody>
      </p:sp>
      <p:sp>
        <p:nvSpPr>
          <p:cNvPr id="4" name="날짜 개체 틀 3"/>
          <p:cNvSpPr>
            <a:spLocks noGrp="1"/>
          </p:cNvSpPr>
          <p:nvPr>
            <p:ph type="dt" sz="half" idx="10"/>
          </p:nvPr>
        </p:nvSpPr>
        <p:spPr/>
        <p:txBody>
          <a:bodyPr/>
          <a:lstStyle/>
          <a:p>
            <a:fld id="{F2C58BB4-D73B-754D-9B7A-6D55DA469875}" type="datetime1">
              <a:rPr kumimoji="1" lang="ko-KR" altLang="en-US" smtClean="0"/>
              <a:t>2017. 4. 25.</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91463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D975E462-E33C-964C-A3B5-7484FB850F8C}" type="datetime1">
              <a:rPr kumimoji="1" lang="ko-KR" altLang="en-US" smtClean="0"/>
              <a:t>2017. 4. 25.</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208761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610F137E-D224-E148-B1DC-1FFDEAFB72E1}" type="datetime1">
              <a:rPr kumimoji="1" lang="ko-KR" altLang="en-US" smtClean="0"/>
              <a:t>2017. 4. 25.</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95917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E7A1C855-13E5-0945-8110-BE8C020A51DF}" type="datetime1">
              <a:rPr kumimoji="1" lang="ko-KR" altLang="en-US" smtClean="0"/>
              <a:t>2017. 4. 25.</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50463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smtClean="0"/>
              <a:t>마스터 텍스트 스타일을 편집하려면 클릭</a:t>
            </a:r>
          </a:p>
        </p:txBody>
      </p:sp>
      <p:sp>
        <p:nvSpPr>
          <p:cNvPr id="4" name="날짜 개체 틀 3"/>
          <p:cNvSpPr>
            <a:spLocks noGrp="1"/>
          </p:cNvSpPr>
          <p:nvPr>
            <p:ph type="dt" sz="half" idx="10"/>
          </p:nvPr>
        </p:nvSpPr>
        <p:spPr/>
        <p:txBody>
          <a:bodyPr/>
          <a:lstStyle/>
          <a:p>
            <a:fld id="{AC8B9859-F7D3-9646-BF3F-526DA7AC2F8E}" type="datetime1">
              <a:rPr kumimoji="1" lang="ko-KR" altLang="en-US" smtClean="0"/>
              <a:t>2017. 4. 25.</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95295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날짜 개체 틀 4"/>
          <p:cNvSpPr>
            <a:spLocks noGrp="1"/>
          </p:cNvSpPr>
          <p:nvPr>
            <p:ph type="dt" sz="half" idx="10"/>
          </p:nvPr>
        </p:nvSpPr>
        <p:spPr/>
        <p:txBody>
          <a:bodyPr/>
          <a:lstStyle/>
          <a:p>
            <a:fld id="{D8EE437D-91FA-284D-BCF4-CE9DBBC487A5}" type="datetime1">
              <a:rPr kumimoji="1" lang="ko-KR" altLang="en-US" smtClean="0"/>
              <a:t>2017. 4. 25.</a:t>
            </a:fld>
            <a:endParaRPr kumimoji="1" lang="ko-KR" altLang="en-US"/>
          </a:p>
        </p:txBody>
      </p:sp>
      <p:sp>
        <p:nvSpPr>
          <p:cNvPr id="6" name="바닥글 개체 틀 5"/>
          <p:cNvSpPr>
            <a:spLocks noGrp="1"/>
          </p:cNvSpPr>
          <p:nvPr>
            <p:ph type="ftr" sz="quarter" idx="11"/>
          </p:nvPr>
        </p:nvSpPr>
        <p:spPr/>
        <p:txBody>
          <a:bodyPr/>
          <a:lstStyle/>
          <a:p>
            <a:r>
              <a:rPr kumimoji="1" lang="en-US" altLang="ko-KR" smtClean="0"/>
              <a:t>Wonseok Jung</a:t>
            </a:r>
            <a:endParaRPr kumimoji="1" lang="ko-KR" altLang="en-US"/>
          </a:p>
        </p:txBody>
      </p:sp>
      <p:sp>
        <p:nvSpPr>
          <p:cNvPr id="7" name="슬라이드 번호 개체 틀 6"/>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31438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7" name="날짜 개체 틀 6"/>
          <p:cNvSpPr>
            <a:spLocks noGrp="1"/>
          </p:cNvSpPr>
          <p:nvPr>
            <p:ph type="dt" sz="half" idx="10"/>
          </p:nvPr>
        </p:nvSpPr>
        <p:spPr/>
        <p:txBody>
          <a:bodyPr/>
          <a:lstStyle/>
          <a:p>
            <a:fld id="{E7BAE017-7602-FF46-A8F4-D0D638F87195}" type="datetime1">
              <a:rPr kumimoji="1" lang="ko-KR" altLang="en-US" smtClean="0"/>
              <a:t>2017. 4. 25.</a:t>
            </a:fld>
            <a:endParaRPr kumimoji="1" lang="ko-KR" altLang="en-US"/>
          </a:p>
        </p:txBody>
      </p:sp>
      <p:sp>
        <p:nvSpPr>
          <p:cNvPr id="8" name="바닥글 개체 틀 7"/>
          <p:cNvSpPr>
            <a:spLocks noGrp="1"/>
          </p:cNvSpPr>
          <p:nvPr>
            <p:ph type="ftr" sz="quarter" idx="11"/>
          </p:nvPr>
        </p:nvSpPr>
        <p:spPr/>
        <p:txBody>
          <a:bodyPr/>
          <a:lstStyle/>
          <a:p>
            <a:r>
              <a:rPr kumimoji="1" lang="en-US" altLang="ko-KR" smtClean="0"/>
              <a:t>Wonseok Jung</a:t>
            </a:r>
            <a:endParaRPr kumimoji="1" lang="ko-KR" altLang="en-US"/>
          </a:p>
        </p:txBody>
      </p:sp>
      <p:sp>
        <p:nvSpPr>
          <p:cNvPr id="9" name="슬라이드 번호 개체 틀 8"/>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104312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날짜 개체 틀 2"/>
          <p:cNvSpPr>
            <a:spLocks noGrp="1"/>
          </p:cNvSpPr>
          <p:nvPr>
            <p:ph type="dt" sz="half" idx="10"/>
          </p:nvPr>
        </p:nvSpPr>
        <p:spPr/>
        <p:txBody>
          <a:bodyPr/>
          <a:lstStyle/>
          <a:p>
            <a:fld id="{7E8AC664-4FE9-5A4A-9D5C-75C140688519}" type="datetime1">
              <a:rPr kumimoji="1" lang="ko-KR" altLang="en-US" smtClean="0"/>
              <a:t>2017. 4. 25.</a:t>
            </a:fld>
            <a:endParaRPr kumimoji="1" lang="ko-KR" altLang="en-US"/>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
        <p:nvSpPr>
          <p:cNvPr id="5" name="슬라이드 번호 개체 틀 4"/>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188950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3905224-C12B-5040-ABDE-9E0A8DFBFAEB}" type="datetime1">
              <a:rPr kumimoji="1" lang="ko-KR" altLang="en-US" smtClean="0"/>
              <a:t>2017. 4. 25.</a:t>
            </a:fld>
            <a:endParaRPr kumimoji="1" lang="ko-KR" altLang="en-US"/>
          </a:p>
        </p:txBody>
      </p:sp>
      <p:sp>
        <p:nvSpPr>
          <p:cNvPr id="3" name="바닥글 개체 틀 2"/>
          <p:cNvSpPr>
            <a:spLocks noGrp="1"/>
          </p:cNvSpPr>
          <p:nvPr>
            <p:ph type="ftr" sz="quarter" idx="11"/>
          </p:nvPr>
        </p:nvSpPr>
        <p:spPr/>
        <p:txBody>
          <a:bodyPr/>
          <a:lstStyle/>
          <a:p>
            <a:r>
              <a:rPr kumimoji="1" lang="en-US" altLang="ko-KR" smtClean="0"/>
              <a:t>Wonseok Jung</a:t>
            </a:r>
            <a:endParaRPr kumimoji="1" lang="ko-KR" altLang="en-US"/>
          </a:p>
        </p:txBody>
      </p:sp>
      <p:sp>
        <p:nvSpPr>
          <p:cNvPr id="4" name="슬라이드 번호 개체 틀 3"/>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203856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79CCB72D-6E0A-4E4A-8842-6A7B626B6DB3}" type="datetime1">
              <a:rPr kumimoji="1" lang="ko-KR" altLang="en-US" smtClean="0"/>
              <a:t>2017. 4. 25.</a:t>
            </a:fld>
            <a:endParaRPr kumimoji="1" lang="ko-KR" altLang="en-US"/>
          </a:p>
        </p:txBody>
      </p:sp>
      <p:sp>
        <p:nvSpPr>
          <p:cNvPr id="6" name="바닥글 개체 틀 5"/>
          <p:cNvSpPr>
            <a:spLocks noGrp="1"/>
          </p:cNvSpPr>
          <p:nvPr>
            <p:ph type="ftr" sz="quarter" idx="11"/>
          </p:nvPr>
        </p:nvSpPr>
        <p:spPr/>
        <p:txBody>
          <a:bodyPr/>
          <a:lstStyle/>
          <a:p>
            <a:r>
              <a:rPr kumimoji="1" lang="en-US" altLang="ko-KR" smtClean="0"/>
              <a:t>Wonseok Jung</a:t>
            </a:r>
            <a:endParaRPr kumimoji="1" lang="ko-KR" altLang="en-US"/>
          </a:p>
        </p:txBody>
      </p:sp>
      <p:sp>
        <p:nvSpPr>
          <p:cNvPr id="7" name="슬라이드 번호 개체 틀 6"/>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127480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1E16B72B-BF92-7840-ACEA-C39D838FD011}" type="datetime1">
              <a:rPr kumimoji="1" lang="ko-KR" altLang="en-US" smtClean="0"/>
              <a:t>2017. 4. 25.</a:t>
            </a:fld>
            <a:endParaRPr kumimoji="1" lang="ko-KR" altLang="en-US"/>
          </a:p>
        </p:txBody>
      </p:sp>
      <p:sp>
        <p:nvSpPr>
          <p:cNvPr id="6" name="바닥글 개체 틀 5"/>
          <p:cNvSpPr>
            <a:spLocks noGrp="1"/>
          </p:cNvSpPr>
          <p:nvPr>
            <p:ph type="ftr" sz="quarter" idx="11"/>
          </p:nvPr>
        </p:nvSpPr>
        <p:spPr/>
        <p:txBody>
          <a:bodyPr/>
          <a:lstStyle/>
          <a:p>
            <a:r>
              <a:rPr kumimoji="1" lang="en-US" altLang="ko-KR" smtClean="0"/>
              <a:t>Wonseok Jung</a:t>
            </a:r>
            <a:endParaRPr kumimoji="1" lang="ko-KR" altLang="en-US"/>
          </a:p>
        </p:txBody>
      </p:sp>
      <p:sp>
        <p:nvSpPr>
          <p:cNvPr id="7" name="슬라이드 번호 개체 틀 6"/>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284802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F8698-C917-C140-A537-B84FAFEF756A}" type="datetime1">
              <a:rPr kumimoji="1" lang="ko-KR" altLang="en-US" smtClean="0"/>
              <a:t>2017. 4. 25.</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ko-KR" smtClean="0"/>
              <a:t>Wonseok Jung</a:t>
            </a:r>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84616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jpe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jpeg"/><Relationship Id="rId5" Type="http://schemas.openxmlformats.org/officeDocument/2006/relationships/image" Target="../media/image30.png"/><Relationship Id="rId6" Type="http://schemas.openxmlformats.org/officeDocument/2006/relationships/image" Target="../media/image31.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gi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gif"/><Relationship Id="rId4" Type="http://schemas.openxmlformats.org/officeDocument/2006/relationships/image" Target="../media/image39.png"/><Relationship Id="rId5" Type="http://schemas.openxmlformats.org/officeDocument/2006/relationships/image" Target="../media/image40.jpeg"/><Relationship Id="rId6"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g"/><Relationship Id="rId4" Type="http://schemas.openxmlformats.org/officeDocument/2006/relationships/image" Target="../media/image43.jpeg"/><Relationship Id="rId5" Type="http://schemas.openxmlformats.org/officeDocument/2006/relationships/image" Target="../media/image4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889383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Function</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04013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definition</a:t>
            </a:r>
            <a:endParaRPr kumimoji="1" lang="ko-KR" altLang="en-US" sz="2800" dirty="0"/>
          </a:p>
        </p:txBody>
      </p:sp>
      <p:sp>
        <p:nvSpPr>
          <p:cNvPr id="15" name="바닥글 개체 틀 14"/>
          <p:cNvSpPr>
            <a:spLocks noGrp="1"/>
          </p:cNvSpPr>
          <p:nvPr>
            <p:ph type="ftr" sz="quarter" idx="11"/>
          </p:nvPr>
        </p:nvSpPr>
        <p:spPr/>
        <p:txBody>
          <a:bodyPr/>
          <a:lstStyle/>
          <a:p>
            <a:r>
              <a:rPr kumimoji="1" lang="en-US" altLang="ko-KR" smtClean="0"/>
              <a:t>Wonseok Jung</a:t>
            </a:r>
            <a:endParaRPr kumimoji="1" lang="ko-KR" altLang="en-US"/>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64" y="663514"/>
            <a:ext cx="5018809" cy="4964438"/>
          </a:xfrm>
          <a:prstGeom prst="rect">
            <a:avLst/>
          </a:prstGeom>
        </p:spPr>
      </p:pic>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999" y="529556"/>
            <a:ext cx="4592782" cy="3061854"/>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7999" y="3718401"/>
            <a:ext cx="4047836" cy="2510957"/>
          </a:xfrm>
          <a:prstGeom prst="rect">
            <a:avLst/>
          </a:prstGeom>
        </p:spPr>
      </p:pic>
      <p:sp>
        <p:nvSpPr>
          <p:cNvPr id="6" name="텍스트 상자 5"/>
          <p:cNvSpPr txBox="1"/>
          <p:nvPr/>
        </p:nvSpPr>
        <p:spPr>
          <a:xfrm>
            <a:off x="9635835" y="4208327"/>
            <a:ext cx="2687782" cy="1785104"/>
          </a:xfrm>
          <a:prstGeom prst="rect">
            <a:avLst/>
          </a:prstGeom>
          <a:noFill/>
        </p:spPr>
        <p:txBody>
          <a:bodyPr wrap="square" rtlCol="0">
            <a:spAutoFit/>
          </a:bodyPr>
          <a:lstStyle/>
          <a:p>
            <a:r>
              <a:rPr kumimoji="1" lang="en-US" altLang="ko-KR" sz="2200" b="1" smtClean="0">
                <a:solidFill>
                  <a:schemeClr val="accent6">
                    <a:lumMod val="50000"/>
                  </a:schemeClr>
                </a:solidFill>
                <a:latin typeface="Tw Cen MT Condensed Extra Bold" charset="0"/>
                <a:ea typeface="Tw Cen MT Condensed Extra Bold" charset="0"/>
                <a:cs typeface="Tw Cen MT Condensed Extra Bold" charset="0"/>
              </a:rPr>
              <a:t>Name</a:t>
            </a:r>
            <a:endParaRPr kumimoji="1" lang="en-US" altLang="ko-KR" sz="2200" b="1" dirty="0" smtClean="0">
              <a:solidFill>
                <a:schemeClr val="accent6">
                  <a:lumMod val="50000"/>
                </a:schemeClr>
              </a:solidFill>
              <a:latin typeface="Tw Cen MT Condensed Extra Bold" charset="0"/>
              <a:ea typeface="Tw Cen MT Condensed Extra Bold" charset="0"/>
              <a:cs typeface="Tw Cen MT Condensed Extra Bold" charset="0"/>
            </a:endParaRPr>
          </a:p>
          <a:p>
            <a:endParaRPr kumimoji="1" lang="en-US" altLang="ko-KR" sz="2200" b="1" dirty="0">
              <a:solidFill>
                <a:schemeClr val="accent6">
                  <a:lumMod val="50000"/>
                </a:schemeClr>
              </a:solidFill>
              <a:latin typeface="Tw Cen MT Condensed Extra Bold" charset="0"/>
              <a:ea typeface="Tw Cen MT Condensed Extra Bold" charset="0"/>
              <a:cs typeface="Tw Cen MT Condensed Extra Bold" charset="0"/>
            </a:endParaRPr>
          </a:p>
          <a:p>
            <a:r>
              <a:rPr kumimoji="1" lang="en-US" altLang="ko-KR" sz="2200" b="1" dirty="0" smtClean="0">
                <a:solidFill>
                  <a:schemeClr val="accent6">
                    <a:lumMod val="50000"/>
                  </a:schemeClr>
                </a:solidFill>
                <a:latin typeface="Tw Cen MT Condensed Extra Bold" charset="0"/>
                <a:ea typeface="Tw Cen MT Condensed Extra Bold" charset="0"/>
                <a:cs typeface="Tw Cen MT Condensed Extra Bold" charset="0"/>
              </a:rPr>
              <a:t>Parameter</a:t>
            </a:r>
          </a:p>
          <a:p>
            <a:endParaRPr kumimoji="1" lang="en-US" altLang="ko-KR" sz="2200" b="1" dirty="0">
              <a:solidFill>
                <a:schemeClr val="accent6">
                  <a:lumMod val="50000"/>
                </a:schemeClr>
              </a:solidFill>
              <a:latin typeface="Tw Cen MT Condensed Extra Bold" charset="0"/>
              <a:ea typeface="Tw Cen MT Condensed Extra Bold" charset="0"/>
              <a:cs typeface="Tw Cen MT Condensed Extra Bold" charset="0"/>
            </a:endParaRPr>
          </a:p>
          <a:p>
            <a:r>
              <a:rPr kumimoji="1" lang="en-US" altLang="ko-KR" sz="2200" b="1" dirty="0" smtClean="0">
                <a:solidFill>
                  <a:schemeClr val="accent6">
                    <a:lumMod val="50000"/>
                  </a:schemeClr>
                </a:solidFill>
                <a:latin typeface="Tw Cen MT Condensed Extra Bold" charset="0"/>
                <a:ea typeface="Tw Cen MT Condensed Extra Bold" charset="0"/>
                <a:cs typeface="Tw Cen MT Condensed Extra Bold" charset="0"/>
              </a:rPr>
              <a:t>Return statement</a:t>
            </a:r>
            <a:endParaRPr kumimoji="1" lang="ko-KR" altLang="en-US" sz="2200" b="1" dirty="0">
              <a:solidFill>
                <a:schemeClr val="accent6">
                  <a:lumMod val="50000"/>
                </a:schemeClr>
              </a:solidFill>
              <a:latin typeface="Tw Cen MT Condensed Extra Bold" charset="0"/>
              <a:ea typeface="Tw Cen MT Condensed Extra Bold" charset="0"/>
              <a:cs typeface="Tw Cen MT Condensed Extra Bold" charset="0"/>
            </a:endParaRPr>
          </a:p>
        </p:txBody>
      </p:sp>
    </p:spTree>
    <p:extLst>
      <p:ext uri="{BB962C8B-B14F-4D97-AF65-F5344CB8AC3E}">
        <p14:creationId xmlns:p14="http://schemas.microsoft.com/office/powerpoint/2010/main" val="188330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Recursive function</a:t>
            </a:r>
            <a:endParaRPr kumimoji="1" lang="ko-KR" altLang="en-US" sz="2800" dirty="0"/>
          </a:p>
        </p:txBody>
      </p:sp>
      <p:sp>
        <p:nvSpPr>
          <p:cNvPr id="15" name="바닥글 개체 틀 14"/>
          <p:cNvSpPr>
            <a:spLocks noGrp="1"/>
          </p:cNvSpPr>
          <p:nvPr>
            <p:ph type="ftr" sz="quarter" idx="11"/>
          </p:nvPr>
        </p:nvSpPr>
        <p:spPr/>
        <p:txBody>
          <a:bodyPr/>
          <a:lstStyle/>
          <a:p>
            <a:r>
              <a:rPr kumimoji="1" lang="en-US" altLang="ko-KR" smtClean="0"/>
              <a:t>Wonseok Jung</a:t>
            </a:r>
            <a:endParaRPr kumimoji="1" lang="ko-KR" altLang="en-US"/>
          </a:p>
        </p:txBody>
      </p:sp>
      <p:sp>
        <p:nvSpPr>
          <p:cNvPr id="4" name="직사각형 3"/>
          <p:cNvSpPr/>
          <p:nvPr/>
        </p:nvSpPr>
        <p:spPr>
          <a:xfrm>
            <a:off x="1387764" y="961902"/>
            <a:ext cx="3311237" cy="5368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mtClean="0"/>
              <a:t>함수 자신을 다시 호출</a:t>
            </a:r>
            <a:endParaRPr kumimoji="1" lang="en-US" altLang="ko-KR" dirty="0" smtClean="0"/>
          </a:p>
        </p:txBody>
      </p:sp>
      <p:sp>
        <p:nvSpPr>
          <p:cNvPr id="5" name="직사각형 4"/>
          <p:cNvSpPr/>
          <p:nvPr/>
        </p:nvSpPr>
        <p:spPr>
          <a:xfrm>
            <a:off x="1387763" y="2462028"/>
            <a:ext cx="3311237" cy="5368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함수가 그 함수의 일부로 정의</a:t>
            </a:r>
            <a:endParaRPr kumimoji="1" lang="en-US" altLang="ko-KR" dirty="0" smtClean="0"/>
          </a:p>
        </p:txBody>
      </p:sp>
      <p:sp>
        <p:nvSpPr>
          <p:cNvPr id="3" name="아래쪽 화살표[D] 2"/>
          <p:cNvSpPr/>
          <p:nvPr/>
        </p:nvSpPr>
        <p:spPr>
          <a:xfrm>
            <a:off x="2759940" y="1650182"/>
            <a:ext cx="566881" cy="66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82" y="3190423"/>
            <a:ext cx="4759918" cy="3236745"/>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839" y="3277955"/>
            <a:ext cx="2063461" cy="3156538"/>
          </a:xfrm>
          <a:prstGeom prst="rect">
            <a:avLst/>
          </a:prstGeom>
        </p:spPr>
      </p:pic>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739" y="3277955"/>
            <a:ext cx="4082242" cy="3061682"/>
          </a:xfrm>
          <a:prstGeom prst="rect">
            <a:avLst/>
          </a:prstGeom>
        </p:spPr>
      </p:pic>
      <p:pic>
        <p:nvPicPr>
          <p:cNvPr id="10" name="그림 9"/>
          <p:cNvPicPr>
            <a:picLocks noChangeAspect="1"/>
          </p:cNvPicPr>
          <p:nvPr/>
        </p:nvPicPr>
        <p:blipFill rotWithShape="1">
          <a:blip r:embed="rId6">
            <a:extLst>
              <a:ext uri="{28A0092B-C50C-407E-A947-70E740481C1C}">
                <a14:useLocalDpi xmlns:a14="http://schemas.microsoft.com/office/drawing/2010/main" val="0"/>
              </a:ext>
            </a:extLst>
          </a:blip>
          <a:srcRect l="2831"/>
          <a:stretch/>
        </p:blipFill>
        <p:spPr>
          <a:xfrm>
            <a:off x="5543839" y="999143"/>
            <a:ext cx="6330141" cy="2095500"/>
          </a:xfrm>
          <a:prstGeom prst="rect">
            <a:avLst/>
          </a:prstGeom>
        </p:spPr>
      </p:pic>
    </p:spTree>
    <p:extLst>
      <p:ext uri="{BB962C8B-B14F-4D97-AF65-F5344CB8AC3E}">
        <p14:creationId xmlns:p14="http://schemas.microsoft.com/office/powerpoint/2010/main" val="20755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as value</a:t>
            </a:r>
            <a:endParaRPr kumimoji="1" lang="ko-KR" altLang="en-US" sz="2800" dirty="0"/>
          </a:p>
        </p:txBody>
      </p:sp>
      <p:sp>
        <p:nvSpPr>
          <p:cNvPr id="11" name="직사각형 10"/>
          <p:cNvSpPr/>
          <p:nvPr/>
        </p:nvSpPr>
        <p:spPr>
          <a:xfrm>
            <a:off x="727363" y="1622166"/>
            <a:ext cx="3997036" cy="9963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파이썬에서 함수는 정수 문자와 같은 값이다</a:t>
            </a:r>
            <a:r>
              <a:rPr kumimoji="1" lang="en-US" altLang="ko-KR" dirty="0" smtClean="0"/>
              <a:t>.</a:t>
            </a:r>
          </a:p>
        </p:txBody>
      </p:sp>
      <p:sp>
        <p:nvSpPr>
          <p:cNvPr id="12" name="직사각형 11"/>
          <p:cNvSpPr/>
          <p:nvPr/>
        </p:nvSpPr>
        <p:spPr>
          <a:xfrm>
            <a:off x="727363" y="3704966"/>
            <a:ext cx="3997036" cy="5876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해당 함수의 정의를 바인딩</a:t>
            </a:r>
            <a:endParaRPr kumimoji="1" lang="en-US" altLang="ko-KR" dirty="0" smtClean="0"/>
          </a:p>
        </p:txBody>
      </p:sp>
      <p:sp>
        <p:nvSpPr>
          <p:cNvPr id="13" name="아래쪽 화살표[D] 12"/>
          <p:cNvSpPr/>
          <p:nvPr/>
        </p:nvSpPr>
        <p:spPr>
          <a:xfrm>
            <a:off x="2442440" y="2831537"/>
            <a:ext cx="566881" cy="66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62" y="4578395"/>
            <a:ext cx="2714337" cy="1733251"/>
          </a:xfrm>
          <a:prstGeom prst="rect">
            <a:avLst/>
          </a:prstGeom>
        </p:spPr>
      </p:pic>
      <p:pic>
        <p:nvPicPr>
          <p:cNvPr id="14" name="그림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300" y="4347969"/>
            <a:ext cx="5523082" cy="2194101"/>
          </a:xfrm>
          <a:prstGeom prst="rect">
            <a:avLst/>
          </a:prstGeom>
        </p:spPr>
      </p:pic>
      <p:sp>
        <p:nvSpPr>
          <p:cNvPr id="16" name="직사각형 15"/>
          <p:cNvSpPr/>
          <p:nvPr/>
        </p:nvSpPr>
        <p:spPr>
          <a:xfrm>
            <a:off x="6533764" y="1622167"/>
            <a:ext cx="4368800" cy="511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mtClean="0"/>
              <a:t>함수를 또 다른 함수의 인수로 전달</a:t>
            </a:r>
            <a:endParaRPr kumimoji="1" lang="en-US" altLang="ko-KR" dirty="0" smtClean="0"/>
          </a:p>
        </p:txBody>
      </p:sp>
      <p:pic>
        <p:nvPicPr>
          <p:cNvPr id="17" name="그림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7309" y="2311159"/>
            <a:ext cx="3981064" cy="1981442"/>
          </a:xfrm>
          <a:prstGeom prst="rect">
            <a:avLst/>
          </a:prstGeom>
        </p:spPr>
      </p:pic>
    </p:spTree>
    <p:extLst>
      <p:ext uri="{BB962C8B-B14F-4D97-AF65-F5344CB8AC3E}">
        <p14:creationId xmlns:p14="http://schemas.microsoft.com/office/powerpoint/2010/main" val="202535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as value</a:t>
            </a:r>
            <a:endParaRPr kumimoji="1" lang="ko-KR" altLang="en-US" sz="2800" dirty="0"/>
          </a:p>
        </p:txBody>
      </p:sp>
      <p:sp>
        <p:nvSpPr>
          <p:cNvPr id="10" name="직사각형 9"/>
          <p:cNvSpPr/>
          <p:nvPr/>
        </p:nvSpPr>
        <p:spPr>
          <a:xfrm>
            <a:off x="727363" y="1622166"/>
            <a:ext cx="3997036"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Making Derivative</a:t>
            </a:r>
            <a:endParaRPr kumimoji="1" lang="en-US" altLang="ko-KR" dirty="0" smtClean="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81" y="2480965"/>
            <a:ext cx="5573884" cy="3602335"/>
          </a:xfrm>
          <a:prstGeom prst="rect">
            <a:avLst/>
          </a:prstGeom>
        </p:spPr>
      </p:pic>
      <p:sp>
        <p:nvSpPr>
          <p:cNvPr id="4" name="텍스트 상자 3"/>
          <p:cNvSpPr txBox="1"/>
          <p:nvPr/>
        </p:nvSpPr>
        <p:spPr>
          <a:xfrm>
            <a:off x="2590799" y="3441700"/>
            <a:ext cx="2133600" cy="461665"/>
          </a:xfrm>
          <a:prstGeom prst="rect">
            <a:avLst/>
          </a:prstGeom>
          <a:noFill/>
        </p:spPr>
        <p:txBody>
          <a:bodyPr wrap="square" rtlCol="0">
            <a:spAutoFit/>
          </a:bodyPr>
          <a:lstStyle/>
          <a:p>
            <a:r>
              <a:rPr kumimoji="1" lang="en-US" altLang="ko-KR" sz="2400" b="1" dirty="0"/>
              <a:t> </a:t>
            </a:r>
            <a:r>
              <a:rPr kumimoji="1" lang="en-US" altLang="ko-KR" sz="2400" b="1" dirty="0" smtClean="0"/>
              <a:t>f</a:t>
            </a:r>
            <a:endParaRPr kumimoji="1" lang="ko-KR" altLang="en-US" sz="2400" b="1" dirty="0"/>
          </a:p>
        </p:txBody>
      </p:sp>
      <p:sp>
        <p:nvSpPr>
          <p:cNvPr id="6" name="텍스트 상자 5"/>
          <p:cNvSpPr txBox="1"/>
          <p:nvPr/>
        </p:nvSpPr>
        <p:spPr>
          <a:xfrm>
            <a:off x="2590799" y="4578001"/>
            <a:ext cx="2133600" cy="461665"/>
          </a:xfrm>
          <a:prstGeom prst="rect">
            <a:avLst/>
          </a:prstGeom>
          <a:noFill/>
        </p:spPr>
        <p:txBody>
          <a:bodyPr wrap="square" rtlCol="0">
            <a:spAutoFit/>
          </a:bodyPr>
          <a:lstStyle/>
          <a:p>
            <a:r>
              <a:rPr kumimoji="1" lang="en-US" altLang="ko-KR" sz="2400" b="1" dirty="0">
                <a:solidFill>
                  <a:srgbClr val="92D050"/>
                </a:solidFill>
              </a:rPr>
              <a:t> </a:t>
            </a:r>
            <a:r>
              <a:rPr kumimoji="1" lang="en-US" altLang="ko-KR" sz="2400" b="1" dirty="0" smtClean="0">
                <a:solidFill>
                  <a:srgbClr val="92D050"/>
                </a:solidFill>
              </a:rPr>
              <a:t>dx</a:t>
            </a:r>
            <a:endParaRPr kumimoji="1" lang="ko-KR" altLang="en-US" sz="2400" b="1" dirty="0">
              <a:solidFill>
                <a:srgbClr val="92D050"/>
              </a:solidFill>
            </a:endParaRPr>
          </a:p>
        </p:txBody>
      </p:sp>
      <p:sp>
        <p:nvSpPr>
          <p:cNvPr id="7" name="텍스트 상자 6"/>
          <p:cNvSpPr txBox="1"/>
          <p:nvPr/>
        </p:nvSpPr>
        <p:spPr>
          <a:xfrm>
            <a:off x="1930400" y="3820467"/>
            <a:ext cx="2133600" cy="461665"/>
          </a:xfrm>
          <a:prstGeom prst="rect">
            <a:avLst/>
          </a:prstGeom>
          <a:noFill/>
        </p:spPr>
        <p:txBody>
          <a:bodyPr wrap="square" rtlCol="0">
            <a:spAutoFit/>
          </a:bodyPr>
          <a:lstStyle/>
          <a:p>
            <a:r>
              <a:rPr kumimoji="1" lang="en-US" altLang="ko-KR" sz="2400" b="1" dirty="0" smtClean="0">
                <a:solidFill>
                  <a:srgbClr val="00B050"/>
                </a:solidFill>
              </a:rPr>
              <a:t>x</a:t>
            </a:r>
            <a:endParaRPr kumimoji="1" lang="ko-KR" altLang="en-US" sz="2400" b="1" dirty="0">
              <a:solidFill>
                <a:srgbClr val="00B050"/>
              </a:solidFill>
            </a:endParaRPr>
          </a:p>
        </p:txBody>
      </p:sp>
      <p:sp>
        <p:nvSpPr>
          <p:cNvPr id="8" name="텍스트 상자 7"/>
          <p:cNvSpPr txBox="1"/>
          <p:nvPr/>
        </p:nvSpPr>
        <p:spPr>
          <a:xfrm>
            <a:off x="2937032" y="3968401"/>
            <a:ext cx="2133600" cy="461665"/>
          </a:xfrm>
          <a:prstGeom prst="rect">
            <a:avLst/>
          </a:prstGeom>
          <a:noFill/>
        </p:spPr>
        <p:txBody>
          <a:bodyPr wrap="square" rtlCol="0">
            <a:spAutoFit/>
          </a:bodyPr>
          <a:lstStyle/>
          <a:p>
            <a:r>
              <a:rPr kumimoji="1" lang="en-US" altLang="ko-KR" sz="2400" b="1" dirty="0">
                <a:solidFill>
                  <a:srgbClr val="92D050"/>
                </a:solidFill>
              </a:rPr>
              <a:t> </a:t>
            </a:r>
            <a:r>
              <a:rPr kumimoji="1" lang="en-US" altLang="ko-KR" sz="2400" b="1" dirty="0" smtClean="0">
                <a:solidFill>
                  <a:srgbClr val="FF0000"/>
                </a:solidFill>
              </a:rPr>
              <a:t>dx + x</a:t>
            </a:r>
            <a:endParaRPr kumimoji="1" lang="ko-KR" altLang="en-US" sz="2400" b="1" dirty="0">
              <a:solidFill>
                <a:srgbClr val="FF0000"/>
              </a:solidFill>
            </a:endParaRPr>
          </a:p>
        </p:txBody>
      </p:sp>
      <p:sp>
        <p:nvSpPr>
          <p:cNvPr id="9" name="텍스트 상자 8"/>
          <p:cNvSpPr txBox="1"/>
          <p:nvPr/>
        </p:nvSpPr>
        <p:spPr>
          <a:xfrm>
            <a:off x="6315232" y="1622166"/>
            <a:ext cx="5229068" cy="1200329"/>
          </a:xfrm>
          <a:prstGeom prst="rect">
            <a:avLst/>
          </a:prstGeom>
          <a:noFill/>
        </p:spPr>
        <p:txBody>
          <a:bodyPr wrap="square" rtlCol="0">
            <a:spAutoFit/>
          </a:bodyPr>
          <a:lstStyle/>
          <a:p>
            <a:r>
              <a:rPr kumimoji="1" lang="en-US" altLang="ko-KR" sz="2400" b="1" dirty="0">
                <a:solidFill>
                  <a:schemeClr val="accent5">
                    <a:lumMod val="75000"/>
                  </a:schemeClr>
                </a:solidFill>
              </a:rPr>
              <a:t> </a:t>
            </a:r>
            <a:r>
              <a:rPr kumimoji="1" lang="en-US" altLang="ko-KR" sz="2400" b="1" dirty="0" smtClean="0">
                <a:solidFill>
                  <a:schemeClr val="accent5">
                    <a:lumMod val="75000"/>
                  </a:schemeClr>
                </a:solidFill>
              </a:rPr>
              <a:t>x</a:t>
            </a:r>
            <a:r>
              <a:rPr kumimoji="1" lang="ko-KR" altLang="en-US" sz="2400" b="1" dirty="0" smtClean="0">
                <a:solidFill>
                  <a:schemeClr val="accent5">
                    <a:lumMod val="75000"/>
                  </a:schemeClr>
                </a:solidFill>
              </a:rPr>
              <a:t>로 시작하여</a:t>
            </a:r>
            <a:r>
              <a:rPr kumimoji="1" lang="en-US" altLang="ko-KR" sz="2400" b="1" dirty="0" smtClean="0">
                <a:solidFill>
                  <a:schemeClr val="accent5">
                    <a:lumMod val="75000"/>
                  </a:schemeClr>
                </a:solidFill>
              </a:rPr>
              <a:t> x</a:t>
            </a:r>
            <a:r>
              <a:rPr kumimoji="1" lang="ko-KR" altLang="en-US" sz="2400" b="1" dirty="0" smtClean="0">
                <a:solidFill>
                  <a:schemeClr val="accent5">
                    <a:lumMod val="75000"/>
                  </a:schemeClr>
                </a:solidFill>
              </a:rPr>
              <a:t>가 </a:t>
            </a:r>
            <a:r>
              <a:rPr kumimoji="1" lang="en-US" altLang="ko-KR" sz="2400" b="1" dirty="0" smtClean="0">
                <a:solidFill>
                  <a:schemeClr val="accent5">
                    <a:lumMod val="75000"/>
                  </a:schemeClr>
                </a:solidFill>
              </a:rPr>
              <a:t>dx</a:t>
            </a:r>
            <a:r>
              <a:rPr kumimoji="1" lang="ko-KR" altLang="en-US" sz="2400" b="1" dirty="0" smtClean="0">
                <a:solidFill>
                  <a:schemeClr val="accent5">
                    <a:lumMod val="75000"/>
                  </a:schemeClr>
                </a:solidFill>
              </a:rPr>
              <a:t>만큼 이동하였을때 </a:t>
            </a:r>
            <a:r>
              <a:rPr kumimoji="1" lang="en-US" altLang="ko-KR" sz="2400" b="1" dirty="0" smtClean="0">
                <a:solidFill>
                  <a:schemeClr val="accent5">
                    <a:lumMod val="75000"/>
                  </a:schemeClr>
                </a:solidFill>
              </a:rPr>
              <a:t>f</a:t>
            </a:r>
            <a:r>
              <a:rPr kumimoji="1" lang="ko-KR" altLang="en-US" sz="2400" b="1" dirty="0" smtClean="0">
                <a:solidFill>
                  <a:schemeClr val="accent5">
                    <a:lumMod val="75000"/>
                  </a:schemeClr>
                </a:solidFill>
              </a:rPr>
              <a:t>의 변화율을 이동한 간격만큼 나눈값을 반환</a:t>
            </a:r>
            <a:endParaRPr kumimoji="1" lang="ko-KR" altLang="en-US" sz="2400" b="1" dirty="0">
              <a:solidFill>
                <a:schemeClr val="accent5">
                  <a:lumMod val="75000"/>
                </a:schemeClr>
              </a:solidFill>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082" y="3287066"/>
            <a:ext cx="5139951" cy="1564333"/>
          </a:xfrm>
          <a:prstGeom prst="rect">
            <a:avLst/>
          </a:prstGeom>
        </p:spPr>
      </p:pic>
    </p:spTree>
    <p:extLst>
      <p:ext uri="{BB962C8B-B14F-4D97-AF65-F5344CB8AC3E}">
        <p14:creationId xmlns:p14="http://schemas.microsoft.com/office/powerpoint/2010/main" val="345540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as value</a:t>
            </a:r>
            <a:endParaRPr kumimoji="1" lang="ko-KR" altLang="en-US" sz="2800" dirty="0"/>
          </a:p>
        </p:txBody>
      </p:sp>
      <p:pic>
        <p:nvPicPr>
          <p:cNvPr id="11" name="그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68400"/>
            <a:ext cx="3588624" cy="3556000"/>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02000"/>
            <a:ext cx="3588624" cy="3556000"/>
          </a:xfrm>
          <a:prstGeom prst="rect">
            <a:avLst/>
          </a:prstGeom>
        </p:spPr>
      </p:pic>
      <p:sp>
        <p:nvSpPr>
          <p:cNvPr id="5" name="직사각형 4"/>
          <p:cNvSpPr/>
          <p:nvPr/>
        </p:nvSpPr>
        <p:spPr>
          <a:xfrm>
            <a:off x="5785724" y="1632993"/>
            <a:ext cx="4419630" cy="49895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함수가 또 다른 함수를 값으로</a:t>
            </a:r>
            <a:r>
              <a:rPr kumimoji="1" lang="ko-KR" altLang="en-US" dirty="0"/>
              <a:t> </a:t>
            </a:r>
            <a:r>
              <a:rPr kumimoji="1" lang="ko-KR" altLang="en-US" dirty="0" smtClean="0"/>
              <a:t>반환</a:t>
            </a:r>
            <a:r>
              <a:rPr kumimoji="1" lang="en-US" altLang="ko-KR" dirty="0" smtClean="0"/>
              <a:t>!</a:t>
            </a:r>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965" y="2356995"/>
            <a:ext cx="4911245" cy="2862705"/>
          </a:xfrm>
          <a:prstGeom prst="rect">
            <a:avLst/>
          </a:prstGeom>
        </p:spPr>
      </p:pic>
    </p:spTree>
    <p:extLst>
      <p:ext uri="{BB962C8B-B14F-4D97-AF65-F5344CB8AC3E}">
        <p14:creationId xmlns:p14="http://schemas.microsoft.com/office/powerpoint/2010/main" val="1954695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Lambda expression</a:t>
            </a:r>
            <a:endParaRPr kumimoji="1" lang="ko-KR" altLang="en-US" sz="2800" dirty="0"/>
          </a:p>
        </p:txBody>
      </p: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81" y="1449616"/>
            <a:ext cx="2844800" cy="2818938"/>
          </a:xfrm>
          <a:prstGeom prst="rect">
            <a:avLst/>
          </a:prstGeom>
        </p:spPr>
      </p:pic>
      <p:sp>
        <p:nvSpPr>
          <p:cNvPr id="7" name="직사각형 6"/>
          <p:cNvSpPr/>
          <p:nvPr/>
        </p:nvSpPr>
        <p:spPr>
          <a:xfrm>
            <a:off x="838200" y="1234884"/>
            <a:ext cx="17526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In python</a:t>
            </a:r>
            <a:r>
              <a:rPr kumimoji="1" lang="mr-IN" altLang="ko-KR" dirty="0" smtClean="0"/>
              <a:t>…</a:t>
            </a:r>
            <a:endParaRPr kumimoji="1" lang="en-US" altLang="ko-KR" dirty="0" smtClean="0"/>
          </a:p>
        </p:txBody>
      </p:sp>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362" y="4353252"/>
            <a:ext cx="2606238" cy="1952163"/>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536" y="1891826"/>
            <a:ext cx="2857500" cy="2857500"/>
          </a:xfrm>
          <a:prstGeom prst="rect">
            <a:avLst/>
          </a:prstGeom>
        </p:spPr>
      </p:pic>
      <p:sp>
        <p:nvSpPr>
          <p:cNvPr id="10" name="직사각형 9"/>
          <p:cNvSpPr/>
          <p:nvPr/>
        </p:nvSpPr>
        <p:spPr>
          <a:xfrm>
            <a:off x="6096000" y="1288194"/>
            <a:ext cx="3997036"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함수를 값으로 갖는 식</a:t>
            </a:r>
            <a:r>
              <a:rPr kumimoji="1" lang="en-US" altLang="ko-KR" dirty="0" smtClean="0"/>
              <a:t>??</a:t>
            </a:r>
          </a:p>
        </p:txBody>
      </p:sp>
      <p:sp>
        <p:nvSpPr>
          <p:cNvPr id="3" name="텍스트 상자 2"/>
          <p:cNvSpPr txBox="1"/>
          <p:nvPr/>
        </p:nvSpPr>
        <p:spPr>
          <a:xfrm>
            <a:off x="5219700" y="5659084"/>
            <a:ext cx="3022600" cy="646331"/>
          </a:xfrm>
          <a:prstGeom prst="rect">
            <a:avLst/>
          </a:prstGeom>
          <a:noFill/>
        </p:spPr>
        <p:txBody>
          <a:bodyPr wrap="square" rtlCol="0">
            <a:spAutoFit/>
          </a:bodyPr>
          <a:lstStyle/>
          <a:p>
            <a:r>
              <a:rPr kumimoji="1" lang="en-US" altLang="ko-KR" dirty="0"/>
              <a:t> </a:t>
            </a:r>
            <a:r>
              <a:rPr kumimoji="1" lang="en-US" altLang="ko-KR" dirty="0" err="1" smtClean="0"/>
              <a:t>def</a:t>
            </a:r>
            <a:r>
              <a:rPr kumimoji="1" lang="en-US" altLang="ko-KR" dirty="0" smtClean="0"/>
              <a:t> square(x):</a:t>
            </a:r>
          </a:p>
          <a:p>
            <a:r>
              <a:rPr kumimoji="1" lang="en-US" altLang="ko-KR" dirty="0"/>
              <a:t>	</a:t>
            </a:r>
            <a:r>
              <a:rPr kumimoji="1" lang="en-US" altLang="ko-KR" dirty="0" err="1" smtClean="0"/>
              <a:t>reutrn</a:t>
            </a:r>
            <a:r>
              <a:rPr kumimoji="1" lang="en-US" altLang="ko-KR" dirty="0" smtClean="0"/>
              <a:t> x*x </a:t>
            </a:r>
            <a:endParaRPr kumimoji="1" lang="ko-KR" altLang="en-US" dirty="0"/>
          </a:p>
        </p:txBody>
      </p:sp>
      <p:sp>
        <p:nvSpPr>
          <p:cNvPr id="5" name="등호 4"/>
          <p:cNvSpPr/>
          <p:nvPr/>
        </p:nvSpPr>
        <p:spPr>
          <a:xfrm>
            <a:off x="7508586" y="5712991"/>
            <a:ext cx="733714" cy="538516"/>
          </a:xfrm>
          <a:prstGeom prst="mathEqual">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14" name="텍스트 상자 13"/>
          <p:cNvSpPr txBox="1"/>
          <p:nvPr/>
        </p:nvSpPr>
        <p:spPr>
          <a:xfrm>
            <a:off x="8403936" y="5712991"/>
            <a:ext cx="3022600" cy="369332"/>
          </a:xfrm>
          <a:prstGeom prst="rect">
            <a:avLst/>
          </a:prstGeom>
          <a:noFill/>
        </p:spPr>
        <p:txBody>
          <a:bodyPr wrap="square" rtlCol="0">
            <a:spAutoFit/>
          </a:bodyPr>
          <a:lstStyle/>
          <a:p>
            <a:r>
              <a:rPr kumimoji="1" lang="en-US" altLang="ko-KR" dirty="0"/>
              <a:t> </a:t>
            </a:r>
            <a:r>
              <a:rPr kumimoji="1" lang="en-US" altLang="ko-KR" dirty="0" smtClean="0"/>
              <a:t>square = lambda x : x*x</a:t>
            </a:r>
            <a:endParaRPr kumimoji="1" lang="ko-KR" altLang="en-US" dirty="0"/>
          </a:p>
        </p:txBody>
      </p:sp>
      <p:sp>
        <p:nvSpPr>
          <p:cNvPr id="18" name="직사각형 17"/>
          <p:cNvSpPr/>
          <p:nvPr/>
        </p:nvSpPr>
        <p:spPr>
          <a:xfrm>
            <a:off x="6096000" y="4834024"/>
            <a:ext cx="3997036"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인수는 </a:t>
            </a:r>
            <a:r>
              <a:rPr kumimoji="1" lang="en-US" altLang="ko-KR" dirty="0" smtClean="0"/>
              <a:t>x</a:t>
            </a:r>
            <a:r>
              <a:rPr kumimoji="1" lang="ko-KR" altLang="en-US" dirty="0" smtClean="0"/>
              <a:t>이고 </a:t>
            </a:r>
            <a:r>
              <a:rPr kumimoji="1" lang="en-US" altLang="ko-KR" dirty="0" smtClean="0"/>
              <a:t>x*x </a:t>
            </a:r>
            <a:r>
              <a:rPr kumimoji="1" lang="ko-KR" altLang="en-US" dirty="0" smtClean="0"/>
              <a:t>를 </a:t>
            </a:r>
            <a:r>
              <a:rPr kumimoji="1" lang="en-US" altLang="ko-KR" dirty="0" smtClean="0"/>
              <a:t>return</a:t>
            </a:r>
            <a:r>
              <a:rPr kumimoji="1" lang="ko-KR" altLang="en-US" dirty="0" smtClean="0"/>
              <a:t>하는 식</a:t>
            </a:r>
            <a:endParaRPr kumimoji="1" lang="en-US" altLang="ko-KR" dirty="0" smtClean="0"/>
          </a:p>
        </p:txBody>
      </p:sp>
      <p:pic>
        <p:nvPicPr>
          <p:cNvPr id="9" name="그림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6600" y="2309089"/>
            <a:ext cx="3895741" cy="1959465"/>
          </a:xfrm>
          <a:prstGeom prst="rect">
            <a:avLst/>
          </a:prstGeom>
        </p:spPr>
      </p:pic>
    </p:spTree>
    <p:extLst>
      <p:ext uri="{BB962C8B-B14F-4D97-AF65-F5344CB8AC3E}">
        <p14:creationId xmlns:p14="http://schemas.microsoft.com/office/powerpoint/2010/main" val="720488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83968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Tuple</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663406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4" name="직사각형 3"/>
          <p:cNvSpPr/>
          <p:nvPr/>
        </p:nvSpPr>
        <p:spPr>
          <a:xfrm>
            <a:off x="4419600" y="3987732"/>
            <a:ext cx="3104707" cy="2739614"/>
          </a:xfrm>
          <a:prstGeom prst="rect">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Pair and Tuple</a:t>
            </a:r>
            <a:endParaRPr kumimoji="1" lang="ko-KR" altLang="en-US" sz="2800" dirty="0"/>
          </a:p>
        </p:txBody>
      </p:sp>
      <p:sp>
        <p:nvSpPr>
          <p:cNvPr id="12" name="직사각형 11"/>
          <p:cNvSpPr/>
          <p:nvPr/>
        </p:nvSpPr>
        <p:spPr>
          <a:xfrm>
            <a:off x="1689100" y="1380934"/>
            <a:ext cx="17526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Pair</a:t>
            </a:r>
            <a:endParaRPr kumimoji="1" lang="en-US" altLang="ko-KR" dirty="0" smtClean="0"/>
          </a:p>
        </p:txBody>
      </p:sp>
      <p:pic>
        <p:nvPicPr>
          <p:cNvPr id="13" name="그림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66900"/>
            <a:ext cx="3454400" cy="2362200"/>
          </a:xfrm>
          <a:prstGeom prst="rect">
            <a:avLst/>
          </a:prstGeom>
        </p:spPr>
      </p:pic>
      <p:pic>
        <p:nvPicPr>
          <p:cNvPr id="15" name="그림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866900"/>
            <a:ext cx="4013200" cy="2032000"/>
          </a:xfrm>
          <a:prstGeom prst="rect">
            <a:avLst/>
          </a:prstGeom>
        </p:spPr>
      </p:pic>
      <p:sp>
        <p:nvSpPr>
          <p:cNvPr id="16" name="직사각형 15"/>
          <p:cNvSpPr/>
          <p:nvPr/>
        </p:nvSpPr>
        <p:spPr>
          <a:xfrm>
            <a:off x="5549900" y="1380934"/>
            <a:ext cx="17526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ordered</a:t>
            </a:r>
          </a:p>
        </p:txBody>
      </p:sp>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4317932"/>
            <a:ext cx="2387600" cy="2398259"/>
          </a:xfrm>
          <a:prstGeom prst="rect">
            <a:avLst/>
          </a:prstGeom>
        </p:spPr>
      </p:pic>
      <p:sp>
        <p:nvSpPr>
          <p:cNvPr id="8" name="직사각형 7"/>
          <p:cNvSpPr/>
          <p:nvPr/>
        </p:nvSpPr>
        <p:spPr>
          <a:xfrm>
            <a:off x="4844607" y="4282127"/>
            <a:ext cx="2243764"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Ordered triple</a:t>
            </a:r>
          </a:p>
        </p:txBody>
      </p:sp>
      <p:sp>
        <p:nvSpPr>
          <p:cNvPr id="9" name="직사각형 8"/>
          <p:cNvSpPr/>
          <p:nvPr/>
        </p:nvSpPr>
        <p:spPr>
          <a:xfrm>
            <a:off x="4844605" y="4852766"/>
            <a:ext cx="2243765"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Ordered quadruple</a:t>
            </a:r>
          </a:p>
        </p:txBody>
      </p:sp>
      <p:sp>
        <p:nvSpPr>
          <p:cNvPr id="10" name="직사각형 9"/>
          <p:cNvSpPr/>
          <p:nvPr/>
        </p:nvSpPr>
        <p:spPr>
          <a:xfrm>
            <a:off x="4844604" y="5423405"/>
            <a:ext cx="2243765"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Quintuple</a:t>
            </a:r>
            <a:endParaRPr kumimoji="1" lang="en-US" altLang="ko-KR" dirty="0" smtClean="0"/>
          </a:p>
        </p:txBody>
      </p:sp>
      <p:sp>
        <p:nvSpPr>
          <p:cNvPr id="7" name="오른쪽 화살표[R] 6"/>
          <p:cNvSpPr/>
          <p:nvPr/>
        </p:nvSpPr>
        <p:spPr>
          <a:xfrm>
            <a:off x="7583215" y="4949185"/>
            <a:ext cx="315135" cy="601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p:cNvSpPr/>
          <p:nvPr/>
        </p:nvSpPr>
        <p:spPr>
          <a:xfrm>
            <a:off x="4844603" y="6179875"/>
            <a:ext cx="2243765"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Nth tuple</a:t>
            </a:r>
          </a:p>
        </p:txBody>
      </p:sp>
      <p:pic>
        <p:nvPicPr>
          <p:cNvPr id="11" name="그림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9309" y="3987732"/>
            <a:ext cx="3901531" cy="2643895"/>
          </a:xfrm>
          <a:prstGeom prst="rect">
            <a:avLst/>
          </a:prstGeom>
        </p:spPr>
      </p:pic>
      <p:sp>
        <p:nvSpPr>
          <p:cNvPr id="14" name="텍스트 상자 13"/>
          <p:cNvSpPr txBox="1"/>
          <p:nvPr/>
        </p:nvSpPr>
        <p:spPr>
          <a:xfrm>
            <a:off x="9418320" y="3452624"/>
            <a:ext cx="2103120" cy="446276"/>
          </a:xfrm>
          <a:prstGeom prst="rect">
            <a:avLst/>
          </a:prstGeom>
          <a:noFill/>
        </p:spPr>
        <p:txBody>
          <a:bodyPr wrap="square" rtlCol="0">
            <a:spAutoFit/>
          </a:bodyPr>
          <a:lstStyle/>
          <a:p>
            <a:r>
              <a:rPr kumimoji="1" lang="en-US" altLang="ko-KR" sz="2300" b="1" dirty="0" smtClean="0"/>
              <a:t>Tuple!</a:t>
            </a:r>
            <a:endParaRPr kumimoji="1" lang="ko-KR" altLang="en-US" sz="2300" b="1" dirty="0"/>
          </a:p>
        </p:txBody>
      </p:sp>
    </p:spTree>
    <p:extLst>
      <p:ext uri="{BB962C8B-B14F-4D97-AF65-F5344CB8AC3E}">
        <p14:creationId xmlns:p14="http://schemas.microsoft.com/office/powerpoint/2010/main" val="975525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Introduction</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518" y="351919"/>
            <a:ext cx="3037165" cy="3887571"/>
          </a:xfrm>
          <a:prstGeom prst="rect">
            <a:avLst/>
          </a:prstGeom>
        </p:spPr>
      </p:pic>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87164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Tuple in python</a:t>
            </a:r>
            <a:endParaRPr kumimoji="1" lang="ko-KR" altLang="en-US" sz="2800" dirty="0"/>
          </a:p>
        </p:txBody>
      </p:sp>
      <p:sp>
        <p:nvSpPr>
          <p:cNvPr id="12" name="직사각형 11"/>
          <p:cNvSpPr/>
          <p:nvPr/>
        </p:nvSpPr>
        <p:spPr>
          <a:xfrm>
            <a:off x="1689100" y="1380934"/>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Pair </a:t>
            </a:r>
            <a:r>
              <a:rPr kumimoji="1" lang="en-US" altLang="ko-KR" smtClean="0"/>
              <a:t>and n-tuple</a:t>
            </a:r>
            <a:endParaRPr kumimoji="1" lang="en-US" altLang="ko-KR" dirty="0" smtClean="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740" y="2368032"/>
            <a:ext cx="2603500" cy="1574800"/>
          </a:xfrm>
          <a:prstGeom prst="rect">
            <a:avLst/>
          </a:prstGeom>
        </p:spPr>
      </p:pic>
      <p:pic>
        <p:nvPicPr>
          <p:cNvPr id="18" name="그림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738550"/>
            <a:ext cx="3289300" cy="736600"/>
          </a:xfrm>
          <a:prstGeom prst="rect">
            <a:avLst/>
          </a:prstGeom>
        </p:spPr>
      </p:pic>
      <p:pic>
        <p:nvPicPr>
          <p:cNvPr id="19" name="그림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00" y="2306286"/>
            <a:ext cx="5511800" cy="2209800"/>
          </a:xfrm>
          <a:prstGeom prst="rect">
            <a:avLst/>
          </a:prstGeom>
        </p:spPr>
      </p:pic>
      <p:sp>
        <p:nvSpPr>
          <p:cNvPr id="20" name="직사각형 19"/>
          <p:cNvSpPr/>
          <p:nvPr/>
        </p:nvSpPr>
        <p:spPr>
          <a:xfrm>
            <a:off x="7317740" y="1466400"/>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In math</a:t>
            </a:r>
          </a:p>
        </p:txBody>
      </p:sp>
    </p:spTree>
    <p:extLst>
      <p:ext uri="{BB962C8B-B14F-4D97-AF65-F5344CB8AC3E}">
        <p14:creationId xmlns:p14="http://schemas.microsoft.com/office/powerpoint/2010/main" val="187174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File and Database </a:t>
            </a:r>
            <a:endParaRPr kumimoji="1" lang="ko-KR" altLang="en-US" sz="2800" dirty="0"/>
          </a:p>
        </p:txBody>
      </p:sp>
      <p:sp>
        <p:nvSpPr>
          <p:cNvPr id="12" name="직사각형 11"/>
          <p:cNvSpPr/>
          <p:nvPr/>
        </p:nvSpPr>
        <p:spPr>
          <a:xfrm>
            <a:off x="1689100" y="1380934"/>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File?</a:t>
            </a:r>
          </a:p>
        </p:txBody>
      </p:sp>
      <p:sp>
        <p:nvSpPr>
          <p:cNvPr id="20" name="직사각형 19"/>
          <p:cNvSpPr/>
          <p:nvPr/>
        </p:nvSpPr>
        <p:spPr>
          <a:xfrm>
            <a:off x="7803515" y="1380934"/>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err="1" smtClean="0"/>
              <a:t>DataBase</a:t>
            </a:r>
            <a:endParaRPr kumimoji="1" lang="en-US" altLang="ko-KR" dirty="0" smtClean="0"/>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17487"/>
            <a:ext cx="3936567" cy="2890838"/>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49000"/>
            <a:ext cx="3898900" cy="2082800"/>
          </a:xfrm>
          <a:prstGeom prst="rect">
            <a:avLst/>
          </a:prstGeom>
        </p:spPr>
      </p:pic>
      <p:pic>
        <p:nvPicPr>
          <p:cNvPr id="8" name="그림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432" y="2529765"/>
            <a:ext cx="6281568" cy="2575443"/>
          </a:xfrm>
          <a:prstGeom prst="rect">
            <a:avLst/>
          </a:prstGeom>
        </p:spPr>
      </p:pic>
    </p:spTree>
    <p:extLst>
      <p:ext uri="{BB962C8B-B14F-4D97-AF65-F5344CB8AC3E}">
        <p14:creationId xmlns:p14="http://schemas.microsoft.com/office/powerpoint/2010/main" val="54195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5093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Sequence</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82103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Sequence</a:t>
            </a:r>
            <a:endParaRPr kumimoji="1" lang="ko-KR" altLang="en-US" sz="2800" dirty="0"/>
          </a:p>
        </p:txBody>
      </p:sp>
      <p:sp>
        <p:nvSpPr>
          <p:cNvPr id="12" name="직사각형 11"/>
          <p:cNvSpPr/>
          <p:nvPr/>
        </p:nvSpPr>
        <p:spPr>
          <a:xfrm>
            <a:off x="4724400" y="14731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Sequence?</a:t>
            </a:r>
            <a:endParaRPr kumimoji="1" lang="en-US" altLang="ko-KR" dirty="0" smtClean="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87" y="2163444"/>
            <a:ext cx="4194175" cy="1940589"/>
          </a:xfrm>
          <a:prstGeom prst="rect">
            <a:avLst/>
          </a:prstGeom>
        </p:spPr>
      </p:pic>
      <p:pic>
        <p:nvPicPr>
          <p:cNvPr id="4" name="그림 3"/>
          <p:cNvPicPr>
            <a:picLocks noChangeAspect="1"/>
          </p:cNvPicPr>
          <p:nvPr/>
        </p:nvPicPr>
        <p:blipFill rotWithShape="1">
          <a:blip r:embed="rId4">
            <a:extLst>
              <a:ext uri="{28A0092B-C50C-407E-A947-70E740481C1C}">
                <a14:useLocalDpi xmlns:a14="http://schemas.microsoft.com/office/drawing/2010/main" val="0"/>
              </a:ext>
            </a:extLst>
          </a:blip>
          <a:srcRect l="11567" t="16034" r="26512" b="6056"/>
          <a:stretch/>
        </p:blipFill>
        <p:spPr>
          <a:xfrm>
            <a:off x="1181100" y="3686804"/>
            <a:ext cx="3130910" cy="2723618"/>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9463" y="3524613"/>
            <a:ext cx="3048000" cy="3048000"/>
          </a:xfrm>
          <a:prstGeom prst="rect">
            <a:avLst/>
          </a:prstGeom>
        </p:spPr>
      </p:pic>
      <p:pic>
        <p:nvPicPr>
          <p:cNvPr id="9" name="그림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2150" y="2257371"/>
            <a:ext cx="3897313" cy="2338388"/>
          </a:xfrm>
          <a:prstGeom prst="rect">
            <a:avLst/>
          </a:prstGeom>
        </p:spPr>
      </p:pic>
    </p:spTree>
    <p:extLst>
      <p:ext uri="{BB962C8B-B14F-4D97-AF65-F5344CB8AC3E}">
        <p14:creationId xmlns:p14="http://schemas.microsoft.com/office/powerpoint/2010/main" val="1889973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Monoid</a:t>
            </a:r>
            <a:endParaRPr kumimoji="1" lang="ko-KR" altLang="en-US" sz="2800" dirty="0"/>
          </a:p>
        </p:txBody>
      </p:sp>
      <p:sp>
        <p:nvSpPr>
          <p:cNvPr id="8" name="직사각형 7"/>
          <p:cNvSpPr/>
          <p:nvPr/>
        </p:nvSpPr>
        <p:spPr>
          <a:xfrm>
            <a:off x="838200" y="1987501"/>
            <a:ext cx="173355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Sequence</a:t>
            </a:r>
            <a:endParaRPr kumimoji="1" lang="en-US" altLang="ko-KR" dirty="0" smtClean="0"/>
          </a:p>
        </p:txBody>
      </p:sp>
      <p:cxnSp>
        <p:nvCxnSpPr>
          <p:cNvPr id="11" name="직선 연결선[R] 10"/>
          <p:cNvCxnSpPr>
            <a:stCxn id="8" idx="3"/>
            <a:endCxn id="13" idx="1"/>
          </p:cNvCxnSpPr>
          <p:nvPr/>
        </p:nvCxnSpPr>
        <p:spPr>
          <a:xfrm>
            <a:off x="2571750" y="2186068"/>
            <a:ext cx="7953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3367088" y="1987501"/>
            <a:ext cx="173355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Sequence</a:t>
            </a:r>
          </a:p>
        </p:txBody>
      </p:sp>
      <p:sp>
        <p:nvSpPr>
          <p:cNvPr id="16" name="텍스트 상자 15"/>
          <p:cNvSpPr txBox="1"/>
          <p:nvPr/>
        </p:nvSpPr>
        <p:spPr>
          <a:xfrm>
            <a:off x="757237" y="2583282"/>
            <a:ext cx="4424363" cy="646331"/>
          </a:xfrm>
          <a:prstGeom prst="rect">
            <a:avLst/>
          </a:prstGeom>
          <a:noFill/>
        </p:spPr>
        <p:txBody>
          <a:bodyPr wrap="square" rtlCol="0">
            <a:spAutoFit/>
          </a:bodyPr>
          <a:lstStyle/>
          <a:p>
            <a:r>
              <a:rPr kumimoji="1" lang="en-US" altLang="ko-KR" b="1" dirty="0">
                <a:solidFill>
                  <a:schemeClr val="tx1">
                    <a:lumMod val="85000"/>
                    <a:lumOff val="15000"/>
                  </a:schemeClr>
                </a:solidFill>
              </a:rPr>
              <a:t> </a:t>
            </a:r>
            <a:r>
              <a:rPr kumimoji="1" lang="en-US" altLang="ko-KR" b="1" dirty="0" smtClean="0">
                <a:solidFill>
                  <a:schemeClr val="tx1">
                    <a:lumMod val="85000"/>
                    <a:lumOff val="15000"/>
                  </a:schemeClr>
                </a:solidFill>
              </a:rPr>
              <a:t>Sequence</a:t>
            </a:r>
            <a:r>
              <a:rPr kumimoji="1" lang="ko-KR" altLang="en-US" b="1" dirty="0" smtClean="0">
                <a:solidFill>
                  <a:schemeClr val="tx1">
                    <a:lumMod val="85000"/>
                    <a:lumOff val="15000"/>
                  </a:schemeClr>
                </a:solidFill>
              </a:rPr>
              <a:t>에 또 하나의 </a:t>
            </a:r>
            <a:r>
              <a:rPr kumimoji="1" lang="en-US" altLang="ko-KR" b="1" dirty="0" smtClean="0">
                <a:solidFill>
                  <a:schemeClr val="tx1">
                    <a:lumMod val="85000"/>
                    <a:lumOff val="15000"/>
                  </a:schemeClr>
                </a:solidFill>
              </a:rPr>
              <a:t>Sequence</a:t>
            </a:r>
            <a:r>
              <a:rPr kumimoji="1" lang="ko-KR" altLang="en-US" b="1" dirty="0" smtClean="0">
                <a:solidFill>
                  <a:schemeClr val="tx1">
                    <a:lumMod val="85000"/>
                    <a:lumOff val="15000"/>
                  </a:schemeClr>
                </a:solidFill>
              </a:rPr>
              <a:t>를 더한다 라고 표현</a:t>
            </a:r>
            <a:endParaRPr kumimoji="1" lang="ko-KR" altLang="en-US" b="1" dirty="0">
              <a:solidFill>
                <a:schemeClr val="tx1">
                  <a:lumMod val="85000"/>
                  <a:lumOff val="15000"/>
                </a:schemeClr>
              </a:solidFill>
            </a:endParaRPr>
          </a:p>
        </p:txBody>
      </p:sp>
      <p:sp>
        <p:nvSpPr>
          <p:cNvPr id="19" name="텍스트 상자 18"/>
          <p:cNvSpPr txBox="1"/>
          <p:nvPr/>
        </p:nvSpPr>
        <p:spPr>
          <a:xfrm>
            <a:off x="814387" y="3428260"/>
            <a:ext cx="4424363" cy="477054"/>
          </a:xfrm>
          <a:prstGeom prst="rect">
            <a:avLst/>
          </a:prstGeom>
          <a:noFill/>
        </p:spPr>
        <p:txBody>
          <a:bodyPr wrap="square" rtlCol="0">
            <a:spAutoFit/>
          </a:bodyPr>
          <a:lstStyle/>
          <a:p>
            <a:r>
              <a:rPr kumimoji="1" lang="en-US" altLang="ko-KR" sz="2500" b="1" dirty="0" smtClean="0">
                <a:solidFill>
                  <a:srgbClr val="002060"/>
                </a:solidFill>
              </a:rPr>
              <a:t>0+n = n + 0</a:t>
            </a:r>
            <a:endParaRPr kumimoji="1" lang="ko-KR" altLang="en-US" sz="2500" b="1" dirty="0">
              <a:solidFill>
                <a:srgbClr val="002060"/>
              </a:solidFill>
            </a:endParaRPr>
          </a:p>
        </p:txBody>
      </p:sp>
      <p:sp>
        <p:nvSpPr>
          <p:cNvPr id="23" name="줄무늬가 있는 오른쪽 화살표[S] 22"/>
          <p:cNvSpPr/>
          <p:nvPr/>
        </p:nvSpPr>
        <p:spPr>
          <a:xfrm rot="16200000">
            <a:off x="2554817" y="2940576"/>
            <a:ext cx="519646" cy="24574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4" name="텍스트 상자 23"/>
          <p:cNvSpPr txBox="1"/>
          <p:nvPr/>
        </p:nvSpPr>
        <p:spPr>
          <a:xfrm>
            <a:off x="1466850" y="4850993"/>
            <a:ext cx="4424363" cy="477054"/>
          </a:xfrm>
          <a:prstGeom prst="rect">
            <a:avLst/>
          </a:prstGeom>
          <a:noFill/>
        </p:spPr>
        <p:txBody>
          <a:bodyPr wrap="square" rtlCol="0">
            <a:spAutoFit/>
          </a:bodyPr>
          <a:lstStyle/>
          <a:p>
            <a:r>
              <a:rPr kumimoji="1" lang="en-US" altLang="ko-KR" sz="2500" b="1" dirty="0" smtClean="0">
                <a:solidFill>
                  <a:srgbClr val="002060"/>
                </a:solidFill>
              </a:rPr>
              <a:t>Example of Monoid</a:t>
            </a:r>
            <a:endParaRPr kumimoji="1" lang="ko-KR" altLang="en-US" sz="2500" b="1" dirty="0">
              <a:solidFill>
                <a:srgbClr val="002060"/>
              </a:solidFill>
            </a:endParaRPr>
          </a:p>
        </p:txBody>
      </p:sp>
      <p:sp>
        <p:nvSpPr>
          <p:cNvPr id="25" name="텍스트 상자 24"/>
          <p:cNvSpPr txBox="1"/>
          <p:nvPr/>
        </p:nvSpPr>
        <p:spPr>
          <a:xfrm>
            <a:off x="7234237" y="1295538"/>
            <a:ext cx="4424363" cy="1246495"/>
          </a:xfrm>
          <a:prstGeom prst="rect">
            <a:avLst/>
          </a:prstGeom>
          <a:noFill/>
        </p:spPr>
        <p:txBody>
          <a:bodyPr wrap="square" rtlCol="0">
            <a:spAutoFit/>
          </a:bodyPr>
          <a:lstStyle/>
          <a:p>
            <a:r>
              <a:rPr kumimoji="1" lang="en-US" altLang="ko-KR" sz="2500" b="1" dirty="0" smtClean="0">
                <a:solidFill>
                  <a:srgbClr val="002060"/>
                </a:solidFill>
              </a:rPr>
              <a:t>Monoid is pair  (S,X)</a:t>
            </a:r>
          </a:p>
          <a:p>
            <a:endParaRPr kumimoji="1" lang="en-US" altLang="ko-KR" sz="2500" b="1" dirty="0">
              <a:solidFill>
                <a:srgbClr val="002060"/>
              </a:solidFill>
            </a:endParaRPr>
          </a:p>
          <a:p>
            <a:endParaRPr kumimoji="1" lang="en-US" altLang="ko-KR" sz="2500" b="1" dirty="0" smtClean="0">
              <a:solidFill>
                <a:srgbClr val="002060"/>
              </a:solidFill>
            </a:endParaRPr>
          </a:p>
        </p:txBody>
      </p:sp>
      <p:sp>
        <p:nvSpPr>
          <p:cNvPr id="27" name="텍스트 상자 26"/>
          <p:cNvSpPr txBox="1"/>
          <p:nvPr/>
        </p:nvSpPr>
        <p:spPr>
          <a:xfrm>
            <a:off x="5786438" y="1987501"/>
            <a:ext cx="5872161" cy="1200329"/>
          </a:xfrm>
          <a:prstGeom prst="rect">
            <a:avLst/>
          </a:prstGeom>
          <a:noFill/>
        </p:spPr>
        <p:txBody>
          <a:bodyPr wrap="square" rtlCol="0">
            <a:spAutoFit/>
          </a:bodyPr>
          <a:lstStyle/>
          <a:p>
            <a:pPr marL="342900" indent="-342900">
              <a:buFont typeface="Arial" charset="0"/>
              <a:buChar char="•"/>
            </a:pPr>
            <a:r>
              <a:rPr kumimoji="1" lang="en-US" altLang="ko-KR" b="1" dirty="0" smtClean="0">
                <a:solidFill>
                  <a:srgbClr val="002060"/>
                </a:solidFill>
              </a:rPr>
              <a:t>S</a:t>
            </a:r>
            <a:r>
              <a:rPr kumimoji="1" lang="ko-KR" altLang="en-US" b="1" dirty="0" smtClean="0">
                <a:solidFill>
                  <a:srgbClr val="002060"/>
                </a:solidFill>
              </a:rPr>
              <a:t>는 집합</a:t>
            </a:r>
            <a:r>
              <a:rPr kumimoji="1" lang="en-US" altLang="ko-KR" b="1" dirty="0" smtClean="0">
                <a:solidFill>
                  <a:srgbClr val="002060"/>
                </a:solidFill>
              </a:rPr>
              <a:t>,</a:t>
            </a:r>
            <a:r>
              <a:rPr kumimoji="1" lang="ko-KR" altLang="en-US" b="1" dirty="0" smtClean="0">
                <a:solidFill>
                  <a:srgbClr val="002060"/>
                </a:solidFill>
              </a:rPr>
              <a:t> </a:t>
            </a:r>
            <a:r>
              <a:rPr kumimoji="1" lang="en-US" altLang="ko-KR" b="1" dirty="0" smtClean="0">
                <a:solidFill>
                  <a:srgbClr val="002060"/>
                </a:solidFill>
              </a:rPr>
              <a:t>X</a:t>
            </a:r>
            <a:r>
              <a:rPr kumimoji="1" lang="ko-KR" altLang="en-US" b="1" dirty="0" smtClean="0">
                <a:solidFill>
                  <a:srgbClr val="002060"/>
                </a:solidFill>
              </a:rPr>
              <a:t>는 이항 연산자로 다음과 같은 조건을 만족한다</a:t>
            </a:r>
            <a:r>
              <a:rPr kumimoji="1" lang="en-US" altLang="ko-KR" b="1" dirty="0" smtClean="0">
                <a:solidFill>
                  <a:srgbClr val="002060"/>
                </a:solidFill>
              </a:rPr>
              <a:t>.</a:t>
            </a:r>
            <a:r>
              <a:rPr kumimoji="1" lang="ko-KR" altLang="en-US" b="1" dirty="0" smtClean="0">
                <a:solidFill>
                  <a:srgbClr val="002060"/>
                </a:solidFill>
              </a:rPr>
              <a:t> </a:t>
            </a:r>
            <a:r>
              <a:rPr kumimoji="1" lang="en-US" altLang="ko-KR" b="1" dirty="0" smtClean="0">
                <a:solidFill>
                  <a:srgbClr val="002060"/>
                </a:solidFill>
              </a:rPr>
              <a:t>(</a:t>
            </a:r>
            <a:r>
              <a:rPr kumimoji="1" lang="ko-KR" altLang="en-US" b="1" dirty="0" smtClean="0">
                <a:solidFill>
                  <a:srgbClr val="002060"/>
                </a:solidFill>
              </a:rPr>
              <a:t> </a:t>
            </a:r>
            <a:r>
              <a:rPr kumimoji="1" lang="en-US" altLang="ko-KR" b="1" dirty="0" smtClean="0">
                <a:solidFill>
                  <a:srgbClr val="002060"/>
                </a:solidFill>
              </a:rPr>
              <a:t>X </a:t>
            </a:r>
            <a:r>
              <a:rPr kumimoji="1" lang="ko-KR" altLang="en-US" b="1" dirty="0" smtClean="0">
                <a:solidFill>
                  <a:srgbClr val="002060"/>
                </a:solidFill>
              </a:rPr>
              <a:t>는 곱하기의 의미가 아닌 </a:t>
            </a:r>
            <a:r>
              <a:rPr kumimoji="1" lang="en-US" altLang="ko-KR" b="1" dirty="0" smtClean="0">
                <a:solidFill>
                  <a:srgbClr val="002060"/>
                </a:solidFill>
              </a:rPr>
              <a:t>Operation</a:t>
            </a:r>
            <a:r>
              <a:rPr kumimoji="1" lang="ko-KR" altLang="en-US" b="1" dirty="0" smtClean="0">
                <a:solidFill>
                  <a:srgbClr val="002060"/>
                </a:solidFill>
              </a:rPr>
              <a:t>의 의미이다</a:t>
            </a:r>
            <a:r>
              <a:rPr kumimoji="1" lang="en-US" altLang="ko-KR" b="1" dirty="0" smtClean="0">
                <a:solidFill>
                  <a:srgbClr val="002060"/>
                </a:solidFill>
              </a:rPr>
              <a:t>.)</a:t>
            </a:r>
            <a:endParaRPr kumimoji="1" lang="en-US" altLang="ko-KR" b="1" dirty="0">
              <a:solidFill>
                <a:srgbClr val="002060"/>
              </a:solidFill>
            </a:endParaRPr>
          </a:p>
          <a:p>
            <a:endParaRPr kumimoji="1" lang="en-US" altLang="ko-KR" b="1" dirty="0" smtClean="0">
              <a:solidFill>
                <a:srgbClr val="002060"/>
              </a:solidFill>
            </a:endParaRPr>
          </a:p>
        </p:txBody>
      </p:sp>
      <p:sp>
        <p:nvSpPr>
          <p:cNvPr id="28" name="텍스트 상자 27"/>
          <p:cNvSpPr txBox="1"/>
          <p:nvPr/>
        </p:nvSpPr>
        <p:spPr>
          <a:xfrm>
            <a:off x="5638801" y="2767948"/>
            <a:ext cx="5872161" cy="2308324"/>
          </a:xfrm>
          <a:prstGeom prst="rect">
            <a:avLst/>
          </a:prstGeom>
          <a:noFill/>
        </p:spPr>
        <p:txBody>
          <a:bodyPr wrap="square" rtlCol="0">
            <a:spAutoFit/>
          </a:bodyPr>
          <a:lstStyle/>
          <a:p>
            <a:pPr marL="342900" indent="-342900">
              <a:buFont typeface="+mj-lt"/>
              <a:buAutoNum type="arabicPeriod"/>
            </a:pPr>
            <a:endParaRPr kumimoji="1" lang="en-US" altLang="ko-KR" b="1" dirty="0">
              <a:solidFill>
                <a:schemeClr val="tx1">
                  <a:lumMod val="95000"/>
                  <a:lumOff val="5000"/>
                </a:schemeClr>
              </a:solidFill>
            </a:endParaRPr>
          </a:p>
          <a:p>
            <a:pPr marL="342900" indent="-342900">
              <a:buAutoNum type="arabicPeriod"/>
            </a:pPr>
            <a:r>
              <a:rPr kumimoji="1" lang="ko-KR" altLang="en-US" b="1" dirty="0" smtClean="0">
                <a:solidFill>
                  <a:srgbClr val="002060"/>
                </a:solidFill>
              </a:rPr>
              <a:t>집합 </a:t>
            </a:r>
            <a:r>
              <a:rPr kumimoji="1" lang="en-US" altLang="ko-KR" b="1" dirty="0" smtClean="0">
                <a:solidFill>
                  <a:srgbClr val="002060"/>
                </a:solidFill>
              </a:rPr>
              <a:t>S</a:t>
            </a:r>
            <a:r>
              <a:rPr kumimoji="1" lang="ko-KR" altLang="en-US" b="1" dirty="0" smtClean="0">
                <a:solidFill>
                  <a:srgbClr val="002060"/>
                </a:solidFill>
              </a:rPr>
              <a:t>에 속한 모든 </a:t>
            </a:r>
            <a:r>
              <a:rPr kumimoji="1" lang="en-US" altLang="ko-KR" b="1" dirty="0" err="1" smtClean="0">
                <a:solidFill>
                  <a:srgbClr val="002060"/>
                </a:solidFill>
              </a:rPr>
              <a:t>a,b</a:t>
            </a:r>
            <a:r>
              <a:rPr kumimoji="1" lang="ko-KR" altLang="en-US" b="1" dirty="0" smtClean="0">
                <a:solidFill>
                  <a:srgbClr val="002060"/>
                </a:solidFill>
              </a:rPr>
              <a:t>에 대해 </a:t>
            </a:r>
            <a:r>
              <a:rPr kumimoji="1" lang="en-US" altLang="ko-KR" b="1" dirty="0">
                <a:solidFill>
                  <a:srgbClr val="002060"/>
                </a:solidFill>
              </a:rPr>
              <a:t> </a:t>
            </a:r>
            <a:r>
              <a:rPr kumimoji="1" lang="en-US" altLang="ko-KR" b="1" dirty="0" smtClean="0">
                <a:solidFill>
                  <a:srgbClr val="002060"/>
                </a:solidFill>
              </a:rPr>
              <a:t>a X b</a:t>
            </a:r>
            <a:r>
              <a:rPr kumimoji="1" lang="ko-KR" altLang="en-US" b="1" dirty="0" smtClean="0">
                <a:solidFill>
                  <a:srgbClr val="002060"/>
                </a:solidFill>
              </a:rPr>
              <a:t>가 정의되고 이 결과 또한 집합</a:t>
            </a:r>
            <a:r>
              <a:rPr kumimoji="1" lang="en-US" altLang="ko-KR" b="1" dirty="0" smtClean="0">
                <a:solidFill>
                  <a:srgbClr val="002060"/>
                </a:solidFill>
              </a:rPr>
              <a:t> S</a:t>
            </a:r>
            <a:r>
              <a:rPr kumimoji="1" lang="ko-KR" altLang="en-US" b="1" dirty="0" smtClean="0">
                <a:solidFill>
                  <a:srgbClr val="002060"/>
                </a:solidFill>
              </a:rPr>
              <a:t>에 속한다</a:t>
            </a:r>
            <a:r>
              <a:rPr kumimoji="1" lang="en-US" altLang="ko-KR" b="1" dirty="0" smtClean="0">
                <a:solidFill>
                  <a:srgbClr val="002060"/>
                </a:solidFill>
              </a:rPr>
              <a:t>.</a:t>
            </a:r>
          </a:p>
          <a:p>
            <a:pPr marL="342900" indent="-342900">
              <a:buAutoNum type="arabicPeriod"/>
            </a:pPr>
            <a:r>
              <a:rPr kumimoji="1" lang="ko-KR" altLang="en-US" b="1" dirty="0" smtClean="0">
                <a:solidFill>
                  <a:srgbClr val="002060"/>
                </a:solidFill>
              </a:rPr>
              <a:t>집한 </a:t>
            </a:r>
            <a:r>
              <a:rPr kumimoji="1" lang="en-US" altLang="ko-KR" b="1" dirty="0" smtClean="0">
                <a:solidFill>
                  <a:srgbClr val="002060"/>
                </a:solidFill>
              </a:rPr>
              <a:t>S</a:t>
            </a:r>
            <a:r>
              <a:rPr kumimoji="1" lang="ko-KR" altLang="en-US" b="1" dirty="0" smtClean="0">
                <a:solidFill>
                  <a:srgbClr val="002060"/>
                </a:solidFill>
              </a:rPr>
              <a:t>에 속한 모든 </a:t>
            </a:r>
            <a:r>
              <a:rPr kumimoji="1" lang="en-US" altLang="ko-KR" b="1" dirty="0" smtClean="0">
                <a:solidFill>
                  <a:srgbClr val="002060"/>
                </a:solidFill>
              </a:rPr>
              <a:t>a</a:t>
            </a:r>
            <a:r>
              <a:rPr kumimoji="1" lang="ko-KR" altLang="en-US" b="1" dirty="0" smtClean="0">
                <a:solidFill>
                  <a:srgbClr val="002060"/>
                </a:solidFill>
              </a:rPr>
              <a:t>와 </a:t>
            </a:r>
            <a:r>
              <a:rPr kumimoji="1" lang="en-US" altLang="ko-KR" b="1" dirty="0" err="1" smtClean="0">
                <a:solidFill>
                  <a:srgbClr val="002060"/>
                </a:solidFill>
              </a:rPr>
              <a:t>b,c</a:t>
            </a:r>
            <a:r>
              <a:rPr kumimoji="1" lang="en-US" altLang="ko-KR" b="1" dirty="0" smtClean="0">
                <a:solidFill>
                  <a:srgbClr val="002060"/>
                </a:solidFill>
              </a:rPr>
              <a:t> </a:t>
            </a:r>
            <a:r>
              <a:rPr kumimoji="1" lang="ko-KR" altLang="en-US" b="1" dirty="0" smtClean="0">
                <a:solidFill>
                  <a:srgbClr val="002060"/>
                </a:solidFill>
              </a:rPr>
              <a:t>에  대해 </a:t>
            </a:r>
            <a:r>
              <a:rPr kumimoji="1" lang="en-US" altLang="ko-KR" b="1" dirty="0" smtClean="0">
                <a:solidFill>
                  <a:srgbClr val="002060"/>
                </a:solidFill>
              </a:rPr>
              <a:t>(</a:t>
            </a:r>
            <a:r>
              <a:rPr kumimoji="1" lang="en-US" altLang="ko-KR" b="1" dirty="0" err="1" smtClean="0">
                <a:solidFill>
                  <a:srgbClr val="002060"/>
                </a:solidFill>
              </a:rPr>
              <a:t>aXb</a:t>
            </a:r>
            <a:r>
              <a:rPr kumimoji="1" lang="en-US" altLang="ko-KR" b="1" dirty="0" smtClean="0">
                <a:solidFill>
                  <a:srgbClr val="002060"/>
                </a:solidFill>
              </a:rPr>
              <a:t>)</a:t>
            </a:r>
            <a:r>
              <a:rPr kumimoji="1" lang="en-US" altLang="ko-KR" b="1" dirty="0" err="1" smtClean="0">
                <a:solidFill>
                  <a:srgbClr val="002060"/>
                </a:solidFill>
              </a:rPr>
              <a:t>Xc</a:t>
            </a:r>
            <a:r>
              <a:rPr kumimoji="1" lang="en-US" altLang="ko-KR" b="1" dirty="0" smtClean="0">
                <a:solidFill>
                  <a:srgbClr val="002060"/>
                </a:solidFill>
              </a:rPr>
              <a:t> a X(</a:t>
            </a:r>
            <a:r>
              <a:rPr kumimoji="1" lang="en-US" altLang="ko-KR" b="1" dirty="0" err="1" smtClean="0">
                <a:solidFill>
                  <a:srgbClr val="002060"/>
                </a:solidFill>
              </a:rPr>
              <a:t>bXc</a:t>
            </a:r>
            <a:r>
              <a:rPr kumimoji="1" lang="en-US" altLang="ko-KR" b="1" dirty="0" smtClean="0">
                <a:solidFill>
                  <a:srgbClr val="002060"/>
                </a:solidFill>
              </a:rPr>
              <a:t>)</a:t>
            </a:r>
            <a:r>
              <a:rPr kumimoji="1" lang="ko-KR" altLang="en-US" b="1" dirty="0" smtClean="0">
                <a:solidFill>
                  <a:srgbClr val="002060"/>
                </a:solidFill>
              </a:rPr>
              <a:t>가 성립된다</a:t>
            </a:r>
            <a:r>
              <a:rPr kumimoji="1" lang="en-US" altLang="ko-KR" b="1" dirty="0" smtClean="0">
                <a:solidFill>
                  <a:srgbClr val="002060"/>
                </a:solidFill>
              </a:rPr>
              <a:t>.</a:t>
            </a:r>
            <a:r>
              <a:rPr kumimoji="1" lang="ko-KR" altLang="en-US" b="1" dirty="0" smtClean="0">
                <a:solidFill>
                  <a:srgbClr val="002060"/>
                </a:solidFill>
              </a:rPr>
              <a:t> </a:t>
            </a:r>
            <a:endParaRPr kumimoji="1" lang="en-US" altLang="ko-KR" b="1" dirty="0" smtClean="0">
              <a:solidFill>
                <a:srgbClr val="002060"/>
              </a:solidFill>
            </a:endParaRPr>
          </a:p>
          <a:p>
            <a:pPr marL="342900" indent="-342900">
              <a:buAutoNum type="arabicPeriod"/>
            </a:pPr>
            <a:r>
              <a:rPr kumimoji="1" lang="ko-KR" altLang="en-US" b="1" dirty="0" smtClean="0">
                <a:solidFill>
                  <a:srgbClr val="002060"/>
                </a:solidFill>
              </a:rPr>
              <a:t>집한 </a:t>
            </a:r>
            <a:r>
              <a:rPr kumimoji="1" lang="en-US" altLang="ko-KR" b="1" dirty="0" smtClean="0">
                <a:solidFill>
                  <a:srgbClr val="002060"/>
                </a:solidFill>
              </a:rPr>
              <a:t>S</a:t>
            </a:r>
            <a:r>
              <a:rPr kumimoji="1" lang="ko-KR" altLang="en-US" b="1" dirty="0" smtClean="0">
                <a:solidFill>
                  <a:srgbClr val="002060"/>
                </a:solidFill>
              </a:rPr>
              <a:t>에 속항 원소 </a:t>
            </a:r>
            <a:r>
              <a:rPr kumimoji="1" lang="en-US" altLang="ko-KR" b="1" dirty="0" smtClean="0">
                <a:solidFill>
                  <a:srgbClr val="002060"/>
                </a:solidFill>
              </a:rPr>
              <a:t>e </a:t>
            </a:r>
            <a:r>
              <a:rPr kumimoji="1" lang="ko-KR" altLang="en-US" b="1" dirty="0" smtClean="0">
                <a:solidFill>
                  <a:srgbClr val="002060"/>
                </a:solidFill>
              </a:rPr>
              <a:t>에 대해 집한 </a:t>
            </a:r>
            <a:r>
              <a:rPr kumimoji="1" lang="en-US" altLang="ko-KR" b="1" dirty="0" smtClean="0">
                <a:solidFill>
                  <a:srgbClr val="002060"/>
                </a:solidFill>
              </a:rPr>
              <a:t>S</a:t>
            </a:r>
            <a:r>
              <a:rPr kumimoji="1" lang="ko-KR" altLang="en-US" b="1" dirty="0" smtClean="0">
                <a:solidFill>
                  <a:srgbClr val="002060"/>
                </a:solidFill>
              </a:rPr>
              <a:t>에 속한 모든 </a:t>
            </a:r>
            <a:r>
              <a:rPr kumimoji="1" lang="en-US" altLang="ko-KR" b="1" dirty="0" smtClean="0">
                <a:solidFill>
                  <a:srgbClr val="002060"/>
                </a:solidFill>
              </a:rPr>
              <a:t>a</a:t>
            </a:r>
            <a:r>
              <a:rPr kumimoji="1" lang="ko-KR" altLang="en-US" b="1" dirty="0" smtClean="0">
                <a:solidFill>
                  <a:srgbClr val="002060"/>
                </a:solidFill>
              </a:rPr>
              <a:t>는 </a:t>
            </a:r>
            <a:r>
              <a:rPr kumimoji="1" lang="en-US" altLang="ko-KR" b="1" dirty="0" err="1" smtClean="0">
                <a:solidFill>
                  <a:srgbClr val="002060"/>
                </a:solidFill>
              </a:rPr>
              <a:t>eXa</a:t>
            </a:r>
            <a:r>
              <a:rPr kumimoji="1" lang="en-US" altLang="ko-KR" b="1" dirty="0" smtClean="0">
                <a:solidFill>
                  <a:srgbClr val="002060"/>
                </a:solidFill>
              </a:rPr>
              <a:t> </a:t>
            </a:r>
            <a:r>
              <a:rPr kumimoji="1" lang="en-US" altLang="ko-KR" b="1" dirty="0" err="1" smtClean="0">
                <a:solidFill>
                  <a:srgbClr val="002060"/>
                </a:solidFill>
              </a:rPr>
              <a:t>aXe</a:t>
            </a:r>
            <a:r>
              <a:rPr kumimoji="1" lang="ko-KR" altLang="en-US" b="1" dirty="0" smtClean="0">
                <a:solidFill>
                  <a:srgbClr val="002060"/>
                </a:solidFill>
              </a:rPr>
              <a:t> </a:t>
            </a:r>
            <a:r>
              <a:rPr kumimoji="1" lang="en-US" altLang="ko-KR" b="1" dirty="0" smtClean="0">
                <a:solidFill>
                  <a:srgbClr val="002060"/>
                </a:solidFill>
              </a:rPr>
              <a:t>a</a:t>
            </a:r>
            <a:r>
              <a:rPr kumimoji="1" lang="ko-KR" altLang="en-US" b="1" dirty="0" smtClean="0">
                <a:solidFill>
                  <a:srgbClr val="002060"/>
                </a:solidFill>
              </a:rPr>
              <a:t>가 성립한다</a:t>
            </a:r>
            <a:r>
              <a:rPr kumimoji="1" lang="en-US" altLang="ko-KR" b="1" dirty="0" smtClean="0">
                <a:solidFill>
                  <a:srgbClr val="002060"/>
                </a:solidFill>
              </a:rPr>
              <a:t>.</a:t>
            </a:r>
          </a:p>
          <a:p>
            <a:pPr marL="342900" indent="-342900">
              <a:buAutoNum type="arabicPeriod"/>
            </a:pPr>
            <a:endParaRPr kumimoji="1" lang="en-US" altLang="ko-KR" b="1" dirty="0" smtClean="0">
              <a:solidFill>
                <a:srgbClr val="002060"/>
              </a:solidFill>
            </a:endParaRPr>
          </a:p>
        </p:txBody>
      </p:sp>
      <p:sp>
        <p:nvSpPr>
          <p:cNvPr id="30" name="텍스트 상자 29"/>
          <p:cNvSpPr txBox="1"/>
          <p:nvPr/>
        </p:nvSpPr>
        <p:spPr>
          <a:xfrm>
            <a:off x="6096000" y="5302187"/>
            <a:ext cx="4424363" cy="1631216"/>
          </a:xfrm>
          <a:prstGeom prst="rect">
            <a:avLst/>
          </a:prstGeom>
          <a:noFill/>
        </p:spPr>
        <p:txBody>
          <a:bodyPr wrap="square" rtlCol="0">
            <a:spAutoFit/>
          </a:bodyPr>
          <a:lstStyle/>
          <a:p>
            <a:r>
              <a:rPr kumimoji="1" lang="ko-KR" altLang="en-US" sz="2500" b="1" dirty="0" smtClean="0">
                <a:solidFill>
                  <a:srgbClr val="FF0000"/>
                </a:solidFill>
              </a:rPr>
              <a:t>집합 </a:t>
            </a:r>
            <a:r>
              <a:rPr kumimoji="1" lang="en-US" altLang="ko-KR" sz="2500" b="1" dirty="0" smtClean="0">
                <a:solidFill>
                  <a:srgbClr val="FF0000"/>
                </a:solidFill>
              </a:rPr>
              <a:t>S</a:t>
            </a:r>
            <a:r>
              <a:rPr kumimoji="1" lang="ko-KR" altLang="en-US" sz="2500" b="1" dirty="0" smtClean="0">
                <a:solidFill>
                  <a:srgbClr val="FF0000"/>
                </a:solidFill>
              </a:rPr>
              <a:t>를 항등원이 </a:t>
            </a:r>
            <a:r>
              <a:rPr kumimoji="1" lang="en-US" altLang="ko-KR" sz="2500" b="1" dirty="0" smtClean="0">
                <a:solidFill>
                  <a:srgbClr val="FF0000"/>
                </a:solidFill>
              </a:rPr>
              <a:t>e</a:t>
            </a:r>
            <a:r>
              <a:rPr kumimoji="1" lang="ko-KR" altLang="en-US" sz="2500" b="1" dirty="0" smtClean="0">
                <a:solidFill>
                  <a:srgbClr val="FF0000"/>
                </a:solidFill>
              </a:rPr>
              <a:t>인 </a:t>
            </a:r>
            <a:r>
              <a:rPr kumimoji="1" lang="en-US" altLang="ko-KR" sz="2500" b="1" dirty="0" smtClean="0">
                <a:solidFill>
                  <a:srgbClr val="FF0000"/>
                </a:solidFill>
              </a:rPr>
              <a:t>X</a:t>
            </a:r>
            <a:r>
              <a:rPr kumimoji="1" lang="ko-KR" altLang="en-US" sz="2500" b="1" dirty="0" smtClean="0">
                <a:solidFill>
                  <a:srgbClr val="FF0000"/>
                </a:solidFill>
              </a:rPr>
              <a:t>연산에 대해서 모노이드 라고 한다</a:t>
            </a:r>
            <a:endParaRPr kumimoji="1" lang="en-US" altLang="ko-KR" sz="2500" b="1" dirty="0">
              <a:solidFill>
                <a:srgbClr val="FF0000"/>
              </a:solidFill>
            </a:endParaRPr>
          </a:p>
          <a:p>
            <a:endParaRPr kumimoji="1" lang="en-US" altLang="ko-KR" sz="2500" b="1" dirty="0" smtClean="0">
              <a:solidFill>
                <a:srgbClr val="FF0000"/>
              </a:solidFill>
            </a:endParaRPr>
          </a:p>
        </p:txBody>
      </p:sp>
    </p:spTree>
    <p:extLst>
      <p:ext uri="{BB962C8B-B14F-4D97-AF65-F5344CB8AC3E}">
        <p14:creationId xmlns:p14="http://schemas.microsoft.com/office/powerpoint/2010/main" val="626999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Sequence in Python</a:t>
            </a:r>
            <a:endParaRPr kumimoji="1" lang="ko-KR" altLang="en-US" sz="2800" dirty="0"/>
          </a:p>
        </p:txBody>
      </p:sp>
      <p:sp>
        <p:nvSpPr>
          <p:cNvPr id="14" name="직사각형 13"/>
          <p:cNvSpPr/>
          <p:nvPr/>
        </p:nvSpPr>
        <p:spPr>
          <a:xfrm>
            <a:off x="1614488" y="15874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List display</a:t>
            </a:r>
          </a:p>
        </p:txBody>
      </p:sp>
      <p:sp>
        <p:nvSpPr>
          <p:cNvPr id="4" name="왼쪽 대괄호[L] 3"/>
          <p:cNvSpPr/>
          <p:nvPr/>
        </p:nvSpPr>
        <p:spPr>
          <a:xfrm>
            <a:off x="3455815" y="3211673"/>
            <a:ext cx="214312" cy="172392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sz="3200"/>
          </a:p>
        </p:txBody>
      </p:sp>
      <p:sp>
        <p:nvSpPr>
          <p:cNvPr id="5" name="오른쪽 대괄호[R] 4"/>
          <p:cNvSpPr/>
          <p:nvPr/>
        </p:nvSpPr>
        <p:spPr>
          <a:xfrm>
            <a:off x="4198764" y="3211673"/>
            <a:ext cx="214312" cy="172392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sz="3200"/>
          </a:p>
        </p:txBody>
      </p:sp>
      <p:sp>
        <p:nvSpPr>
          <p:cNvPr id="3" name="텍스트 상자 2"/>
          <p:cNvSpPr txBox="1"/>
          <p:nvPr/>
        </p:nvSpPr>
        <p:spPr>
          <a:xfrm>
            <a:off x="1227669" y="3840618"/>
            <a:ext cx="833438" cy="861774"/>
          </a:xfrm>
          <a:prstGeom prst="rect">
            <a:avLst/>
          </a:prstGeom>
          <a:noFill/>
        </p:spPr>
        <p:txBody>
          <a:bodyPr wrap="square" rtlCol="0">
            <a:spAutoFit/>
          </a:bodyPr>
          <a:lstStyle/>
          <a:p>
            <a:r>
              <a:rPr kumimoji="1" lang="en-US" altLang="ko-KR" sz="5000" b="1" dirty="0">
                <a:solidFill>
                  <a:srgbClr val="002060"/>
                </a:solidFill>
              </a:rPr>
              <a:t>,</a:t>
            </a:r>
            <a:endParaRPr kumimoji="1" lang="ko-KR" altLang="en-US" sz="5000" b="1" dirty="0">
              <a:solidFill>
                <a:srgbClr val="002060"/>
              </a:solidFill>
            </a:endParaRPr>
          </a:p>
        </p:txBody>
      </p:sp>
      <p:sp>
        <p:nvSpPr>
          <p:cNvPr id="7" name="직사각형 6"/>
          <p:cNvSpPr/>
          <p:nvPr/>
        </p:nvSpPr>
        <p:spPr>
          <a:xfrm>
            <a:off x="7760056" y="15874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List vs Tuple </a:t>
            </a:r>
            <a:endParaRPr kumimoji="1" lang="en-US" altLang="ko-KR" dirty="0" smtClean="0"/>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390" y="2125170"/>
            <a:ext cx="2721332" cy="2177066"/>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9256" y="2120900"/>
            <a:ext cx="2886075" cy="2181336"/>
          </a:xfrm>
          <a:prstGeom prst="rect">
            <a:avLst/>
          </a:prstGeom>
        </p:spPr>
      </p:pic>
      <p:pic>
        <p:nvPicPr>
          <p:cNvPr id="10" name="그림 9"/>
          <p:cNvPicPr>
            <a:picLocks noChangeAspect="1"/>
          </p:cNvPicPr>
          <p:nvPr/>
        </p:nvPicPr>
        <p:blipFill rotWithShape="1">
          <a:blip r:embed="rId5">
            <a:extLst>
              <a:ext uri="{28A0092B-C50C-407E-A947-70E740481C1C}">
                <a14:useLocalDpi xmlns:a14="http://schemas.microsoft.com/office/drawing/2010/main" val="0"/>
              </a:ext>
            </a:extLst>
          </a:blip>
          <a:srcRect l="9711" t="19483" r="7099" b="15815"/>
          <a:stretch/>
        </p:blipFill>
        <p:spPr>
          <a:xfrm>
            <a:off x="7000876" y="4438550"/>
            <a:ext cx="3955408" cy="2274871"/>
          </a:xfrm>
          <a:prstGeom prst="rect">
            <a:avLst/>
          </a:prstGeom>
        </p:spPr>
      </p:pic>
    </p:spTree>
    <p:extLst>
      <p:ext uri="{BB962C8B-B14F-4D97-AF65-F5344CB8AC3E}">
        <p14:creationId xmlns:p14="http://schemas.microsoft.com/office/powerpoint/2010/main" val="1336740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Higher-order-Function</a:t>
            </a:r>
            <a:endParaRPr kumimoji="1" lang="ko-KR" altLang="en-US" sz="2800" dirty="0"/>
          </a:p>
        </p:txBody>
      </p:sp>
      <p:sp>
        <p:nvSpPr>
          <p:cNvPr id="14" name="직사각형 13"/>
          <p:cNvSpPr/>
          <p:nvPr/>
        </p:nvSpPr>
        <p:spPr>
          <a:xfrm>
            <a:off x="1614488" y="15874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Higher-order-function</a:t>
            </a:r>
            <a:endParaRPr kumimoji="1" lang="en-US" altLang="ko-KR" dirty="0" smtClean="0"/>
          </a:p>
        </p:txBody>
      </p:sp>
      <p:sp>
        <p:nvSpPr>
          <p:cNvPr id="11" name="텍스트 상자 10"/>
          <p:cNvSpPr txBox="1"/>
          <p:nvPr/>
        </p:nvSpPr>
        <p:spPr>
          <a:xfrm>
            <a:off x="838200" y="2610134"/>
            <a:ext cx="5276851" cy="861774"/>
          </a:xfrm>
          <a:prstGeom prst="rect">
            <a:avLst/>
          </a:prstGeom>
          <a:noFill/>
        </p:spPr>
        <p:txBody>
          <a:bodyPr wrap="square" rtlCol="0">
            <a:spAutoFit/>
          </a:bodyPr>
          <a:lstStyle/>
          <a:p>
            <a:r>
              <a:rPr kumimoji="1" lang="en-US" altLang="ko-KR" sz="2500" b="1" dirty="0" smtClean="0">
                <a:solidFill>
                  <a:srgbClr val="002060"/>
                </a:solidFill>
              </a:rPr>
              <a:t>Sequence</a:t>
            </a:r>
            <a:r>
              <a:rPr kumimoji="1" lang="ko-KR" altLang="en-US" sz="2500" b="1" dirty="0" smtClean="0">
                <a:solidFill>
                  <a:srgbClr val="002060"/>
                </a:solidFill>
              </a:rPr>
              <a:t>에 대한 다양한 연산을 쉽게 처리</a:t>
            </a:r>
            <a:endParaRPr kumimoji="1" lang="ko-KR" altLang="en-US" sz="2500" b="1" dirty="0">
              <a:solidFill>
                <a:srgbClr val="002060"/>
              </a:solidFill>
            </a:endParaRPr>
          </a:p>
        </p:txBody>
      </p:sp>
      <p:sp>
        <p:nvSpPr>
          <p:cNvPr id="12" name="텍스트 상자 11"/>
          <p:cNvSpPr txBox="1"/>
          <p:nvPr/>
        </p:nvSpPr>
        <p:spPr>
          <a:xfrm>
            <a:off x="6929437" y="3031126"/>
            <a:ext cx="4424363" cy="477054"/>
          </a:xfrm>
          <a:prstGeom prst="rect">
            <a:avLst/>
          </a:prstGeom>
          <a:noFill/>
        </p:spPr>
        <p:txBody>
          <a:bodyPr wrap="square" rtlCol="0">
            <a:spAutoFit/>
          </a:bodyPr>
          <a:lstStyle/>
          <a:p>
            <a:r>
              <a:rPr kumimoji="1" lang="en-US" altLang="ko-KR" sz="2500" b="1" dirty="0" smtClean="0">
                <a:solidFill>
                  <a:srgbClr val="002060"/>
                </a:solidFill>
              </a:rPr>
              <a:t>filter</a:t>
            </a:r>
            <a:endParaRPr kumimoji="1" lang="ko-KR" altLang="en-US" sz="2500" b="1" dirty="0">
              <a:solidFill>
                <a:srgbClr val="002060"/>
              </a:solidFill>
            </a:endParaRPr>
          </a:p>
        </p:txBody>
      </p:sp>
      <p:sp>
        <p:nvSpPr>
          <p:cNvPr id="13" name="텍스트 상자 12"/>
          <p:cNvSpPr txBox="1"/>
          <p:nvPr/>
        </p:nvSpPr>
        <p:spPr>
          <a:xfrm>
            <a:off x="7896225" y="3508180"/>
            <a:ext cx="4424363" cy="477054"/>
          </a:xfrm>
          <a:prstGeom prst="rect">
            <a:avLst/>
          </a:prstGeom>
          <a:noFill/>
        </p:spPr>
        <p:txBody>
          <a:bodyPr wrap="square" rtlCol="0">
            <a:spAutoFit/>
          </a:bodyPr>
          <a:lstStyle/>
          <a:p>
            <a:r>
              <a:rPr kumimoji="1" lang="en-US" altLang="ko-KR" sz="2500" b="1" dirty="0" smtClean="0">
                <a:solidFill>
                  <a:srgbClr val="002060"/>
                </a:solidFill>
              </a:rPr>
              <a:t>reduce</a:t>
            </a:r>
            <a:endParaRPr kumimoji="1" lang="ko-KR" altLang="en-US" sz="2500" b="1" dirty="0">
              <a:solidFill>
                <a:srgbClr val="002060"/>
              </a:solidFill>
            </a:endParaRPr>
          </a:p>
        </p:txBody>
      </p:sp>
    </p:spTree>
    <p:extLst>
      <p:ext uri="{BB962C8B-B14F-4D97-AF65-F5344CB8AC3E}">
        <p14:creationId xmlns:p14="http://schemas.microsoft.com/office/powerpoint/2010/main" val="40798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91315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Basic example of Python</a:t>
            </a:r>
            <a:endParaRPr kumimoji="1" lang="ko-KR" altLang="en-US" sz="2800" dirty="0"/>
          </a:p>
        </p:txBody>
      </p:sp>
      <p:sp>
        <p:nvSpPr>
          <p:cNvPr id="4" name="직사각형 3"/>
          <p:cNvSpPr/>
          <p:nvPr/>
        </p:nvSpPr>
        <p:spPr>
          <a:xfrm>
            <a:off x="4472050" y="3591491"/>
            <a:ext cx="2296885" cy="5529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Average ??</a:t>
            </a:r>
            <a:endParaRPr kumimoji="1"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7166"/>
            <a:ext cx="3330039" cy="1864822"/>
          </a:xfrm>
          <a:prstGeom prst="rect">
            <a:avLst/>
          </a:prstGeom>
        </p:spPr>
      </p:pic>
      <p:sp>
        <p:nvSpPr>
          <p:cNvPr id="6" name="직사각형 5"/>
          <p:cNvSpPr/>
          <p:nvPr/>
        </p:nvSpPr>
        <p:spPr>
          <a:xfrm>
            <a:off x="4636325"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Measure and Record Everyday</a:t>
            </a:r>
          </a:p>
        </p:txBody>
      </p:sp>
      <p:sp>
        <p:nvSpPr>
          <p:cNvPr id="7" name="직사각형 6"/>
          <p:cNvSpPr/>
          <p:nvPr/>
        </p:nvSpPr>
        <p:spPr>
          <a:xfrm>
            <a:off x="7983188"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Word File name : </a:t>
            </a:r>
          </a:p>
          <a:p>
            <a:pPr algn="ctr"/>
            <a:r>
              <a:rPr kumimoji="1" lang="en-US" altLang="ko-KR" dirty="0" smtClean="0"/>
              <a:t>”</a:t>
            </a:r>
            <a:r>
              <a:rPr kumimoji="1" lang="en-US" altLang="ko-KR" dirty="0" err="1" smtClean="0"/>
              <a:t>oberservations</a:t>
            </a:r>
            <a:r>
              <a:rPr kumimoji="1" lang="en-US" altLang="ko-KR" dirty="0" smtClean="0"/>
              <a:t>”</a:t>
            </a: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644" y="2991988"/>
            <a:ext cx="6756400" cy="3302000"/>
          </a:xfrm>
          <a:prstGeom prst="rect">
            <a:avLst/>
          </a:prstGeom>
        </p:spPr>
      </p:pic>
      <p:sp>
        <p:nvSpPr>
          <p:cNvPr id="8" name="바닥글 개체 틀 7"/>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88260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000" dirty="0" smtClean="0"/>
              <a:t>Basic </a:t>
            </a:r>
            <a:r>
              <a:rPr kumimoji="1" lang="en-US" altLang="ko-KR" sz="2800" dirty="0" smtClean="0"/>
              <a:t>example</a:t>
            </a:r>
            <a:r>
              <a:rPr kumimoji="1" lang="en-US" altLang="ko-KR" sz="2000" dirty="0" smtClean="0"/>
              <a:t> of Python</a:t>
            </a:r>
            <a:endParaRPr kumimoji="1" lang="ko-KR" altLang="en-US" sz="2000" dirty="0"/>
          </a:p>
        </p:txBody>
      </p:sp>
      <p:sp>
        <p:nvSpPr>
          <p:cNvPr id="4" name="직사각형 3"/>
          <p:cNvSpPr/>
          <p:nvPr/>
        </p:nvSpPr>
        <p:spPr>
          <a:xfrm>
            <a:off x="4472050" y="3591491"/>
            <a:ext cx="2296885" cy="5529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Average ??</a:t>
            </a:r>
            <a:endParaRPr kumimoji="1"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7166"/>
            <a:ext cx="3330039" cy="1864822"/>
          </a:xfrm>
          <a:prstGeom prst="rect">
            <a:avLst/>
          </a:prstGeom>
        </p:spPr>
      </p:pic>
      <p:sp>
        <p:nvSpPr>
          <p:cNvPr id="6" name="직사각형 5"/>
          <p:cNvSpPr/>
          <p:nvPr/>
        </p:nvSpPr>
        <p:spPr>
          <a:xfrm>
            <a:off x="4636325"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Measure and Record Everyday</a:t>
            </a:r>
          </a:p>
        </p:txBody>
      </p:sp>
      <p:sp>
        <p:nvSpPr>
          <p:cNvPr id="7" name="직사각형 6"/>
          <p:cNvSpPr/>
          <p:nvPr/>
        </p:nvSpPr>
        <p:spPr>
          <a:xfrm>
            <a:off x="7983188"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Word File name : </a:t>
            </a:r>
          </a:p>
          <a:p>
            <a:pPr algn="ctr"/>
            <a:r>
              <a:rPr kumimoji="1" lang="en-US" altLang="ko-KR" dirty="0" smtClean="0"/>
              <a:t>”</a:t>
            </a:r>
            <a:r>
              <a:rPr kumimoji="1" lang="en-US" altLang="ko-KR" dirty="0" err="1" smtClean="0"/>
              <a:t>oberservations</a:t>
            </a:r>
            <a:r>
              <a:rPr kumimoji="1" lang="en-US" altLang="ko-KR" dirty="0" smtClean="0"/>
              <a:t>”</a:t>
            </a: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04" y="2991988"/>
            <a:ext cx="6756400" cy="3302000"/>
          </a:xfrm>
          <a:prstGeom prst="rect">
            <a:avLst/>
          </a:prstGeom>
        </p:spPr>
      </p:pic>
      <p:sp>
        <p:nvSpPr>
          <p:cNvPr id="8" name="바닥글 개체 틀 7"/>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98364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Autofit/>
          </a:bodyPr>
          <a:lstStyle/>
          <a:p>
            <a:r>
              <a:rPr kumimoji="1" lang="en-US" altLang="ko-KR" sz="2800" dirty="0" smtClean="0"/>
              <a:t>Statement</a:t>
            </a:r>
            <a:endParaRPr kumimoji="1" lang="ko-KR" altLang="en-US" sz="2800" dirty="0"/>
          </a:p>
        </p:txBody>
      </p:sp>
      <p:sp>
        <p:nvSpPr>
          <p:cNvPr id="10" name="직사각형 9"/>
          <p:cNvSpPr/>
          <p:nvPr/>
        </p:nvSpPr>
        <p:spPr>
          <a:xfrm>
            <a:off x="838200" y="1192677"/>
            <a:ext cx="3997036"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Python</a:t>
            </a:r>
            <a:r>
              <a:rPr kumimoji="1" lang="ko-KR" altLang="en-US" dirty="0" smtClean="0"/>
              <a:t>은 명령문의 </a:t>
            </a:r>
            <a:r>
              <a:rPr kumimoji="1" lang="en-US" altLang="ko-KR" dirty="0" smtClean="0"/>
              <a:t>Sequence</a:t>
            </a:r>
            <a:r>
              <a:rPr kumimoji="1" lang="ko-KR" altLang="en-US" dirty="0" smtClean="0"/>
              <a:t>라고 할 수 있다</a:t>
            </a:r>
            <a:r>
              <a:rPr kumimoji="1" lang="en-US" altLang="ko-KR" dirty="0" smtClean="0"/>
              <a:t>.</a:t>
            </a:r>
          </a:p>
        </p:txBody>
      </p:sp>
      <p:pic>
        <p:nvPicPr>
          <p:cNvPr id="11" name="그림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346" y="4572787"/>
            <a:ext cx="2891252" cy="1445626"/>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93962"/>
            <a:ext cx="4277544" cy="2055226"/>
          </a:xfrm>
          <a:prstGeom prst="rect">
            <a:avLst/>
          </a:prstGeom>
        </p:spPr>
      </p:pic>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744" y="2193962"/>
            <a:ext cx="6828249" cy="3126693"/>
          </a:xfrm>
          <a:prstGeom prst="rect">
            <a:avLst/>
          </a:prstGeom>
        </p:spPr>
      </p:pic>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550706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Conditional</a:t>
            </a:r>
            <a:endParaRPr kumimoji="1" lang="ko-KR" altLang="en-US" sz="2800" dirty="0"/>
          </a:p>
        </p:txBody>
      </p:sp>
      <p:sp>
        <p:nvSpPr>
          <p:cNvPr id="10" name="직사각형 9"/>
          <p:cNvSpPr/>
          <p:nvPr/>
        </p:nvSpPr>
        <p:spPr>
          <a:xfrm>
            <a:off x="838200" y="1151113"/>
            <a:ext cx="3997036"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명령문을 이용하여 제어 흐름을 바꿀수 있다</a:t>
            </a:r>
            <a:r>
              <a:rPr kumimoji="1" lang="en-US" altLang="ko-KR" dirty="0" smtClean="0"/>
              <a:t>.</a:t>
            </a:r>
          </a:p>
        </p:txBody>
      </p:sp>
      <p:sp>
        <p:nvSpPr>
          <p:cNvPr id="7" name="직사각형 6"/>
          <p:cNvSpPr/>
          <p:nvPr/>
        </p:nvSpPr>
        <p:spPr>
          <a:xfrm>
            <a:off x="7661563" y="1151113"/>
            <a:ext cx="2216727"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If - statement</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22" y="2646217"/>
            <a:ext cx="6001008" cy="2708563"/>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5" y="2362197"/>
            <a:ext cx="4315690" cy="3711493"/>
          </a:xfrm>
          <a:prstGeom prst="rect">
            <a:avLst/>
          </a:prstGeom>
        </p:spPr>
      </p:pic>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449416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Iteration</a:t>
            </a:r>
            <a:endParaRPr kumimoji="1" lang="ko-KR" altLang="en-US" sz="2800" dirty="0"/>
          </a:p>
        </p:txBody>
      </p:sp>
      <p:sp>
        <p:nvSpPr>
          <p:cNvPr id="10" name="직사각형 9"/>
          <p:cNvSpPr/>
          <p:nvPr/>
        </p:nvSpPr>
        <p:spPr>
          <a:xfrm>
            <a:off x="727363" y="1622166"/>
            <a:ext cx="3997036" cy="9963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프로그램의 흐름을 제어하는 또다른 방법</a:t>
            </a:r>
            <a:r>
              <a:rPr kumimoji="1" lang="en-US" altLang="ko-KR" dirty="0" smtClean="0"/>
              <a:t>?</a:t>
            </a:r>
          </a:p>
        </p:txBody>
      </p:sp>
      <p:sp>
        <p:nvSpPr>
          <p:cNvPr id="7" name="직사각형 6"/>
          <p:cNvSpPr/>
          <p:nvPr/>
        </p:nvSpPr>
        <p:spPr>
          <a:xfrm>
            <a:off x="1281544" y="3392662"/>
            <a:ext cx="2687782"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Iteration</a:t>
            </a:r>
            <a:endParaRPr kumimoji="1" lang="en-US" altLang="ko-KR" dirty="0" smtClean="0"/>
          </a:p>
        </p:txBody>
      </p:sp>
      <p:sp>
        <p:nvSpPr>
          <p:cNvPr id="3" name="아래쪽 화살표[D] 2"/>
          <p:cNvSpPr/>
          <p:nvPr/>
        </p:nvSpPr>
        <p:spPr>
          <a:xfrm>
            <a:off x="2313708" y="2807718"/>
            <a:ext cx="623455" cy="521717"/>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p:cNvSpPr/>
          <p:nvPr/>
        </p:nvSpPr>
        <p:spPr>
          <a:xfrm>
            <a:off x="7543799" y="1622166"/>
            <a:ext cx="2687782"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For statement</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4" y="2671632"/>
            <a:ext cx="6934200" cy="2818246"/>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544" y="4133575"/>
            <a:ext cx="2510268" cy="2201121"/>
          </a:xfrm>
          <a:prstGeom prst="rect">
            <a:avLst/>
          </a:prstGeom>
        </p:spPr>
      </p:pic>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51231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Practice</a:t>
            </a:r>
            <a:endParaRPr kumimoji="1" lang="ko-KR" altLang="en-US" sz="2800" dirty="0"/>
          </a:p>
        </p:txBody>
      </p:sp>
      <p:sp>
        <p:nvSpPr>
          <p:cNvPr id="14" name="텍스트 상자 13"/>
          <p:cNvSpPr txBox="1"/>
          <p:nvPr/>
        </p:nvSpPr>
        <p:spPr>
          <a:xfrm>
            <a:off x="955964" y="1607127"/>
            <a:ext cx="11236036" cy="3970318"/>
          </a:xfrm>
          <a:prstGeom prst="rect">
            <a:avLst/>
          </a:prstGeom>
          <a:noFill/>
        </p:spPr>
        <p:txBody>
          <a:bodyPr wrap="square" rtlCol="0">
            <a:spAutoFit/>
          </a:bodyPr>
          <a:lstStyle/>
          <a:p>
            <a:r>
              <a:rPr kumimoji="1" lang="ko-KR" altLang="en-US" dirty="0" smtClean="0"/>
              <a:t>다음과 같이 프로그램 출력을 해보세요</a:t>
            </a:r>
            <a:r>
              <a:rPr kumimoji="1" lang="en-US" altLang="ko-KR" dirty="0" smtClean="0"/>
              <a:t>.</a:t>
            </a:r>
            <a:endParaRPr kumimoji="1" lang="en-US" altLang="ko-KR" dirty="0"/>
          </a:p>
          <a:p>
            <a:endParaRPr kumimoji="1" lang="en-US" altLang="ko-KR" dirty="0" smtClean="0"/>
          </a:p>
          <a:p>
            <a:r>
              <a:rPr kumimoji="1" lang="en-US" altLang="ko-KR" dirty="0" smtClean="0"/>
              <a:t>###### 7 </a:t>
            </a:r>
          </a:p>
          <a:p>
            <a:r>
              <a:rPr kumimoji="1" lang="en-US" altLang="ko-KR" dirty="0" smtClean="0"/>
              <a:t>###############15</a:t>
            </a:r>
          </a:p>
          <a:p>
            <a:r>
              <a:rPr kumimoji="1" lang="en-US" altLang="ko-KR" dirty="0" smtClean="0"/>
              <a:t>###########11 </a:t>
            </a:r>
          </a:p>
          <a:p>
            <a:endParaRPr kumimoji="1" lang="en-US" altLang="ko-KR" dirty="0"/>
          </a:p>
          <a:p>
            <a:endParaRPr kumimoji="1" lang="en-US" altLang="ko-KR" dirty="0" smtClean="0"/>
          </a:p>
          <a:p>
            <a:r>
              <a:rPr kumimoji="1" lang="ko-KR" altLang="en-US" dirty="0" smtClean="0"/>
              <a:t>그렇다면 </a:t>
            </a:r>
            <a:endParaRPr kumimoji="1" lang="en-US" altLang="ko-KR" dirty="0" smtClean="0"/>
          </a:p>
          <a:p>
            <a:r>
              <a:rPr kumimoji="1" lang="en-US" altLang="ko-KR" dirty="0"/>
              <a:t>###### 7 </a:t>
            </a:r>
          </a:p>
          <a:p>
            <a:r>
              <a:rPr kumimoji="1" lang="en-US" altLang="ko-KR" dirty="0"/>
              <a:t>###############</a:t>
            </a:r>
            <a:r>
              <a:rPr kumimoji="1" lang="en-US" altLang="ko-KR" dirty="0" smtClean="0"/>
              <a:t>15</a:t>
            </a:r>
          </a:p>
          <a:p>
            <a:r>
              <a:rPr kumimoji="1" lang="en-US" altLang="ko-KR" dirty="0" smtClean="0"/>
              <a:t>###############28</a:t>
            </a:r>
            <a:endParaRPr kumimoji="1" lang="en-US" altLang="ko-KR" dirty="0"/>
          </a:p>
          <a:p>
            <a:r>
              <a:rPr kumimoji="1" lang="en-US" altLang="ko-KR" dirty="0"/>
              <a:t>###########11 </a:t>
            </a:r>
          </a:p>
          <a:p>
            <a:endParaRPr kumimoji="1" lang="en-US" altLang="ko-KR" dirty="0" smtClean="0"/>
          </a:p>
          <a:p>
            <a:r>
              <a:rPr kumimoji="1" lang="en-US" altLang="ko-KR" dirty="0" smtClean="0"/>
              <a:t>15</a:t>
            </a:r>
            <a:r>
              <a:rPr kumimoji="1" lang="ko-KR" altLang="en-US" dirty="0" smtClean="0"/>
              <a:t>이상의 숫자에는 </a:t>
            </a:r>
            <a:r>
              <a:rPr kumimoji="1" lang="en-US" altLang="ko-KR" dirty="0" smtClean="0"/>
              <a:t>#</a:t>
            </a:r>
            <a:r>
              <a:rPr kumimoji="1" lang="ko-KR" altLang="en-US" dirty="0" smtClean="0"/>
              <a:t>가 더이상 출력되지 않도록 어떻게 만들까요</a:t>
            </a:r>
            <a:r>
              <a:rPr kumimoji="1" lang="en-US" altLang="ko-KR" dirty="0" smtClean="0"/>
              <a:t>?</a:t>
            </a:r>
            <a:endParaRPr kumimoji="1" lang="ko-KR" altLang="en-US" dirty="0"/>
          </a:p>
        </p:txBody>
      </p:sp>
      <p:sp>
        <p:nvSpPr>
          <p:cNvPr id="15" name="바닥글 개체 틀 1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04675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3588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3997</TotalTime>
  <Words>1035</Words>
  <Application>Microsoft Macintosh PowerPoint</Application>
  <PresentationFormat>와이드스크린</PresentationFormat>
  <Paragraphs>194</Paragraphs>
  <Slides>28</Slides>
  <Notes>14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28</vt:i4>
      </vt:variant>
    </vt:vector>
  </HeadingPairs>
  <TitlesOfParts>
    <vt:vector size="33" baseType="lpstr">
      <vt:lpstr>맑은 고딕</vt:lpstr>
      <vt:lpstr>Mangal</vt:lpstr>
      <vt:lpstr>Tw Cen MT Condensed Extra Bold</vt:lpstr>
      <vt:lpstr>Arial</vt:lpstr>
      <vt:lpstr>Office 테마</vt:lpstr>
      <vt:lpstr>Programmning and  Mathmatical Thinking</vt:lpstr>
      <vt:lpstr>Introduction</vt:lpstr>
      <vt:lpstr>Basic example of Python</vt:lpstr>
      <vt:lpstr>Basic example of Python</vt:lpstr>
      <vt:lpstr>Statement</vt:lpstr>
      <vt:lpstr>Conditional</vt:lpstr>
      <vt:lpstr>Iteration</vt:lpstr>
      <vt:lpstr>Practice</vt:lpstr>
      <vt:lpstr>Programmning and  Mathmatical Thinking</vt:lpstr>
      <vt:lpstr>Function</vt:lpstr>
      <vt:lpstr>Function definition</vt:lpstr>
      <vt:lpstr>Recursive function</vt:lpstr>
      <vt:lpstr>Function as value</vt:lpstr>
      <vt:lpstr>Function as value</vt:lpstr>
      <vt:lpstr>Function as value</vt:lpstr>
      <vt:lpstr>Lambda expression</vt:lpstr>
      <vt:lpstr>Programmning and  Mathmatical Thinking</vt:lpstr>
      <vt:lpstr>Tuple</vt:lpstr>
      <vt:lpstr>Pair and Tuple</vt:lpstr>
      <vt:lpstr>Tuple in python</vt:lpstr>
      <vt:lpstr>File and Database </vt:lpstr>
      <vt:lpstr>Programmning and  Mathmatical Thinking</vt:lpstr>
      <vt:lpstr>Sequence</vt:lpstr>
      <vt:lpstr>Sequence</vt:lpstr>
      <vt:lpstr>Monoid</vt:lpstr>
      <vt:lpstr>Sequence in Python</vt:lpstr>
      <vt:lpstr>Higher-order-Function</vt:lpstr>
      <vt:lpstr>Programmning and  Mathmatical Thinking</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Programmning and  Mathmatical Thinking</dc:title>
  <dc:creator>WONSEOK.JUNG@baruchmail.cuny.edu</dc:creator>
  <cp:lastModifiedBy>WONSEOK.JUNG@baruchmail.cuny.edu</cp:lastModifiedBy>
  <cp:revision>52</cp:revision>
  <dcterms:created xsi:type="dcterms:W3CDTF">2017-04-17T21:23:45Z</dcterms:created>
  <dcterms:modified xsi:type="dcterms:W3CDTF">2017-04-25T22:59:17Z</dcterms:modified>
</cp:coreProperties>
</file>