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721"/>
  </p:normalViewPr>
  <p:slideViewPr>
    <p:cSldViewPr snapToGrid="0" snapToObjects="1">
      <p:cViewPr>
        <p:scale>
          <a:sx n="100" d="100"/>
          <a:sy n="100" d="100"/>
        </p:scale>
        <p:origin x="328" y="352"/>
      </p:cViewPr>
      <p:guideLst/>
    </p:cSldViewPr>
  </p:slideViewPr>
  <p:notesTextViewPr>
    <p:cViewPr>
      <p:scale>
        <a:sx n="1" d="1"/>
        <a:sy n="1" d="1"/>
      </p:scale>
      <p:origin x="0" y="-2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BE938-E9D0-4644-A20F-B98ECEC915F6}" type="datetimeFigureOut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16D4B-A6B9-D34F-81DA-878EC37B73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4250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303F-6424-F248-A9FE-C7F0EB4E0F95}" type="datetimeFigureOut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85D9A-BF39-7D49-A9BF-63A7A31A6F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77524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85D9A-BF39-7D49-A9BF-63A7A31A6FC4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45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 정의는 복합문 형태이다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함수 정의의 헤더는 함수의 이름과 함수가 사용할 매개 변수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파라메터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의 이름을 포함한다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명령문을 실행하면 파이썬은 매개 변수 이름 같은 세부 사항뿐만 아니라 본문에 포함된 코드까지 함수 이름에 바인딩한다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그러나 함수 정의 단계에서 본문이바로 실행되지는 않는다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smtClean="0"/>
              <a:t>함수를 호출할 때 매개 변수의 이름은 인수 값에 바인딩 되어 함수로 전달하고 이 매개변수를 이용해서 함수의 본문이 실행된다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85D9A-BF39-7D49-A9BF-63A7A31A6FC4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20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 정의는 복합문 형태이다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함수 정의의 헤더는 함수의 이름과 함수가 사용할 매개 변수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파라메터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의 이름을 포함한다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명령문을 실행하면 파이썬은 매개 변수 이름 같은 세부 사항뿐만 아니라 본문에 포함된 코드까지 함수 이름에 바인딩한다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그러나 함수 정의 단계에서 본문이바로 실행되지는 않는다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smtClean="0"/>
              <a:t>함수를 호출할 때 매개 변수의 이름은 인수 값에 바인딩 되어 함수로 전달하고 이 매개변수를 이용해서 함수의 본문이 실행된다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85D9A-BF39-7D49-A9BF-63A7A31A6FC4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44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 정의는 복합문 형태이다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함수 정의의 헤더는 함수의 이름과 함수가 사용할 매개 변수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파라메터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의 이름을 포함한다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명령문을 실행하면 파이썬은 매개 변수 이름 같은 세부 사항뿐만 아니라 본문에 포함된 코드까지 함수 이름에 바인딩한다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그러나 함수 정의 단계에서 본문이바로 실행되지는 않는다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smtClean="0"/>
              <a:t>함수를 호출할 때 매개 변수의 이름은 인수 값에 바인딩 되어 함수로 전달하고 이 매개변수를 이용해서 함수의 본문이 실행된다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85D9A-BF39-7D49-A9BF-63A7A31A6FC4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12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85D9A-BF39-7D49-A9BF-63A7A31A6FC4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25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85D9A-BF39-7D49-A9BF-63A7A31A6FC4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13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85D9A-BF39-7D49-A9BF-63A7A31A6FC4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5115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페어는 어떤 두 가지가 그룹으로 묶인 것을 의미하며</a:t>
            </a:r>
            <a:r>
              <a:rPr kumimoji="1" lang="en-US" altLang="ko-KR" dirty="0" smtClean="0"/>
              <a:t>,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순서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오더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는 첫번쨰와 두번째</a:t>
            </a:r>
            <a:r>
              <a:rPr kumimoji="1" lang="ko-KR" altLang="en-US" baseline="0" dirty="0" smtClean="0"/>
              <a:t> 요소의 차이를 만드는 것을 의미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첫번째 요소와 두번쨰 요소는 서로 다른 종류일 수도 있으며 다른 의미일 수도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어떤 경우에는 이 두가지를 구분하는 것이중요할 수도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85D9A-BF39-7D49-A9BF-63A7A31A6FC4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61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BB4-D73B-754D-9B7A-6D55DA469875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46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462-E33C-964C-A3B5-7484FB850F8C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61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137E-D224-E148-B1DC-1FFDEAFB72E1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17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C855-13E5-0945-8110-BE8C020A51DF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6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859-F7D3-9646-BF3F-526DA7AC2F8E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9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37D-91FA-284D-BCF4-CE9DBBC487A5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38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E017-7602-FF46-A8F4-D0D638F87195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312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C664-4FE9-5A4A-9D5C-75C140688519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5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5224-C12B-5040-ABDE-9E0A8DFBFAEB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5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72D-6E0A-4E4A-8842-6A7B626B6DB3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48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B72B-BF92-7840-ACEA-C39D838FD011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80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8698-C917-C140-A537-B84FAFEF756A}" type="datetime1">
              <a:rPr kumimoji="1" lang="ko-KR" altLang="en-US" smtClean="0"/>
              <a:t>2017. 4. 24.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1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jpe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err="1" smtClean="0"/>
              <a:t>Programmning</a:t>
            </a:r>
            <a:r>
              <a:rPr kumimoji="1" lang="en-US" altLang="ko-KR" sz="4000" dirty="0" smtClean="0"/>
              <a:t> and </a:t>
            </a:r>
            <a:br>
              <a:rPr kumimoji="1" lang="en-US" altLang="ko-KR" sz="4000" dirty="0" smtClean="0"/>
            </a:br>
            <a:r>
              <a:rPr kumimoji="1" lang="en-US" altLang="ko-KR" sz="4000" dirty="0" err="1" smtClean="0"/>
              <a:t>Mathmatical</a:t>
            </a:r>
            <a:r>
              <a:rPr kumimoji="1" lang="en-US" altLang="ko-KR" sz="4000" dirty="0" smtClean="0"/>
              <a:t> Thinking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Wonseok</a:t>
            </a:r>
            <a:r>
              <a:rPr kumimoji="1" lang="en-US" altLang="ko-KR" dirty="0" smtClean="0"/>
              <a:t> Jung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38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Function definition</a:t>
            </a:r>
            <a:endParaRPr kumimoji="1" lang="ko-KR" altLang="en-US" sz="2800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" y="663514"/>
            <a:ext cx="5018809" cy="49644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9" y="529556"/>
            <a:ext cx="4592782" cy="3061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9" y="3718401"/>
            <a:ext cx="4047836" cy="2510957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9635835" y="4208327"/>
            <a:ext cx="26877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smtClean="0">
                <a:solidFill>
                  <a:schemeClr val="accent6">
                    <a:lumMod val="50000"/>
                  </a:schemeClr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Name</a:t>
            </a:r>
            <a:endParaRPr kumimoji="1" lang="en-US" altLang="ko-KR" sz="2200" b="1" dirty="0" smtClean="0">
              <a:solidFill>
                <a:schemeClr val="accent6">
                  <a:lumMod val="50000"/>
                </a:schemeClr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  <a:p>
            <a:endParaRPr kumimoji="1" lang="en-US" altLang="ko-KR" sz="2200" b="1" dirty="0">
              <a:solidFill>
                <a:schemeClr val="accent6">
                  <a:lumMod val="50000"/>
                </a:schemeClr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  <a:p>
            <a:r>
              <a:rPr kumimoji="1" lang="en-US" altLang="ko-KR" sz="2200" b="1" dirty="0" smtClean="0">
                <a:solidFill>
                  <a:schemeClr val="accent6">
                    <a:lumMod val="50000"/>
                  </a:schemeClr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Parameter</a:t>
            </a:r>
          </a:p>
          <a:p>
            <a:endParaRPr kumimoji="1" lang="en-US" altLang="ko-KR" sz="2200" b="1" dirty="0">
              <a:solidFill>
                <a:schemeClr val="accent6">
                  <a:lumMod val="50000"/>
                </a:schemeClr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  <a:p>
            <a:r>
              <a:rPr kumimoji="1" lang="en-US" altLang="ko-KR" sz="2200" b="1" dirty="0" smtClean="0">
                <a:solidFill>
                  <a:schemeClr val="accent6">
                    <a:lumMod val="50000"/>
                  </a:schemeClr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Return statement</a:t>
            </a:r>
            <a:endParaRPr kumimoji="1" lang="ko-KR" altLang="en-US" sz="2200" b="1" dirty="0">
              <a:solidFill>
                <a:schemeClr val="accent6">
                  <a:lumMod val="50000"/>
                </a:schemeClr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Recursive function</a:t>
            </a:r>
            <a:endParaRPr kumimoji="1" lang="ko-KR" altLang="en-US" sz="2800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87764" y="961902"/>
            <a:ext cx="3311237" cy="5368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함수 자신을 다시 호출</a:t>
            </a:r>
            <a:endParaRPr kumimoji="1"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87763" y="2462028"/>
            <a:ext cx="3311237" cy="5368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함수가 그 함수의 일부로 정의</a:t>
            </a:r>
            <a:endParaRPr kumimoji="1" lang="en-US" altLang="ko-KR" dirty="0" smtClean="0"/>
          </a:p>
        </p:txBody>
      </p:sp>
      <p:sp>
        <p:nvSpPr>
          <p:cNvPr id="3" name="아래쪽 화살표[D] 2"/>
          <p:cNvSpPr/>
          <p:nvPr/>
        </p:nvSpPr>
        <p:spPr>
          <a:xfrm>
            <a:off x="2759940" y="1650182"/>
            <a:ext cx="566881" cy="66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2" y="3190423"/>
            <a:ext cx="4759918" cy="32367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39" y="3277955"/>
            <a:ext cx="2063461" cy="3156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3277955"/>
            <a:ext cx="4082242" cy="30616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/>
          <a:stretch/>
        </p:blipFill>
        <p:spPr>
          <a:xfrm>
            <a:off x="5543839" y="999143"/>
            <a:ext cx="633014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Function as value</a:t>
            </a:r>
            <a:endParaRPr kumimoji="1"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727363" y="1622166"/>
            <a:ext cx="3997036" cy="9963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파이썬에서 함수는 정수 문자와 같은 값이다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7363" y="3704966"/>
            <a:ext cx="3997036" cy="587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해당 함수의 정의를 바인딩</a:t>
            </a:r>
            <a:endParaRPr kumimoji="1" lang="en-US" altLang="ko-KR" dirty="0" smtClean="0"/>
          </a:p>
        </p:txBody>
      </p:sp>
      <p:sp>
        <p:nvSpPr>
          <p:cNvPr id="13" name="아래쪽 화살표[D] 12"/>
          <p:cNvSpPr/>
          <p:nvPr/>
        </p:nvSpPr>
        <p:spPr>
          <a:xfrm>
            <a:off x="2442440" y="2831537"/>
            <a:ext cx="566881" cy="66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62" y="4578395"/>
            <a:ext cx="2714337" cy="17332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4347969"/>
            <a:ext cx="5523082" cy="219410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33764" y="1622167"/>
            <a:ext cx="4368800" cy="5114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함수를 또 다른 함수의 인수로 전달</a:t>
            </a:r>
            <a:endParaRPr kumimoji="1"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09" y="2311159"/>
            <a:ext cx="3981064" cy="19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5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Function as value</a:t>
            </a:r>
            <a:endParaRPr kumimoji="1"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727363" y="1622166"/>
            <a:ext cx="3997036" cy="397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Making Derivative</a:t>
            </a:r>
            <a:endParaRPr kumimoji="1"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" y="2480965"/>
            <a:ext cx="5573884" cy="3602335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2590799" y="34417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 </a:t>
            </a:r>
            <a:r>
              <a:rPr kumimoji="1" lang="en-US" altLang="ko-KR" sz="2400" b="1" dirty="0" smtClean="0"/>
              <a:t>f</a:t>
            </a:r>
            <a:endParaRPr kumimoji="1" lang="ko-KR" altLang="en-US" sz="2400" b="1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2590799" y="45780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92D050"/>
                </a:solidFill>
              </a:rPr>
              <a:t> </a:t>
            </a:r>
            <a:r>
              <a:rPr kumimoji="1" lang="en-US" altLang="ko-KR" sz="2400" b="1" dirty="0" smtClean="0">
                <a:solidFill>
                  <a:srgbClr val="92D050"/>
                </a:solidFill>
              </a:rPr>
              <a:t>dx</a:t>
            </a:r>
            <a:endParaRPr kumimoji="1" lang="ko-KR" altLang="en-US" sz="2400" b="1" dirty="0">
              <a:solidFill>
                <a:srgbClr val="92D050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30400" y="38204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00B050"/>
                </a:solidFill>
              </a:rPr>
              <a:t>x</a:t>
            </a:r>
            <a:endParaRPr kumimoji="1"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937032" y="39684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92D050"/>
                </a:solidFill>
              </a:rPr>
              <a:t> </a:t>
            </a:r>
            <a:r>
              <a:rPr kumimoji="1" lang="en-US" altLang="ko-KR" sz="2400" b="1" dirty="0" smtClean="0">
                <a:solidFill>
                  <a:srgbClr val="FF0000"/>
                </a:solidFill>
              </a:rPr>
              <a:t>dx + x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6315232" y="1622166"/>
            <a:ext cx="5229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R" sz="2400" b="1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kumimoji="1"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로 시작하여</a:t>
            </a:r>
            <a:r>
              <a:rPr kumimoji="1" lang="en-US" altLang="ko-KR" sz="2400" b="1" dirty="0" smtClean="0">
                <a:solidFill>
                  <a:schemeClr val="accent5">
                    <a:lumMod val="75000"/>
                  </a:schemeClr>
                </a:solidFill>
              </a:rPr>
              <a:t> x</a:t>
            </a:r>
            <a:r>
              <a:rPr kumimoji="1"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가 </a:t>
            </a:r>
            <a:r>
              <a:rPr kumimoji="1" lang="en-US" altLang="ko-KR" sz="2400" b="1" dirty="0" smtClean="0">
                <a:solidFill>
                  <a:schemeClr val="accent5">
                    <a:lumMod val="75000"/>
                  </a:schemeClr>
                </a:solidFill>
              </a:rPr>
              <a:t>dx</a:t>
            </a:r>
            <a:r>
              <a:rPr kumimoji="1"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만큼 이동하였을때 </a:t>
            </a:r>
            <a:r>
              <a:rPr kumimoji="1" lang="en-US" altLang="ko-KR" sz="2400" b="1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kumimoji="1"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의 변화율을 이동한 간격만큼 나눈값을 반환</a:t>
            </a:r>
            <a:endParaRPr kumimoji="1" lang="ko-KR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82" y="3287066"/>
            <a:ext cx="5139951" cy="15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Function as value</a:t>
            </a:r>
            <a:endParaRPr kumimoji="1" lang="ko-KR" altLang="en-US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8400"/>
            <a:ext cx="3588624" cy="355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2000"/>
            <a:ext cx="3588624" cy="3556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85724" y="1632993"/>
            <a:ext cx="4419630" cy="4989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함수가 또 다른 함수를 값으로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반환</a:t>
            </a:r>
            <a:r>
              <a:rPr kumimoji="1" lang="en-US" altLang="ko-KR" dirty="0" smtClean="0"/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65" y="2356995"/>
            <a:ext cx="4911245" cy="28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9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Lambda expression</a:t>
            </a:r>
            <a:endParaRPr kumimoji="1" lang="ko-KR" altLang="en-US" sz="2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1" y="1449616"/>
            <a:ext cx="2844800" cy="28189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0" y="1234884"/>
            <a:ext cx="1752600" cy="397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In python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2" y="4353252"/>
            <a:ext cx="2606238" cy="1952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36" y="1891826"/>
            <a:ext cx="2857500" cy="2857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96000" y="1288194"/>
            <a:ext cx="3997036" cy="397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함수를 값으로 갖는 식</a:t>
            </a:r>
            <a:r>
              <a:rPr kumimoji="1" lang="en-US" altLang="ko-KR" dirty="0" smtClean="0"/>
              <a:t>??</a:t>
            </a:r>
          </a:p>
        </p:txBody>
      </p:sp>
      <p:sp>
        <p:nvSpPr>
          <p:cNvPr id="3" name="텍스트 상자 2"/>
          <p:cNvSpPr txBox="1"/>
          <p:nvPr/>
        </p:nvSpPr>
        <p:spPr>
          <a:xfrm>
            <a:off x="5219700" y="5659084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 </a:t>
            </a:r>
            <a:r>
              <a:rPr kumimoji="1" lang="en-US" altLang="ko-KR" dirty="0" err="1" smtClean="0"/>
              <a:t>def</a:t>
            </a:r>
            <a:r>
              <a:rPr kumimoji="1" lang="en-US" altLang="ko-KR" dirty="0" smtClean="0"/>
              <a:t> square(x):</a:t>
            </a:r>
          </a:p>
          <a:p>
            <a:r>
              <a:rPr kumimoji="1" lang="en-US" altLang="ko-KR" dirty="0"/>
              <a:t>	</a:t>
            </a:r>
            <a:r>
              <a:rPr kumimoji="1" lang="en-US" altLang="ko-KR" dirty="0" err="1" smtClean="0"/>
              <a:t>reutrn</a:t>
            </a:r>
            <a:r>
              <a:rPr kumimoji="1" lang="en-US" altLang="ko-KR" dirty="0" smtClean="0"/>
              <a:t> x*x </a:t>
            </a:r>
            <a:endParaRPr kumimoji="1" lang="ko-KR" altLang="en-US" dirty="0"/>
          </a:p>
        </p:txBody>
      </p:sp>
      <p:sp>
        <p:nvSpPr>
          <p:cNvPr id="5" name="등호 4"/>
          <p:cNvSpPr/>
          <p:nvPr/>
        </p:nvSpPr>
        <p:spPr>
          <a:xfrm>
            <a:off x="7508586" y="5712991"/>
            <a:ext cx="733714" cy="538516"/>
          </a:xfrm>
          <a:prstGeom prst="mathEqual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03936" y="5712991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square = lambda x : x*x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96000" y="4834024"/>
            <a:ext cx="3997036" cy="397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인수는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이고 </a:t>
            </a:r>
            <a:r>
              <a:rPr kumimoji="1" lang="en-US" altLang="ko-KR" dirty="0" smtClean="0"/>
              <a:t>x*x </a:t>
            </a:r>
            <a:r>
              <a:rPr kumimoji="1" lang="ko-KR" altLang="en-US" dirty="0" smtClean="0"/>
              <a:t>를 </a:t>
            </a:r>
            <a:r>
              <a:rPr kumimoji="1" lang="en-US" altLang="ko-KR" dirty="0" smtClean="0"/>
              <a:t>return</a:t>
            </a:r>
            <a:r>
              <a:rPr kumimoji="1" lang="ko-KR" altLang="en-US" dirty="0" smtClean="0"/>
              <a:t>하는 식</a:t>
            </a:r>
            <a:endParaRPr kumimoji="1"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09089"/>
            <a:ext cx="3895741" cy="19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000" dirty="0" smtClean="0">
                <a:solidFill>
                  <a:schemeClr val="accent1">
                    <a:lumMod val="50000"/>
                  </a:schemeClr>
                </a:solidFill>
              </a:rPr>
              <a:t>Tuple</a:t>
            </a:r>
            <a:endParaRPr kumimoji="1" lang="ko-KR" altLang="en-US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40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Pair and Tuple</a:t>
            </a:r>
            <a:endParaRPr kumimoji="1"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1689100" y="1380934"/>
            <a:ext cx="1752600" cy="397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Pair</a:t>
            </a:r>
            <a:endParaRPr kumimoji="1"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100"/>
            <a:ext cx="3454400" cy="2362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197100"/>
            <a:ext cx="4013200" cy="2032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892800" y="1380934"/>
            <a:ext cx="1752600" cy="397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ordered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552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err="1" smtClean="0"/>
              <a:t>Programmning</a:t>
            </a:r>
            <a:r>
              <a:rPr kumimoji="1" lang="en-US" altLang="ko-KR" sz="4000" dirty="0" smtClean="0"/>
              <a:t> and </a:t>
            </a:r>
            <a:br>
              <a:rPr kumimoji="1" lang="en-US" altLang="ko-KR" sz="4000" dirty="0" smtClean="0"/>
            </a:br>
            <a:r>
              <a:rPr kumimoji="1" lang="en-US" altLang="ko-KR" sz="4000" dirty="0" err="1" smtClean="0"/>
              <a:t>Mathmatical</a:t>
            </a:r>
            <a:r>
              <a:rPr kumimoji="1" lang="en-US" altLang="ko-KR" sz="4000" dirty="0" smtClean="0"/>
              <a:t> Thinking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Wonseok</a:t>
            </a:r>
            <a:r>
              <a:rPr kumimoji="1" lang="en-US" altLang="ko-KR" dirty="0" smtClean="0"/>
              <a:t> Jung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1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000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kumimoji="1" lang="ko-KR" altLang="en-US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18" y="351919"/>
            <a:ext cx="3037165" cy="3887571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64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Basic example of Python</a:t>
            </a:r>
            <a:endParaRPr kumimoji="1"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472050" y="3591491"/>
            <a:ext cx="2296885" cy="5529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Average ??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166"/>
            <a:ext cx="3330039" cy="18648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36325" y="1816132"/>
            <a:ext cx="2405743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Measure and Record Everyday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83188" y="1816132"/>
            <a:ext cx="2405743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Word File name : </a:t>
            </a:r>
          </a:p>
          <a:p>
            <a:pPr algn="ctr"/>
            <a:r>
              <a:rPr kumimoji="1" lang="en-US" altLang="ko-KR" dirty="0" smtClean="0"/>
              <a:t>”</a:t>
            </a:r>
            <a:r>
              <a:rPr kumimoji="1" lang="en-US" altLang="ko-KR" dirty="0" err="1" smtClean="0"/>
              <a:t>oberservations</a:t>
            </a:r>
            <a:r>
              <a:rPr kumimoji="1" lang="en-US" altLang="ko-KR" dirty="0" smtClean="0"/>
              <a:t>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4" y="2991988"/>
            <a:ext cx="6756400" cy="3302000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260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000" dirty="0" smtClean="0"/>
              <a:t>Basic </a:t>
            </a:r>
            <a:r>
              <a:rPr kumimoji="1" lang="en-US" altLang="ko-KR" sz="2800" dirty="0" smtClean="0"/>
              <a:t>example</a:t>
            </a:r>
            <a:r>
              <a:rPr kumimoji="1" lang="en-US" altLang="ko-KR" sz="2000" dirty="0" smtClean="0"/>
              <a:t> of Python</a:t>
            </a:r>
            <a:endParaRPr kumimoji="1"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472050" y="3591491"/>
            <a:ext cx="2296885" cy="5529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Average ??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166"/>
            <a:ext cx="3330039" cy="18648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36325" y="1816132"/>
            <a:ext cx="2405743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Measure and Record Everyday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83188" y="1816132"/>
            <a:ext cx="2405743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Word File name : </a:t>
            </a:r>
          </a:p>
          <a:p>
            <a:pPr algn="ctr"/>
            <a:r>
              <a:rPr kumimoji="1" lang="en-US" altLang="ko-KR" dirty="0" smtClean="0"/>
              <a:t>”</a:t>
            </a:r>
            <a:r>
              <a:rPr kumimoji="1" lang="en-US" altLang="ko-KR" dirty="0" err="1" smtClean="0"/>
              <a:t>oberservations</a:t>
            </a:r>
            <a:r>
              <a:rPr kumimoji="1" lang="en-US" altLang="ko-KR" dirty="0" smtClean="0"/>
              <a:t>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4" y="2991988"/>
            <a:ext cx="6756400" cy="3302000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6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Autofit/>
          </a:bodyPr>
          <a:lstStyle/>
          <a:p>
            <a:r>
              <a:rPr kumimoji="1" lang="en-US" altLang="ko-KR" sz="2800" dirty="0" smtClean="0"/>
              <a:t>Statement</a:t>
            </a:r>
            <a:endParaRPr kumimoji="1"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1192677"/>
            <a:ext cx="3997036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Python</a:t>
            </a:r>
            <a:r>
              <a:rPr kumimoji="1" lang="ko-KR" altLang="en-US" dirty="0" smtClean="0"/>
              <a:t>은 명령문의 </a:t>
            </a:r>
            <a:r>
              <a:rPr kumimoji="1" lang="en-US" altLang="ko-KR" dirty="0" smtClean="0"/>
              <a:t>Sequence</a:t>
            </a:r>
            <a:r>
              <a:rPr kumimoji="1" lang="ko-KR" altLang="en-US" dirty="0" smtClean="0"/>
              <a:t>라고 할 수 있다</a:t>
            </a:r>
            <a:r>
              <a:rPr kumimoji="1" lang="en-US" altLang="ko-KR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46" y="4572787"/>
            <a:ext cx="2891252" cy="14456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3962"/>
            <a:ext cx="4277544" cy="20552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44" y="2193962"/>
            <a:ext cx="6828249" cy="3126693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70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Conditional</a:t>
            </a:r>
            <a:endParaRPr kumimoji="1"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1151113"/>
            <a:ext cx="3997036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명령문을 이용하여 제어 흐름을 바꿀수 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61563" y="1151113"/>
            <a:ext cx="2216727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If - statement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2" y="2646217"/>
            <a:ext cx="6001008" cy="27085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5" y="2362197"/>
            <a:ext cx="4315690" cy="3711493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41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Iteration</a:t>
            </a:r>
            <a:endParaRPr kumimoji="1"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727363" y="1622166"/>
            <a:ext cx="3997036" cy="9963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프로그램의 흐름을 제어하는 또다른 방법</a:t>
            </a:r>
            <a:r>
              <a:rPr kumimoji="1" lang="en-US" altLang="ko-KR" dirty="0" smtClean="0"/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81544" y="3392662"/>
            <a:ext cx="2687782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Iteration</a:t>
            </a:r>
            <a:endParaRPr kumimoji="1" lang="en-US" altLang="ko-KR" dirty="0" smtClean="0"/>
          </a:p>
        </p:txBody>
      </p:sp>
      <p:sp>
        <p:nvSpPr>
          <p:cNvPr id="3" name="아래쪽 화살표[D] 2"/>
          <p:cNvSpPr/>
          <p:nvPr/>
        </p:nvSpPr>
        <p:spPr>
          <a:xfrm>
            <a:off x="2313708" y="2807718"/>
            <a:ext cx="623455" cy="52171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43799" y="1622166"/>
            <a:ext cx="2687782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For statement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2671632"/>
            <a:ext cx="6934200" cy="28182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4" y="4133575"/>
            <a:ext cx="2510268" cy="2201121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231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Practice</a:t>
            </a:r>
            <a:endParaRPr kumimoji="1" lang="ko-KR" altLang="en-US" sz="2800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955964" y="1607127"/>
            <a:ext cx="11236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다음과 같이 프로그램 출력을 해보세요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###### 7 </a:t>
            </a:r>
          </a:p>
          <a:p>
            <a:r>
              <a:rPr kumimoji="1" lang="en-US" altLang="ko-KR" dirty="0" smtClean="0"/>
              <a:t>###############15</a:t>
            </a:r>
          </a:p>
          <a:p>
            <a:r>
              <a:rPr kumimoji="1" lang="en-US" altLang="ko-KR" dirty="0" smtClean="0"/>
              <a:t>###########11 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그렇다면 </a:t>
            </a:r>
            <a:endParaRPr kumimoji="1" lang="en-US" altLang="ko-KR" dirty="0" smtClean="0"/>
          </a:p>
          <a:p>
            <a:r>
              <a:rPr kumimoji="1" lang="en-US" altLang="ko-KR" dirty="0"/>
              <a:t>###### 7 </a:t>
            </a:r>
          </a:p>
          <a:p>
            <a:r>
              <a:rPr kumimoji="1" lang="en-US" altLang="ko-KR" dirty="0"/>
              <a:t>###############</a:t>
            </a:r>
            <a:r>
              <a:rPr kumimoji="1" lang="en-US" altLang="ko-KR" dirty="0" smtClean="0"/>
              <a:t>15</a:t>
            </a:r>
          </a:p>
          <a:p>
            <a:r>
              <a:rPr kumimoji="1" lang="en-US" altLang="ko-KR" dirty="0" smtClean="0"/>
              <a:t>###############28</a:t>
            </a:r>
            <a:endParaRPr kumimoji="1" lang="en-US" altLang="ko-KR" dirty="0"/>
          </a:p>
          <a:p>
            <a:r>
              <a:rPr kumimoji="1" lang="en-US" altLang="ko-KR" dirty="0"/>
              <a:t>###########11 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15</a:t>
            </a:r>
            <a:r>
              <a:rPr kumimoji="1" lang="ko-KR" altLang="en-US" dirty="0" smtClean="0"/>
              <a:t>이상의 숫자에는 </a:t>
            </a:r>
            <a:r>
              <a:rPr kumimoji="1" lang="en-US" altLang="ko-KR" dirty="0" smtClean="0"/>
              <a:t>#</a:t>
            </a:r>
            <a:r>
              <a:rPr kumimoji="1" lang="ko-KR" altLang="en-US" dirty="0" smtClean="0"/>
              <a:t>가 더이상 출력되지 않도록 어떻게 만들까요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67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000" dirty="0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endParaRPr kumimoji="1" lang="ko-KR" altLang="en-US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13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509</Words>
  <Application>Microsoft Macintosh PowerPoint</Application>
  <PresentationFormat>와이드스크린</PresentationFormat>
  <Paragraphs>112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Mangal</vt:lpstr>
      <vt:lpstr>Tw Cen MT Condensed Extra Bold</vt:lpstr>
      <vt:lpstr>Arial</vt:lpstr>
      <vt:lpstr>Office 테마</vt:lpstr>
      <vt:lpstr>Programmning and  Mathmatical Thinking</vt:lpstr>
      <vt:lpstr>Introduction</vt:lpstr>
      <vt:lpstr>Basic example of Python</vt:lpstr>
      <vt:lpstr>Basic example of Python</vt:lpstr>
      <vt:lpstr>Statement</vt:lpstr>
      <vt:lpstr>Conditional</vt:lpstr>
      <vt:lpstr>Iteration</vt:lpstr>
      <vt:lpstr>Practice</vt:lpstr>
      <vt:lpstr>Function</vt:lpstr>
      <vt:lpstr>Function definition</vt:lpstr>
      <vt:lpstr>Recursive function</vt:lpstr>
      <vt:lpstr>Function as value</vt:lpstr>
      <vt:lpstr>Function as value</vt:lpstr>
      <vt:lpstr>Function as value</vt:lpstr>
      <vt:lpstr>Lambda expression</vt:lpstr>
      <vt:lpstr>Tuple</vt:lpstr>
      <vt:lpstr>Pair and Tuple</vt:lpstr>
      <vt:lpstr>Programmning and  Mathmatical Thinking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Programmning and  Mathmatical Thinking</dc:title>
  <dc:creator>WONSEOK.JUNG@baruchmail.cuny.edu</dc:creator>
  <cp:lastModifiedBy>WONSEOK.JUNG@baruchmail.cuny.edu</cp:lastModifiedBy>
  <cp:revision>35</cp:revision>
  <dcterms:created xsi:type="dcterms:W3CDTF">2017-04-17T21:23:45Z</dcterms:created>
  <dcterms:modified xsi:type="dcterms:W3CDTF">2017-04-24T10:22:58Z</dcterms:modified>
</cp:coreProperties>
</file>