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58" r:id="rId3"/>
    <p:sldId id="257" r:id="rId4"/>
    <p:sldId id="261" r:id="rId5"/>
    <p:sldId id="262" r:id="rId6"/>
    <p:sldId id="263" r:id="rId7"/>
    <p:sldId id="264" r:id="rId8"/>
    <p:sldId id="265" r:id="rId9"/>
    <p:sldId id="278" r:id="rId10"/>
    <p:sldId id="267" r:id="rId11"/>
    <p:sldId id="266" r:id="rId12"/>
    <p:sldId id="268" r:id="rId13"/>
    <p:sldId id="269" r:id="rId14"/>
    <p:sldId id="270" r:id="rId15"/>
    <p:sldId id="271" r:id="rId16"/>
    <p:sldId id="272" r:id="rId17"/>
    <p:sldId id="279" r:id="rId18"/>
    <p:sldId id="273" r:id="rId19"/>
    <p:sldId id="274" r:id="rId20"/>
    <p:sldId id="275" r:id="rId21"/>
    <p:sldId id="276" r:id="rId22"/>
    <p:sldId id="280" r:id="rId23"/>
    <p:sldId id="277" r:id="rId24"/>
    <p:sldId id="281" r:id="rId25"/>
    <p:sldId id="282" r:id="rId26"/>
    <p:sldId id="283" r:id="rId27"/>
    <p:sldId id="284" r:id="rId28"/>
    <p:sldId id="285" r:id="rId29"/>
    <p:sldId id="25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8"/>
    <p:restoredTop sz="94621"/>
  </p:normalViewPr>
  <p:slideViewPr>
    <p:cSldViewPr snapToGrid="0" snapToObjects="1">
      <p:cViewPr>
        <p:scale>
          <a:sx n="93" d="100"/>
          <a:sy n="93" d="100"/>
        </p:scale>
        <p:origin x="552"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ko-KR" smtClean="0"/>
              <a:t>Wonseok Jung</a:t>
            </a:r>
            <a:endParaRPr kumimoji="1"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3BE938-E9D0-4644-A20F-B98ECEC915F6}" type="datetimeFigureOut">
              <a:rPr kumimoji="1" lang="ko-KR" altLang="en-US" smtClean="0"/>
              <a:t>2017. 4. 26.</a:t>
            </a:fld>
            <a:endParaRPr kumimoji="1"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D16D4B-A6B9-D34F-81DA-878EC37B73B9}" type="slidenum">
              <a:rPr kumimoji="1" lang="ko-KR" altLang="en-US" smtClean="0"/>
              <a:t>‹#›</a:t>
            </a:fld>
            <a:endParaRPr kumimoji="1" lang="ko-KR" altLang="en-US"/>
          </a:p>
        </p:txBody>
      </p:sp>
    </p:spTree>
    <p:extLst>
      <p:ext uri="{BB962C8B-B14F-4D97-AF65-F5344CB8AC3E}">
        <p14:creationId xmlns:p14="http://schemas.microsoft.com/office/powerpoint/2010/main" val="36464250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ko-KR" smtClean="0"/>
              <a:t>Wonseok Jung</a:t>
            </a:r>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B303F-6424-F248-A9FE-C7F0EB4E0F95}" type="datetimeFigureOut">
              <a:rPr kumimoji="1" lang="ko-KR" altLang="en-US" smtClean="0"/>
              <a:t>2017. 4. 26.</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85D9A-BF39-7D49-A9BF-63A7A31A6FC4}" type="slidenum">
              <a:rPr kumimoji="1" lang="ko-KR" altLang="en-US" smtClean="0"/>
              <a:t>‹#›</a:t>
            </a:fld>
            <a:endParaRPr kumimoji="1" lang="ko-KR" altLang="en-US"/>
          </a:p>
        </p:txBody>
      </p:sp>
    </p:spTree>
    <p:extLst>
      <p:ext uri="{BB962C8B-B14F-4D97-AF65-F5344CB8AC3E}">
        <p14:creationId xmlns:p14="http://schemas.microsoft.com/office/powerpoint/2010/main" val="1187752448"/>
      </p:ext>
    </p:extLst>
  </p:cSld>
  <p:clrMap bg1="lt1" tx1="dk1" bg2="lt2" tx2="dk2" accent1="accent1" accent2="accent2" accent3="accent3" accent4="accent4" accent5="accent5" accent6="accent6" hlink="hlink" folHlink="folHlink"/>
  <p:hf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26645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19379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24</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35973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25</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27397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69471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있다ㅡㅡㅡㅡㅡㅡㅡㅡㅡㅡㅡㅡㅡㅡㅡㅡㅡㅡㅡㅡㅡㅡㅡㅡㅡㅡㅡㅡㅡㅡㅡㅡㅡㅡㅡㅡㅡㅡㅡㅡㅡ</a:t>
            </a:r>
            <a:endParaRPr kumimoji="1" lang="en-US" altLang="ko-KR" dirty="0" smtClean="0"/>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657761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다양한 데이터를 가진 컴퓨터 파일들을 구성 요소의 개수가 같은</a:t>
            </a:r>
            <a:r>
              <a:rPr kumimoji="1" lang="en-US" altLang="ko-KR" dirty="0" smtClean="0"/>
              <a:t>,</a:t>
            </a:r>
            <a:r>
              <a:rPr kumimoji="1" lang="ko-KR" altLang="en-US" dirty="0" smtClean="0"/>
              <a:t> 서로 관련된 구성 요소를 가진 엔 튜플의 모임으로 구성되어 </a:t>
            </a:r>
            <a:r>
              <a:rPr kumimoji="1" lang="en-US" altLang="ko-KR" dirty="0" smtClean="0"/>
              <a:t>-=0987</a:t>
            </a:r>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060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함수 정의는 복합문 형태이다</a:t>
            </a:r>
            <a:r>
              <a:rPr kumimoji="1" lang="en-US" altLang="ko-KR" dirty="0" smtClean="0"/>
              <a:t>.</a:t>
            </a:r>
            <a:r>
              <a:rPr kumimoji="1" lang="ko-KR" altLang="en-US" dirty="0" smtClean="0"/>
              <a:t> 함수 정의의 헤더는 함수의 이름과 함수가 사용할 매개 변수 </a:t>
            </a:r>
            <a:r>
              <a:rPr kumimoji="1" lang="en-US" altLang="ko-KR" dirty="0" smtClean="0"/>
              <a:t>(</a:t>
            </a:r>
            <a:r>
              <a:rPr kumimoji="1" lang="ko-KR" altLang="en-US" dirty="0" smtClean="0"/>
              <a:t> 파라메터</a:t>
            </a:r>
            <a:r>
              <a:rPr kumimoji="1" lang="en-US" altLang="ko-KR" dirty="0" smtClean="0"/>
              <a:t>)</a:t>
            </a:r>
            <a:r>
              <a:rPr kumimoji="1" lang="ko-KR" altLang="en-US" dirty="0" smtClean="0"/>
              <a:t>의 이름을 포함한다</a:t>
            </a:r>
            <a:r>
              <a:rPr kumimoji="1" lang="en-US" altLang="ko-KR" dirty="0" smtClean="0"/>
              <a:t>.</a:t>
            </a:r>
            <a:r>
              <a:rPr kumimoji="1" lang="ko-KR" altLang="en-US" dirty="0" smtClean="0"/>
              <a:t> 이 명령문을 실행하면 파이썬은 매개 변수 이름 같은 세부 사항뿐만 아니라 본문에 포함된 코드까지 함수 이름에 바인딩한다</a:t>
            </a:r>
            <a:r>
              <a:rPr kumimoji="1" lang="en-US" altLang="ko-KR" dirty="0" smtClean="0"/>
              <a:t>.</a:t>
            </a:r>
            <a:r>
              <a:rPr kumimoji="1" lang="ko-KR" altLang="en-US" dirty="0" smtClean="0"/>
              <a:t> 그러나 함수 정의 단계에서 본문이바로 실행되지는 않는다</a:t>
            </a:r>
            <a:r>
              <a:rPr kumimoji="1" lang="en-US" altLang="ko-KR" dirty="0" smtClean="0"/>
              <a:t>.</a:t>
            </a:r>
          </a:p>
          <a:p>
            <a:r>
              <a:rPr kumimoji="1" lang="ko-KR" altLang="en-US" smtClean="0"/>
              <a:t>함수를 호출할 때 매개 변수의 이름은 인수 값에 바인딩 되어 함수로 전달하고 이 매개변수를 이용해서 함수의 본문이 실행된다</a:t>
            </a:r>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0032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함수 정의는 복합문 형태이다</a:t>
            </a:r>
            <a:r>
              <a:rPr kumimoji="1" lang="en-US" altLang="ko-KR" dirty="0" smtClean="0"/>
              <a:t>.</a:t>
            </a:r>
            <a:r>
              <a:rPr kumimoji="1" lang="ko-KR" altLang="en-US" dirty="0" smtClean="0"/>
              <a:t> 함수 정의의 헤더는 함수의 이름과 함수가 사용할 매개 변수 </a:t>
            </a:r>
            <a:r>
              <a:rPr kumimoji="1" lang="en-US" altLang="ko-KR" dirty="0" smtClean="0"/>
              <a:t>(</a:t>
            </a:r>
            <a:r>
              <a:rPr kumimoji="1" lang="ko-KR" altLang="en-US" dirty="0" smtClean="0"/>
              <a:t> 파라메터</a:t>
            </a:r>
            <a:r>
              <a:rPr kumimoji="1" lang="en-US" altLang="ko-KR" dirty="0" smtClean="0"/>
              <a:t>)</a:t>
            </a:r>
            <a:r>
              <a:rPr kumimoji="1" lang="ko-KR" altLang="en-US" dirty="0" smtClean="0"/>
              <a:t>의 이름을 포함한다</a:t>
            </a:r>
            <a:r>
              <a:rPr kumimoji="1" lang="en-US" altLang="ko-KR" dirty="0" smtClean="0"/>
              <a:t>.</a:t>
            </a:r>
            <a:r>
              <a:rPr kumimoji="1" lang="ko-KR" altLang="en-US" dirty="0" smtClean="0"/>
              <a:t> 이 명령문을 실행하면 파이썬은 매개 변수 이름 같은 세부 사항뿐만 아니라 본문에 포함된 코드까지 함수 이름에 바인딩한다</a:t>
            </a:r>
            <a:r>
              <a:rPr kumimoji="1" lang="en-US" altLang="ko-KR" dirty="0" smtClean="0"/>
              <a:t>.</a:t>
            </a:r>
            <a:r>
              <a:rPr kumimoji="1" lang="ko-KR" altLang="en-US" dirty="0" smtClean="0"/>
              <a:t> 그러나 함수 정의 단계에서 본문이바로 실행되지는 않는다</a:t>
            </a:r>
            <a:r>
              <a:rPr kumimoji="1" lang="en-US" altLang="ko-KR" dirty="0" smtClean="0"/>
              <a:t>.</a:t>
            </a:r>
          </a:p>
          <a:p>
            <a:r>
              <a:rPr kumimoji="1" lang="ko-KR" altLang="en-US" smtClean="0"/>
              <a:t>함수를 호출할 때 매개 변수의 이름은 인수 값에 바인딩 되어 함수로 전달하고 이 매개변수를 이용해서 함수의 본문이 실행된다</a:t>
            </a:r>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87144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함수 정의는 복합문 형태이다</a:t>
            </a:r>
            <a:r>
              <a:rPr kumimoji="1" lang="en-US" altLang="ko-KR" dirty="0" smtClean="0"/>
              <a:t>.</a:t>
            </a:r>
            <a:r>
              <a:rPr kumimoji="1" lang="ko-KR" altLang="en-US" dirty="0" smtClean="0"/>
              <a:t> 함수 정의의 헤더는 함수의 이름과 함수가 사용할 매개 변수 </a:t>
            </a:r>
            <a:r>
              <a:rPr kumimoji="1" lang="en-US" altLang="ko-KR" dirty="0" smtClean="0"/>
              <a:t>(</a:t>
            </a:r>
            <a:r>
              <a:rPr kumimoji="1" lang="ko-KR" altLang="en-US" dirty="0" smtClean="0"/>
              <a:t> 파라메터</a:t>
            </a:r>
            <a:r>
              <a:rPr kumimoji="1" lang="en-US" altLang="ko-KR" dirty="0" smtClean="0"/>
              <a:t>)</a:t>
            </a:r>
            <a:r>
              <a:rPr kumimoji="1" lang="ko-KR" altLang="en-US" dirty="0" smtClean="0"/>
              <a:t>의 이름을 포함한다</a:t>
            </a:r>
            <a:r>
              <a:rPr kumimoji="1" lang="en-US" altLang="ko-KR" dirty="0" smtClean="0"/>
              <a:t>.</a:t>
            </a:r>
            <a:r>
              <a:rPr kumimoji="1" lang="ko-KR" altLang="en-US" dirty="0" smtClean="0"/>
              <a:t> 이 명령문을 실행하면 파이썬은 매개 변수 이름 같은 세부 사항뿐만 아니라 본문에 포함된 코드까지 함수 이름에 바인딩한다</a:t>
            </a:r>
            <a:r>
              <a:rPr kumimoji="1" lang="en-US" altLang="ko-KR" dirty="0" smtClean="0"/>
              <a:t>.</a:t>
            </a:r>
            <a:r>
              <a:rPr kumimoji="1" lang="ko-KR" altLang="en-US" dirty="0" smtClean="0"/>
              <a:t> 그러나 함수 정의 단계에서 본문이바로 실행되지는 않는다</a:t>
            </a:r>
            <a:r>
              <a:rPr kumimoji="1" lang="en-US" altLang="ko-KR" dirty="0" smtClean="0"/>
              <a:t>.</a:t>
            </a:r>
          </a:p>
          <a:p>
            <a:r>
              <a:rPr kumimoji="1" lang="ko-KR" altLang="en-US" smtClean="0"/>
              <a:t>함수를 호출할 때 매개 변수의 이름은 인수 값에 바인딩 되어 함수로 전달하고 이 매개변수를 이용해서 함수의 본문이 실행된다</a:t>
            </a:r>
            <a:endParaRPr kumimoji="1" lang="ko-KR" altLang="en-US"/>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13</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35112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14</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70625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15</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36613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3511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페어는 어떤 두 가지가 그룹으로 묶인 것을 의미하며</a:t>
            </a:r>
            <a:r>
              <a:rPr kumimoji="1" lang="en-US" altLang="ko-KR" dirty="0" smtClean="0"/>
              <a:t>,</a:t>
            </a:r>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19</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626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페어는 어떤 두 가지가 그룹으로 묶인 것을 의미하며</a:t>
            </a:r>
            <a:r>
              <a:rPr kumimoji="1" lang="en-US" altLang="ko-KR" dirty="0" smtClean="0"/>
              <a:t>,</a:t>
            </a:r>
          </a:p>
          <a:p>
            <a:endParaRPr kumimoji="1" lang="en-US" altLang="ko-KR" dirty="0" smtClean="0"/>
          </a:p>
          <a:p>
            <a:r>
              <a:rPr kumimoji="1" lang="ko-KR" altLang="en-US" dirty="0" smtClean="0"/>
              <a:t>순서</a:t>
            </a:r>
            <a:r>
              <a:rPr kumimoji="1" lang="en-US" altLang="ko-KR" dirty="0" smtClean="0"/>
              <a:t>(</a:t>
            </a:r>
            <a:r>
              <a:rPr kumimoji="1" lang="ko-KR" altLang="en-US" dirty="0" smtClean="0"/>
              <a:t> 오더</a:t>
            </a:r>
            <a:r>
              <a:rPr kumimoji="1" lang="en-US" altLang="ko-KR" dirty="0" smtClean="0"/>
              <a:t>)</a:t>
            </a:r>
            <a:r>
              <a:rPr kumimoji="1" lang="ko-KR" altLang="en-US" dirty="0" smtClean="0"/>
              <a:t>는 첫번쨰와 두번째</a:t>
            </a:r>
            <a:r>
              <a:rPr kumimoji="1" lang="ko-KR" altLang="en-US" baseline="0" dirty="0" smtClean="0"/>
              <a:t> 요소의 차이를 만드는 것을 의미</a:t>
            </a:r>
            <a:endParaRPr kumimoji="1" lang="en-US" altLang="ko-KR" baseline="0" dirty="0" smtClean="0"/>
          </a:p>
          <a:p>
            <a:r>
              <a:rPr kumimoji="1" lang="ko-KR" altLang="en-US" baseline="0" dirty="0" smtClean="0"/>
              <a:t>첫번째 요소와 두번쨰 요소는 서로 다른 종류일 수도 있으며 다른 의미일 수도 있다</a:t>
            </a:r>
            <a:r>
              <a:rPr kumimoji="1" lang="en-US" altLang="ko-KR" baseline="0" dirty="0" smtClean="0"/>
              <a:t>.</a:t>
            </a:r>
            <a:r>
              <a:rPr kumimoji="1" lang="ko-KR" altLang="en-US" baseline="0" dirty="0" smtClean="0"/>
              <a:t> 어떤 경우에는 이 두가지를 구분하는 것이중요할 수도 있다</a:t>
            </a:r>
            <a:r>
              <a:rPr kumimoji="1" lang="en-US" altLang="ko-KR" baseline="0" dirty="0" smtClean="0"/>
              <a:t>.</a:t>
            </a:r>
            <a:r>
              <a:rPr kumimoji="1" lang="ko-KR" altLang="en-US" baseline="0" dirty="0" smtClean="0"/>
              <a:t> </a:t>
            </a:r>
            <a:endParaRPr kumimoji="1" lang="en-US" altLang="ko-KR" dirty="0" smtClean="0"/>
          </a:p>
          <a:p>
            <a:endParaRPr kumimoji="1" lang="en-US" altLang="ko-KR" dirty="0" smtClean="0"/>
          </a:p>
          <a:p>
            <a:endParaRPr kumimoji="1" lang="ko-KR" altLang="en-US" dirty="0"/>
          </a:p>
        </p:txBody>
      </p:sp>
      <p:sp>
        <p:nvSpPr>
          <p:cNvPr id="4" name="슬라이드 번호 개체 틀 3"/>
          <p:cNvSpPr>
            <a:spLocks noGrp="1"/>
          </p:cNvSpPr>
          <p:nvPr>
            <p:ph type="sldNum" sz="quarter" idx="10"/>
          </p:nvPr>
        </p:nvSpPr>
        <p:spPr/>
        <p:txBody>
          <a:bodyPr/>
          <a:lstStyle/>
          <a:p>
            <a:fld id="{52185D9A-BF39-7D49-A9BF-63A7A31A6FC4}" type="slidenum">
              <a:rPr kumimoji="1" lang="ko-KR" altLang="en-US" smtClean="0"/>
              <a:t>20</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머리글 개체 틀 5"/>
          <p:cNvSpPr>
            <a:spLocks noGrp="1"/>
          </p:cNvSpPr>
          <p:nvPr>
            <p:ph type="hdr" sz="quarter" idx="12"/>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214424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smtClean="0"/>
              <a:t>마스터 제목 스타일 편집</a:t>
            </a:r>
            <a:endParaRPr kumimoji="1" lang="ko-KR" altLang="en-US"/>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smtClean="0"/>
              <a:t>마스터 부제목 스타일 편집</a:t>
            </a:r>
            <a:endParaRPr kumimoji="1" lang="ko-KR" altLang="en-US"/>
          </a:p>
        </p:txBody>
      </p:sp>
      <p:sp>
        <p:nvSpPr>
          <p:cNvPr id="4" name="날짜 개체 틀 3"/>
          <p:cNvSpPr>
            <a:spLocks noGrp="1"/>
          </p:cNvSpPr>
          <p:nvPr>
            <p:ph type="dt" sz="half" idx="10"/>
          </p:nvPr>
        </p:nvSpPr>
        <p:spPr/>
        <p:txBody>
          <a:bodyPr/>
          <a:lstStyle/>
          <a:p>
            <a:fld id="{F2C58BB4-D73B-754D-9B7A-6D55DA469875}" type="datetime1">
              <a:rPr kumimoji="1" lang="ko-KR" altLang="en-US" smtClean="0"/>
              <a:t>2017. 4. 26.</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91463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D975E462-E33C-964C-A3B5-7484FB850F8C}" type="datetime1">
              <a:rPr kumimoji="1" lang="ko-KR" altLang="en-US" smtClean="0"/>
              <a:t>2017. 4. 26.</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208761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610F137E-D224-E148-B1DC-1FFDEAFB72E1}" type="datetime1">
              <a:rPr kumimoji="1" lang="ko-KR" altLang="en-US" smtClean="0"/>
              <a:t>2017. 4. 26.</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95917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E7A1C855-13E5-0945-8110-BE8C020A51DF}" type="datetime1">
              <a:rPr kumimoji="1" lang="ko-KR" altLang="en-US" smtClean="0"/>
              <a:t>2017. 4. 26.</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50463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smtClean="0"/>
              <a:t>마스터 텍스트 스타일을 편집하려면 클릭</a:t>
            </a:r>
          </a:p>
        </p:txBody>
      </p:sp>
      <p:sp>
        <p:nvSpPr>
          <p:cNvPr id="4" name="날짜 개체 틀 3"/>
          <p:cNvSpPr>
            <a:spLocks noGrp="1"/>
          </p:cNvSpPr>
          <p:nvPr>
            <p:ph type="dt" sz="half" idx="10"/>
          </p:nvPr>
        </p:nvSpPr>
        <p:spPr/>
        <p:txBody>
          <a:bodyPr/>
          <a:lstStyle/>
          <a:p>
            <a:fld id="{AC8B9859-F7D3-9646-BF3F-526DA7AC2F8E}" type="datetime1">
              <a:rPr kumimoji="1" lang="ko-KR" altLang="en-US" smtClean="0"/>
              <a:t>2017. 4. 26.</a:t>
            </a:fld>
            <a:endParaRPr kumimoji="1" lang="ko-KR" altLang="en-US"/>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
        <p:nvSpPr>
          <p:cNvPr id="6" name="슬라이드 번호 개체 틀 5"/>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95295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날짜 개체 틀 4"/>
          <p:cNvSpPr>
            <a:spLocks noGrp="1"/>
          </p:cNvSpPr>
          <p:nvPr>
            <p:ph type="dt" sz="half" idx="10"/>
          </p:nvPr>
        </p:nvSpPr>
        <p:spPr/>
        <p:txBody>
          <a:bodyPr/>
          <a:lstStyle/>
          <a:p>
            <a:fld id="{D8EE437D-91FA-284D-BCF4-CE9DBBC487A5}" type="datetime1">
              <a:rPr kumimoji="1" lang="ko-KR" altLang="en-US" smtClean="0"/>
              <a:t>2017. 4. 26.</a:t>
            </a:fld>
            <a:endParaRPr kumimoji="1" lang="ko-KR" altLang="en-US"/>
          </a:p>
        </p:txBody>
      </p:sp>
      <p:sp>
        <p:nvSpPr>
          <p:cNvPr id="6" name="바닥글 개체 틀 5"/>
          <p:cNvSpPr>
            <a:spLocks noGrp="1"/>
          </p:cNvSpPr>
          <p:nvPr>
            <p:ph type="ftr" sz="quarter" idx="11"/>
          </p:nvPr>
        </p:nvSpPr>
        <p:spPr/>
        <p:txBody>
          <a:bodyPr/>
          <a:lstStyle/>
          <a:p>
            <a:r>
              <a:rPr kumimoji="1" lang="en-US" altLang="ko-KR" smtClean="0"/>
              <a:t>Wonseok Jung</a:t>
            </a:r>
            <a:endParaRPr kumimoji="1" lang="ko-KR" altLang="en-US"/>
          </a:p>
        </p:txBody>
      </p:sp>
      <p:sp>
        <p:nvSpPr>
          <p:cNvPr id="7" name="슬라이드 번호 개체 틀 6"/>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31438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7" name="날짜 개체 틀 6"/>
          <p:cNvSpPr>
            <a:spLocks noGrp="1"/>
          </p:cNvSpPr>
          <p:nvPr>
            <p:ph type="dt" sz="half" idx="10"/>
          </p:nvPr>
        </p:nvSpPr>
        <p:spPr/>
        <p:txBody>
          <a:bodyPr/>
          <a:lstStyle/>
          <a:p>
            <a:fld id="{E7BAE017-7602-FF46-A8F4-D0D638F87195}" type="datetime1">
              <a:rPr kumimoji="1" lang="ko-KR" altLang="en-US" smtClean="0"/>
              <a:t>2017. 4. 26.</a:t>
            </a:fld>
            <a:endParaRPr kumimoji="1" lang="ko-KR" altLang="en-US"/>
          </a:p>
        </p:txBody>
      </p:sp>
      <p:sp>
        <p:nvSpPr>
          <p:cNvPr id="8" name="바닥글 개체 틀 7"/>
          <p:cNvSpPr>
            <a:spLocks noGrp="1"/>
          </p:cNvSpPr>
          <p:nvPr>
            <p:ph type="ftr" sz="quarter" idx="11"/>
          </p:nvPr>
        </p:nvSpPr>
        <p:spPr/>
        <p:txBody>
          <a:bodyPr/>
          <a:lstStyle/>
          <a:p>
            <a:r>
              <a:rPr kumimoji="1" lang="en-US" altLang="ko-KR" smtClean="0"/>
              <a:t>Wonseok Jung</a:t>
            </a:r>
            <a:endParaRPr kumimoji="1" lang="ko-KR" altLang="en-US"/>
          </a:p>
        </p:txBody>
      </p:sp>
      <p:sp>
        <p:nvSpPr>
          <p:cNvPr id="9" name="슬라이드 번호 개체 틀 8"/>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104312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날짜 개체 틀 2"/>
          <p:cNvSpPr>
            <a:spLocks noGrp="1"/>
          </p:cNvSpPr>
          <p:nvPr>
            <p:ph type="dt" sz="half" idx="10"/>
          </p:nvPr>
        </p:nvSpPr>
        <p:spPr/>
        <p:txBody>
          <a:bodyPr/>
          <a:lstStyle/>
          <a:p>
            <a:fld id="{7E8AC664-4FE9-5A4A-9D5C-75C140688519}" type="datetime1">
              <a:rPr kumimoji="1" lang="ko-KR" altLang="en-US" smtClean="0"/>
              <a:t>2017. 4. 26.</a:t>
            </a:fld>
            <a:endParaRPr kumimoji="1" lang="ko-KR" altLang="en-US"/>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
        <p:nvSpPr>
          <p:cNvPr id="5" name="슬라이드 번호 개체 틀 4"/>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188950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3905224-C12B-5040-ABDE-9E0A8DFBFAEB}" type="datetime1">
              <a:rPr kumimoji="1" lang="ko-KR" altLang="en-US" smtClean="0"/>
              <a:t>2017. 4. 26.</a:t>
            </a:fld>
            <a:endParaRPr kumimoji="1" lang="ko-KR" altLang="en-US"/>
          </a:p>
        </p:txBody>
      </p:sp>
      <p:sp>
        <p:nvSpPr>
          <p:cNvPr id="3" name="바닥글 개체 틀 2"/>
          <p:cNvSpPr>
            <a:spLocks noGrp="1"/>
          </p:cNvSpPr>
          <p:nvPr>
            <p:ph type="ftr" sz="quarter" idx="11"/>
          </p:nvPr>
        </p:nvSpPr>
        <p:spPr/>
        <p:txBody>
          <a:bodyPr/>
          <a:lstStyle/>
          <a:p>
            <a:r>
              <a:rPr kumimoji="1" lang="en-US" altLang="ko-KR" smtClean="0"/>
              <a:t>Wonseok Jung</a:t>
            </a:r>
            <a:endParaRPr kumimoji="1" lang="ko-KR" altLang="en-US"/>
          </a:p>
        </p:txBody>
      </p:sp>
      <p:sp>
        <p:nvSpPr>
          <p:cNvPr id="4" name="슬라이드 번호 개체 틀 3"/>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203856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79CCB72D-6E0A-4E4A-8842-6A7B626B6DB3}" type="datetime1">
              <a:rPr kumimoji="1" lang="ko-KR" altLang="en-US" smtClean="0"/>
              <a:t>2017. 4. 26.</a:t>
            </a:fld>
            <a:endParaRPr kumimoji="1" lang="ko-KR" altLang="en-US"/>
          </a:p>
        </p:txBody>
      </p:sp>
      <p:sp>
        <p:nvSpPr>
          <p:cNvPr id="6" name="바닥글 개체 틀 5"/>
          <p:cNvSpPr>
            <a:spLocks noGrp="1"/>
          </p:cNvSpPr>
          <p:nvPr>
            <p:ph type="ftr" sz="quarter" idx="11"/>
          </p:nvPr>
        </p:nvSpPr>
        <p:spPr/>
        <p:txBody>
          <a:bodyPr/>
          <a:lstStyle/>
          <a:p>
            <a:r>
              <a:rPr kumimoji="1" lang="en-US" altLang="ko-KR" smtClean="0"/>
              <a:t>Wonseok Jung</a:t>
            </a:r>
            <a:endParaRPr kumimoji="1" lang="ko-KR" altLang="en-US"/>
          </a:p>
        </p:txBody>
      </p:sp>
      <p:sp>
        <p:nvSpPr>
          <p:cNvPr id="7" name="슬라이드 번호 개체 틀 6"/>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127480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1E16B72B-BF92-7840-ACEA-C39D838FD011}" type="datetime1">
              <a:rPr kumimoji="1" lang="ko-KR" altLang="en-US" smtClean="0"/>
              <a:t>2017. 4. 26.</a:t>
            </a:fld>
            <a:endParaRPr kumimoji="1" lang="ko-KR" altLang="en-US"/>
          </a:p>
        </p:txBody>
      </p:sp>
      <p:sp>
        <p:nvSpPr>
          <p:cNvPr id="6" name="바닥글 개체 틀 5"/>
          <p:cNvSpPr>
            <a:spLocks noGrp="1"/>
          </p:cNvSpPr>
          <p:nvPr>
            <p:ph type="ftr" sz="quarter" idx="11"/>
          </p:nvPr>
        </p:nvSpPr>
        <p:spPr/>
        <p:txBody>
          <a:bodyPr/>
          <a:lstStyle/>
          <a:p>
            <a:r>
              <a:rPr kumimoji="1" lang="en-US" altLang="ko-KR" smtClean="0"/>
              <a:t>Wonseok Jung</a:t>
            </a:r>
            <a:endParaRPr kumimoji="1" lang="ko-KR" altLang="en-US"/>
          </a:p>
        </p:txBody>
      </p:sp>
      <p:sp>
        <p:nvSpPr>
          <p:cNvPr id="7" name="슬라이드 번호 개체 틀 6"/>
          <p:cNvSpPr>
            <a:spLocks noGrp="1"/>
          </p:cNvSpPr>
          <p:nvPr>
            <p:ph type="sldNum" sz="quarter" idx="12"/>
          </p:nvPr>
        </p:nvSpPr>
        <p:spPr/>
        <p:txBody>
          <a:body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284802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F8698-C917-C140-A537-B84FAFEF756A}" type="datetime1">
              <a:rPr kumimoji="1" lang="ko-KR" altLang="en-US" smtClean="0"/>
              <a:t>2017. 4. 26.</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ko-KR" smtClean="0"/>
              <a:t>Wonseok Jung</a:t>
            </a:r>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FD0E3-DBC9-A445-BF73-679E03BDC84A}" type="slidenum">
              <a:rPr kumimoji="1" lang="ko-KR" altLang="en-US" smtClean="0"/>
              <a:t>‹#›</a:t>
            </a:fld>
            <a:endParaRPr kumimoji="1" lang="ko-KR" altLang="en-US"/>
          </a:p>
        </p:txBody>
      </p:sp>
    </p:spTree>
    <p:extLst>
      <p:ext uri="{BB962C8B-B14F-4D97-AF65-F5344CB8AC3E}">
        <p14:creationId xmlns:p14="http://schemas.microsoft.com/office/powerpoint/2010/main" val="84616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jpe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jpeg"/><Relationship Id="rId5" Type="http://schemas.openxmlformats.org/officeDocument/2006/relationships/image" Target="../media/image30.png"/><Relationship Id="rId6" Type="http://schemas.openxmlformats.org/officeDocument/2006/relationships/image" Target="../media/image31.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gi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gif"/><Relationship Id="rId4" Type="http://schemas.openxmlformats.org/officeDocument/2006/relationships/image" Target="../media/image39.png"/><Relationship Id="rId5" Type="http://schemas.openxmlformats.org/officeDocument/2006/relationships/image" Target="../media/image40.jpeg"/><Relationship Id="rId6"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g"/><Relationship Id="rId4" Type="http://schemas.openxmlformats.org/officeDocument/2006/relationships/image" Target="../media/image43.jpeg"/><Relationship Id="rId5" Type="http://schemas.openxmlformats.org/officeDocument/2006/relationships/image" Target="../media/image4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889383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Function</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04013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definition</a:t>
            </a:r>
            <a:endParaRPr kumimoji="1" lang="ko-KR" altLang="en-US" sz="2800" dirty="0"/>
          </a:p>
        </p:txBody>
      </p:sp>
      <p:sp>
        <p:nvSpPr>
          <p:cNvPr id="15" name="바닥글 개체 틀 14"/>
          <p:cNvSpPr>
            <a:spLocks noGrp="1"/>
          </p:cNvSpPr>
          <p:nvPr>
            <p:ph type="ftr" sz="quarter" idx="11"/>
          </p:nvPr>
        </p:nvSpPr>
        <p:spPr/>
        <p:txBody>
          <a:bodyPr/>
          <a:lstStyle/>
          <a:p>
            <a:r>
              <a:rPr kumimoji="1" lang="en-US" altLang="ko-KR" smtClean="0"/>
              <a:t>Wonseok Jung</a:t>
            </a:r>
            <a:endParaRPr kumimoji="1" lang="ko-KR" altLang="en-US"/>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64" y="663514"/>
            <a:ext cx="5018809" cy="4964438"/>
          </a:xfrm>
          <a:prstGeom prst="rect">
            <a:avLst/>
          </a:prstGeom>
        </p:spPr>
      </p:pic>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999" y="529556"/>
            <a:ext cx="4592782" cy="3061854"/>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7999" y="3718401"/>
            <a:ext cx="4047836" cy="2510957"/>
          </a:xfrm>
          <a:prstGeom prst="rect">
            <a:avLst/>
          </a:prstGeom>
        </p:spPr>
      </p:pic>
      <p:sp>
        <p:nvSpPr>
          <p:cNvPr id="6" name="텍스트 상자 5"/>
          <p:cNvSpPr txBox="1"/>
          <p:nvPr/>
        </p:nvSpPr>
        <p:spPr>
          <a:xfrm>
            <a:off x="9635835" y="4208327"/>
            <a:ext cx="2687782" cy="1785104"/>
          </a:xfrm>
          <a:prstGeom prst="rect">
            <a:avLst/>
          </a:prstGeom>
          <a:noFill/>
        </p:spPr>
        <p:txBody>
          <a:bodyPr wrap="square" rtlCol="0">
            <a:spAutoFit/>
          </a:bodyPr>
          <a:lstStyle/>
          <a:p>
            <a:r>
              <a:rPr kumimoji="1" lang="en-US" altLang="ko-KR" sz="2200" b="1" smtClean="0">
                <a:solidFill>
                  <a:schemeClr val="accent6">
                    <a:lumMod val="50000"/>
                  </a:schemeClr>
                </a:solidFill>
                <a:latin typeface="Tw Cen MT Condensed Extra Bold" charset="0"/>
                <a:ea typeface="Tw Cen MT Condensed Extra Bold" charset="0"/>
                <a:cs typeface="Tw Cen MT Condensed Extra Bold" charset="0"/>
              </a:rPr>
              <a:t>Name</a:t>
            </a:r>
            <a:endParaRPr kumimoji="1" lang="en-US" altLang="ko-KR" sz="2200" b="1" dirty="0" smtClean="0">
              <a:solidFill>
                <a:schemeClr val="accent6">
                  <a:lumMod val="50000"/>
                </a:schemeClr>
              </a:solidFill>
              <a:latin typeface="Tw Cen MT Condensed Extra Bold" charset="0"/>
              <a:ea typeface="Tw Cen MT Condensed Extra Bold" charset="0"/>
              <a:cs typeface="Tw Cen MT Condensed Extra Bold" charset="0"/>
            </a:endParaRPr>
          </a:p>
          <a:p>
            <a:endParaRPr kumimoji="1" lang="en-US" altLang="ko-KR" sz="2200" b="1" dirty="0">
              <a:solidFill>
                <a:schemeClr val="accent6">
                  <a:lumMod val="50000"/>
                </a:schemeClr>
              </a:solidFill>
              <a:latin typeface="Tw Cen MT Condensed Extra Bold" charset="0"/>
              <a:ea typeface="Tw Cen MT Condensed Extra Bold" charset="0"/>
              <a:cs typeface="Tw Cen MT Condensed Extra Bold" charset="0"/>
            </a:endParaRPr>
          </a:p>
          <a:p>
            <a:r>
              <a:rPr kumimoji="1" lang="en-US" altLang="ko-KR" sz="2200" b="1" dirty="0" smtClean="0">
                <a:solidFill>
                  <a:schemeClr val="accent6">
                    <a:lumMod val="50000"/>
                  </a:schemeClr>
                </a:solidFill>
                <a:latin typeface="Tw Cen MT Condensed Extra Bold" charset="0"/>
                <a:ea typeface="Tw Cen MT Condensed Extra Bold" charset="0"/>
                <a:cs typeface="Tw Cen MT Condensed Extra Bold" charset="0"/>
              </a:rPr>
              <a:t>Parameter</a:t>
            </a:r>
          </a:p>
          <a:p>
            <a:endParaRPr kumimoji="1" lang="en-US" altLang="ko-KR" sz="2200" b="1" dirty="0">
              <a:solidFill>
                <a:schemeClr val="accent6">
                  <a:lumMod val="50000"/>
                </a:schemeClr>
              </a:solidFill>
              <a:latin typeface="Tw Cen MT Condensed Extra Bold" charset="0"/>
              <a:ea typeface="Tw Cen MT Condensed Extra Bold" charset="0"/>
              <a:cs typeface="Tw Cen MT Condensed Extra Bold" charset="0"/>
            </a:endParaRPr>
          </a:p>
          <a:p>
            <a:r>
              <a:rPr kumimoji="1" lang="en-US" altLang="ko-KR" sz="2200" b="1" dirty="0" smtClean="0">
                <a:solidFill>
                  <a:schemeClr val="accent6">
                    <a:lumMod val="50000"/>
                  </a:schemeClr>
                </a:solidFill>
                <a:latin typeface="Tw Cen MT Condensed Extra Bold" charset="0"/>
                <a:ea typeface="Tw Cen MT Condensed Extra Bold" charset="0"/>
                <a:cs typeface="Tw Cen MT Condensed Extra Bold" charset="0"/>
              </a:rPr>
              <a:t>Return statement</a:t>
            </a:r>
            <a:endParaRPr kumimoji="1" lang="ko-KR" altLang="en-US" sz="2200" b="1" dirty="0">
              <a:solidFill>
                <a:schemeClr val="accent6">
                  <a:lumMod val="50000"/>
                </a:schemeClr>
              </a:solidFill>
              <a:latin typeface="Tw Cen MT Condensed Extra Bold" charset="0"/>
              <a:ea typeface="Tw Cen MT Condensed Extra Bold" charset="0"/>
              <a:cs typeface="Tw Cen MT Condensed Extra Bold" charset="0"/>
            </a:endParaRPr>
          </a:p>
        </p:txBody>
      </p:sp>
    </p:spTree>
    <p:extLst>
      <p:ext uri="{BB962C8B-B14F-4D97-AF65-F5344CB8AC3E}">
        <p14:creationId xmlns:p14="http://schemas.microsoft.com/office/powerpoint/2010/main" val="188330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Recursive function</a:t>
            </a:r>
            <a:endParaRPr kumimoji="1" lang="ko-KR" altLang="en-US" sz="2800" dirty="0"/>
          </a:p>
        </p:txBody>
      </p:sp>
      <p:sp>
        <p:nvSpPr>
          <p:cNvPr id="15" name="바닥글 개체 틀 14"/>
          <p:cNvSpPr>
            <a:spLocks noGrp="1"/>
          </p:cNvSpPr>
          <p:nvPr>
            <p:ph type="ftr" sz="quarter" idx="11"/>
          </p:nvPr>
        </p:nvSpPr>
        <p:spPr/>
        <p:txBody>
          <a:bodyPr/>
          <a:lstStyle/>
          <a:p>
            <a:r>
              <a:rPr kumimoji="1" lang="en-US" altLang="ko-KR" smtClean="0"/>
              <a:t>Wonseok Jung</a:t>
            </a:r>
            <a:endParaRPr kumimoji="1" lang="ko-KR" altLang="en-US"/>
          </a:p>
        </p:txBody>
      </p:sp>
      <p:sp>
        <p:nvSpPr>
          <p:cNvPr id="4" name="직사각형 3"/>
          <p:cNvSpPr/>
          <p:nvPr/>
        </p:nvSpPr>
        <p:spPr>
          <a:xfrm>
            <a:off x="1387764" y="961902"/>
            <a:ext cx="3311237" cy="5368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mtClean="0"/>
              <a:t>함수 자신을 다시 호출</a:t>
            </a:r>
            <a:endParaRPr kumimoji="1" lang="en-US" altLang="ko-KR" dirty="0" smtClean="0"/>
          </a:p>
        </p:txBody>
      </p:sp>
      <p:sp>
        <p:nvSpPr>
          <p:cNvPr id="5" name="직사각형 4"/>
          <p:cNvSpPr/>
          <p:nvPr/>
        </p:nvSpPr>
        <p:spPr>
          <a:xfrm>
            <a:off x="1387763" y="2462028"/>
            <a:ext cx="3311237" cy="5368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함수가 그 함수의 일부로 정의</a:t>
            </a:r>
            <a:endParaRPr kumimoji="1" lang="en-US" altLang="ko-KR" dirty="0" smtClean="0"/>
          </a:p>
        </p:txBody>
      </p:sp>
      <p:sp>
        <p:nvSpPr>
          <p:cNvPr id="3" name="아래쪽 화살표[D] 2"/>
          <p:cNvSpPr/>
          <p:nvPr/>
        </p:nvSpPr>
        <p:spPr>
          <a:xfrm>
            <a:off x="2759940" y="1650182"/>
            <a:ext cx="566881" cy="66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82" y="3190423"/>
            <a:ext cx="4759918" cy="3236745"/>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839" y="3277955"/>
            <a:ext cx="2063461" cy="3156538"/>
          </a:xfrm>
          <a:prstGeom prst="rect">
            <a:avLst/>
          </a:prstGeom>
        </p:spPr>
      </p:pic>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739" y="3277955"/>
            <a:ext cx="4082242" cy="3061682"/>
          </a:xfrm>
          <a:prstGeom prst="rect">
            <a:avLst/>
          </a:prstGeom>
        </p:spPr>
      </p:pic>
      <p:pic>
        <p:nvPicPr>
          <p:cNvPr id="10" name="그림 9"/>
          <p:cNvPicPr>
            <a:picLocks noChangeAspect="1"/>
          </p:cNvPicPr>
          <p:nvPr/>
        </p:nvPicPr>
        <p:blipFill rotWithShape="1">
          <a:blip r:embed="rId6">
            <a:extLst>
              <a:ext uri="{28A0092B-C50C-407E-A947-70E740481C1C}">
                <a14:useLocalDpi xmlns:a14="http://schemas.microsoft.com/office/drawing/2010/main" val="0"/>
              </a:ext>
            </a:extLst>
          </a:blip>
          <a:srcRect l="2831"/>
          <a:stretch/>
        </p:blipFill>
        <p:spPr>
          <a:xfrm>
            <a:off x="5543839" y="999143"/>
            <a:ext cx="6330141" cy="2095500"/>
          </a:xfrm>
          <a:prstGeom prst="rect">
            <a:avLst/>
          </a:prstGeom>
        </p:spPr>
      </p:pic>
    </p:spTree>
    <p:extLst>
      <p:ext uri="{BB962C8B-B14F-4D97-AF65-F5344CB8AC3E}">
        <p14:creationId xmlns:p14="http://schemas.microsoft.com/office/powerpoint/2010/main" val="20755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as value</a:t>
            </a:r>
            <a:endParaRPr kumimoji="1" lang="ko-KR" altLang="en-US" sz="2800" dirty="0"/>
          </a:p>
        </p:txBody>
      </p:sp>
      <p:sp>
        <p:nvSpPr>
          <p:cNvPr id="11" name="직사각형 10"/>
          <p:cNvSpPr/>
          <p:nvPr/>
        </p:nvSpPr>
        <p:spPr>
          <a:xfrm>
            <a:off x="727363" y="1622166"/>
            <a:ext cx="3997036" cy="9963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파이썬에서 함수는 정수 문자와 같은 값이다</a:t>
            </a:r>
            <a:r>
              <a:rPr kumimoji="1" lang="en-US" altLang="ko-KR" dirty="0" smtClean="0"/>
              <a:t>.</a:t>
            </a:r>
          </a:p>
        </p:txBody>
      </p:sp>
      <p:sp>
        <p:nvSpPr>
          <p:cNvPr id="12" name="직사각형 11"/>
          <p:cNvSpPr/>
          <p:nvPr/>
        </p:nvSpPr>
        <p:spPr>
          <a:xfrm>
            <a:off x="727363" y="3704966"/>
            <a:ext cx="3997036" cy="5876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해당 함수의 정의를 바인딩</a:t>
            </a:r>
            <a:endParaRPr kumimoji="1" lang="en-US" altLang="ko-KR" dirty="0" smtClean="0"/>
          </a:p>
        </p:txBody>
      </p:sp>
      <p:sp>
        <p:nvSpPr>
          <p:cNvPr id="13" name="아래쪽 화살표[D] 12"/>
          <p:cNvSpPr/>
          <p:nvPr/>
        </p:nvSpPr>
        <p:spPr>
          <a:xfrm>
            <a:off x="2442440" y="2831537"/>
            <a:ext cx="566881" cy="66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62" y="4578395"/>
            <a:ext cx="2714337" cy="1733251"/>
          </a:xfrm>
          <a:prstGeom prst="rect">
            <a:avLst/>
          </a:prstGeom>
        </p:spPr>
      </p:pic>
      <p:pic>
        <p:nvPicPr>
          <p:cNvPr id="14" name="그림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300" y="4347969"/>
            <a:ext cx="5523082" cy="2194101"/>
          </a:xfrm>
          <a:prstGeom prst="rect">
            <a:avLst/>
          </a:prstGeom>
        </p:spPr>
      </p:pic>
      <p:sp>
        <p:nvSpPr>
          <p:cNvPr id="16" name="직사각형 15"/>
          <p:cNvSpPr/>
          <p:nvPr/>
        </p:nvSpPr>
        <p:spPr>
          <a:xfrm>
            <a:off x="6533764" y="1622167"/>
            <a:ext cx="4368800" cy="511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mtClean="0"/>
              <a:t>함수를 또 다른 함수의 인수로 전달</a:t>
            </a:r>
            <a:endParaRPr kumimoji="1" lang="en-US" altLang="ko-KR" dirty="0" smtClean="0"/>
          </a:p>
        </p:txBody>
      </p:sp>
      <p:pic>
        <p:nvPicPr>
          <p:cNvPr id="17" name="그림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7309" y="2311159"/>
            <a:ext cx="3981064" cy="1981442"/>
          </a:xfrm>
          <a:prstGeom prst="rect">
            <a:avLst/>
          </a:prstGeom>
        </p:spPr>
      </p:pic>
    </p:spTree>
    <p:extLst>
      <p:ext uri="{BB962C8B-B14F-4D97-AF65-F5344CB8AC3E}">
        <p14:creationId xmlns:p14="http://schemas.microsoft.com/office/powerpoint/2010/main" val="202535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as value</a:t>
            </a:r>
            <a:endParaRPr kumimoji="1" lang="ko-KR" altLang="en-US" sz="2800" dirty="0"/>
          </a:p>
        </p:txBody>
      </p:sp>
      <p:sp>
        <p:nvSpPr>
          <p:cNvPr id="10" name="직사각형 9"/>
          <p:cNvSpPr/>
          <p:nvPr/>
        </p:nvSpPr>
        <p:spPr>
          <a:xfrm>
            <a:off x="727363" y="1622166"/>
            <a:ext cx="3997036"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Making Derivative</a:t>
            </a:r>
            <a:endParaRPr kumimoji="1" lang="en-US" altLang="ko-KR" dirty="0" smtClean="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81" y="2480965"/>
            <a:ext cx="5573884" cy="3602335"/>
          </a:xfrm>
          <a:prstGeom prst="rect">
            <a:avLst/>
          </a:prstGeom>
        </p:spPr>
      </p:pic>
      <p:sp>
        <p:nvSpPr>
          <p:cNvPr id="4" name="텍스트 상자 3"/>
          <p:cNvSpPr txBox="1"/>
          <p:nvPr/>
        </p:nvSpPr>
        <p:spPr>
          <a:xfrm>
            <a:off x="2590799" y="3441700"/>
            <a:ext cx="2133600" cy="461665"/>
          </a:xfrm>
          <a:prstGeom prst="rect">
            <a:avLst/>
          </a:prstGeom>
          <a:noFill/>
        </p:spPr>
        <p:txBody>
          <a:bodyPr wrap="square" rtlCol="0">
            <a:spAutoFit/>
          </a:bodyPr>
          <a:lstStyle/>
          <a:p>
            <a:r>
              <a:rPr kumimoji="1" lang="en-US" altLang="ko-KR" sz="2400" b="1" dirty="0"/>
              <a:t> </a:t>
            </a:r>
            <a:r>
              <a:rPr kumimoji="1" lang="en-US" altLang="ko-KR" sz="2400" b="1" dirty="0" smtClean="0"/>
              <a:t>f</a:t>
            </a:r>
            <a:endParaRPr kumimoji="1" lang="ko-KR" altLang="en-US" sz="2400" b="1" dirty="0"/>
          </a:p>
        </p:txBody>
      </p:sp>
      <p:sp>
        <p:nvSpPr>
          <p:cNvPr id="6" name="텍스트 상자 5"/>
          <p:cNvSpPr txBox="1"/>
          <p:nvPr/>
        </p:nvSpPr>
        <p:spPr>
          <a:xfrm>
            <a:off x="2590799" y="4578001"/>
            <a:ext cx="2133600" cy="461665"/>
          </a:xfrm>
          <a:prstGeom prst="rect">
            <a:avLst/>
          </a:prstGeom>
          <a:noFill/>
        </p:spPr>
        <p:txBody>
          <a:bodyPr wrap="square" rtlCol="0">
            <a:spAutoFit/>
          </a:bodyPr>
          <a:lstStyle/>
          <a:p>
            <a:r>
              <a:rPr kumimoji="1" lang="en-US" altLang="ko-KR" sz="2400" b="1" dirty="0">
                <a:solidFill>
                  <a:srgbClr val="92D050"/>
                </a:solidFill>
              </a:rPr>
              <a:t> </a:t>
            </a:r>
            <a:r>
              <a:rPr kumimoji="1" lang="en-US" altLang="ko-KR" sz="2400" b="1" dirty="0" smtClean="0">
                <a:solidFill>
                  <a:srgbClr val="92D050"/>
                </a:solidFill>
              </a:rPr>
              <a:t>dx</a:t>
            </a:r>
            <a:endParaRPr kumimoji="1" lang="ko-KR" altLang="en-US" sz="2400" b="1" dirty="0">
              <a:solidFill>
                <a:srgbClr val="92D050"/>
              </a:solidFill>
            </a:endParaRPr>
          </a:p>
        </p:txBody>
      </p:sp>
      <p:sp>
        <p:nvSpPr>
          <p:cNvPr id="7" name="텍스트 상자 6"/>
          <p:cNvSpPr txBox="1"/>
          <p:nvPr/>
        </p:nvSpPr>
        <p:spPr>
          <a:xfrm>
            <a:off x="1930400" y="3820467"/>
            <a:ext cx="2133600" cy="461665"/>
          </a:xfrm>
          <a:prstGeom prst="rect">
            <a:avLst/>
          </a:prstGeom>
          <a:noFill/>
        </p:spPr>
        <p:txBody>
          <a:bodyPr wrap="square" rtlCol="0">
            <a:spAutoFit/>
          </a:bodyPr>
          <a:lstStyle/>
          <a:p>
            <a:r>
              <a:rPr kumimoji="1" lang="en-US" altLang="ko-KR" sz="2400" b="1" dirty="0" smtClean="0">
                <a:solidFill>
                  <a:srgbClr val="00B050"/>
                </a:solidFill>
              </a:rPr>
              <a:t>x</a:t>
            </a:r>
            <a:endParaRPr kumimoji="1" lang="ko-KR" altLang="en-US" sz="2400" b="1" dirty="0">
              <a:solidFill>
                <a:srgbClr val="00B050"/>
              </a:solidFill>
            </a:endParaRPr>
          </a:p>
        </p:txBody>
      </p:sp>
      <p:sp>
        <p:nvSpPr>
          <p:cNvPr id="8" name="텍스트 상자 7"/>
          <p:cNvSpPr txBox="1"/>
          <p:nvPr/>
        </p:nvSpPr>
        <p:spPr>
          <a:xfrm>
            <a:off x="2937032" y="3968401"/>
            <a:ext cx="2133600" cy="461665"/>
          </a:xfrm>
          <a:prstGeom prst="rect">
            <a:avLst/>
          </a:prstGeom>
          <a:noFill/>
        </p:spPr>
        <p:txBody>
          <a:bodyPr wrap="square" rtlCol="0">
            <a:spAutoFit/>
          </a:bodyPr>
          <a:lstStyle/>
          <a:p>
            <a:r>
              <a:rPr kumimoji="1" lang="en-US" altLang="ko-KR" sz="2400" b="1" dirty="0">
                <a:solidFill>
                  <a:srgbClr val="92D050"/>
                </a:solidFill>
              </a:rPr>
              <a:t> </a:t>
            </a:r>
            <a:r>
              <a:rPr kumimoji="1" lang="en-US" altLang="ko-KR" sz="2400" b="1" dirty="0" smtClean="0">
                <a:solidFill>
                  <a:srgbClr val="FF0000"/>
                </a:solidFill>
              </a:rPr>
              <a:t>dx + x</a:t>
            </a:r>
            <a:endParaRPr kumimoji="1" lang="ko-KR" altLang="en-US" sz="2400" b="1" dirty="0">
              <a:solidFill>
                <a:srgbClr val="FF0000"/>
              </a:solidFill>
            </a:endParaRPr>
          </a:p>
        </p:txBody>
      </p:sp>
      <p:sp>
        <p:nvSpPr>
          <p:cNvPr id="9" name="텍스트 상자 8"/>
          <p:cNvSpPr txBox="1"/>
          <p:nvPr/>
        </p:nvSpPr>
        <p:spPr>
          <a:xfrm>
            <a:off x="6315232" y="1622166"/>
            <a:ext cx="5229068" cy="1200329"/>
          </a:xfrm>
          <a:prstGeom prst="rect">
            <a:avLst/>
          </a:prstGeom>
          <a:noFill/>
        </p:spPr>
        <p:txBody>
          <a:bodyPr wrap="square" rtlCol="0">
            <a:spAutoFit/>
          </a:bodyPr>
          <a:lstStyle/>
          <a:p>
            <a:r>
              <a:rPr kumimoji="1" lang="en-US" altLang="ko-KR" sz="2400" b="1" dirty="0">
                <a:solidFill>
                  <a:schemeClr val="accent5">
                    <a:lumMod val="75000"/>
                  </a:schemeClr>
                </a:solidFill>
              </a:rPr>
              <a:t> </a:t>
            </a:r>
            <a:r>
              <a:rPr kumimoji="1" lang="en-US" altLang="ko-KR" sz="2400" b="1" dirty="0" smtClean="0">
                <a:solidFill>
                  <a:schemeClr val="accent5">
                    <a:lumMod val="75000"/>
                  </a:schemeClr>
                </a:solidFill>
              </a:rPr>
              <a:t>x</a:t>
            </a:r>
            <a:r>
              <a:rPr kumimoji="1" lang="ko-KR" altLang="en-US" sz="2400" b="1" dirty="0" smtClean="0">
                <a:solidFill>
                  <a:schemeClr val="accent5">
                    <a:lumMod val="75000"/>
                  </a:schemeClr>
                </a:solidFill>
              </a:rPr>
              <a:t>로 시작하여</a:t>
            </a:r>
            <a:r>
              <a:rPr kumimoji="1" lang="en-US" altLang="ko-KR" sz="2400" b="1" dirty="0" smtClean="0">
                <a:solidFill>
                  <a:schemeClr val="accent5">
                    <a:lumMod val="75000"/>
                  </a:schemeClr>
                </a:solidFill>
              </a:rPr>
              <a:t> x</a:t>
            </a:r>
            <a:r>
              <a:rPr kumimoji="1" lang="ko-KR" altLang="en-US" sz="2400" b="1" dirty="0" smtClean="0">
                <a:solidFill>
                  <a:schemeClr val="accent5">
                    <a:lumMod val="75000"/>
                  </a:schemeClr>
                </a:solidFill>
              </a:rPr>
              <a:t>가 </a:t>
            </a:r>
            <a:r>
              <a:rPr kumimoji="1" lang="en-US" altLang="ko-KR" sz="2400" b="1" dirty="0" smtClean="0">
                <a:solidFill>
                  <a:schemeClr val="accent5">
                    <a:lumMod val="75000"/>
                  </a:schemeClr>
                </a:solidFill>
              </a:rPr>
              <a:t>dx</a:t>
            </a:r>
            <a:r>
              <a:rPr kumimoji="1" lang="ko-KR" altLang="en-US" sz="2400" b="1" dirty="0" smtClean="0">
                <a:solidFill>
                  <a:schemeClr val="accent5">
                    <a:lumMod val="75000"/>
                  </a:schemeClr>
                </a:solidFill>
              </a:rPr>
              <a:t>만큼 이동하였을때 </a:t>
            </a:r>
            <a:r>
              <a:rPr kumimoji="1" lang="en-US" altLang="ko-KR" sz="2400" b="1" dirty="0" smtClean="0">
                <a:solidFill>
                  <a:schemeClr val="accent5">
                    <a:lumMod val="75000"/>
                  </a:schemeClr>
                </a:solidFill>
              </a:rPr>
              <a:t>f</a:t>
            </a:r>
            <a:r>
              <a:rPr kumimoji="1" lang="ko-KR" altLang="en-US" sz="2400" b="1" dirty="0" smtClean="0">
                <a:solidFill>
                  <a:schemeClr val="accent5">
                    <a:lumMod val="75000"/>
                  </a:schemeClr>
                </a:solidFill>
              </a:rPr>
              <a:t>의 변화율을 이동한 간격만큼 나눈값을 반환</a:t>
            </a:r>
            <a:endParaRPr kumimoji="1" lang="ko-KR" altLang="en-US" sz="2400" b="1" dirty="0">
              <a:solidFill>
                <a:schemeClr val="accent5">
                  <a:lumMod val="75000"/>
                </a:schemeClr>
              </a:solidFill>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082" y="3287066"/>
            <a:ext cx="5139951" cy="1564333"/>
          </a:xfrm>
          <a:prstGeom prst="rect">
            <a:avLst/>
          </a:prstGeom>
        </p:spPr>
      </p:pic>
    </p:spTree>
    <p:extLst>
      <p:ext uri="{BB962C8B-B14F-4D97-AF65-F5344CB8AC3E}">
        <p14:creationId xmlns:p14="http://schemas.microsoft.com/office/powerpoint/2010/main" val="345540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Function as value</a:t>
            </a:r>
            <a:endParaRPr kumimoji="1" lang="ko-KR" altLang="en-US" sz="2800" dirty="0"/>
          </a:p>
        </p:txBody>
      </p:sp>
      <p:pic>
        <p:nvPicPr>
          <p:cNvPr id="11" name="그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68400"/>
            <a:ext cx="3588624" cy="3556000"/>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02000"/>
            <a:ext cx="3588624" cy="3556000"/>
          </a:xfrm>
          <a:prstGeom prst="rect">
            <a:avLst/>
          </a:prstGeom>
        </p:spPr>
      </p:pic>
      <p:sp>
        <p:nvSpPr>
          <p:cNvPr id="5" name="직사각형 4"/>
          <p:cNvSpPr/>
          <p:nvPr/>
        </p:nvSpPr>
        <p:spPr>
          <a:xfrm>
            <a:off x="5785724" y="1632993"/>
            <a:ext cx="4419630" cy="49895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함수가 또 다른 함수를 값으로</a:t>
            </a:r>
            <a:r>
              <a:rPr kumimoji="1" lang="ko-KR" altLang="en-US" dirty="0"/>
              <a:t> </a:t>
            </a:r>
            <a:r>
              <a:rPr kumimoji="1" lang="ko-KR" altLang="en-US" dirty="0" smtClean="0"/>
              <a:t>반환</a:t>
            </a:r>
            <a:r>
              <a:rPr kumimoji="1" lang="en-US" altLang="ko-KR" dirty="0" smtClean="0"/>
              <a:t>!</a:t>
            </a:r>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965" y="2356995"/>
            <a:ext cx="4911245" cy="2862705"/>
          </a:xfrm>
          <a:prstGeom prst="rect">
            <a:avLst/>
          </a:prstGeom>
        </p:spPr>
      </p:pic>
    </p:spTree>
    <p:extLst>
      <p:ext uri="{BB962C8B-B14F-4D97-AF65-F5344CB8AC3E}">
        <p14:creationId xmlns:p14="http://schemas.microsoft.com/office/powerpoint/2010/main" val="1954695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Lambda expression</a:t>
            </a:r>
            <a:endParaRPr kumimoji="1" lang="ko-KR" altLang="en-US" sz="2800" dirty="0"/>
          </a:p>
        </p:txBody>
      </p: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81" y="1449616"/>
            <a:ext cx="2844800" cy="2818938"/>
          </a:xfrm>
          <a:prstGeom prst="rect">
            <a:avLst/>
          </a:prstGeom>
        </p:spPr>
      </p:pic>
      <p:sp>
        <p:nvSpPr>
          <p:cNvPr id="7" name="직사각형 6"/>
          <p:cNvSpPr/>
          <p:nvPr/>
        </p:nvSpPr>
        <p:spPr>
          <a:xfrm>
            <a:off x="838200" y="1234884"/>
            <a:ext cx="17526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In python</a:t>
            </a:r>
            <a:r>
              <a:rPr kumimoji="1" lang="mr-IN" altLang="ko-KR" dirty="0" smtClean="0"/>
              <a:t>…</a:t>
            </a:r>
            <a:endParaRPr kumimoji="1" lang="en-US" altLang="ko-KR" dirty="0" smtClean="0"/>
          </a:p>
        </p:txBody>
      </p:sp>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362" y="4353252"/>
            <a:ext cx="2606238" cy="1952163"/>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536" y="1891826"/>
            <a:ext cx="2857500" cy="2857500"/>
          </a:xfrm>
          <a:prstGeom prst="rect">
            <a:avLst/>
          </a:prstGeom>
        </p:spPr>
      </p:pic>
      <p:sp>
        <p:nvSpPr>
          <p:cNvPr id="10" name="직사각형 9"/>
          <p:cNvSpPr/>
          <p:nvPr/>
        </p:nvSpPr>
        <p:spPr>
          <a:xfrm>
            <a:off x="6096000" y="1288194"/>
            <a:ext cx="3997036"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함수를 값으로 갖는 식</a:t>
            </a:r>
            <a:r>
              <a:rPr kumimoji="1" lang="en-US" altLang="ko-KR" dirty="0" smtClean="0"/>
              <a:t>??</a:t>
            </a:r>
          </a:p>
        </p:txBody>
      </p:sp>
      <p:sp>
        <p:nvSpPr>
          <p:cNvPr id="3" name="텍스트 상자 2"/>
          <p:cNvSpPr txBox="1"/>
          <p:nvPr/>
        </p:nvSpPr>
        <p:spPr>
          <a:xfrm>
            <a:off x="5219700" y="5659084"/>
            <a:ext cx="3022600" cy="646331"/>
          </a:xfrm>
          <a:prstGeom prst="rect">
            <a:avLst/>
          </a:prstGeom>
          <a:noFill/>
        </p:spPr>
        <p:txBody>
          <a:bodyPr wrap="square" rtlCol="0">
            <a:spAutoFit/>
          </a:bodyPr>
          <a:lstStyle/>
          <a:p>
            <a:r>
              <a:rPr kumimoji="1" lang="en-US" altLang="ko-KR" dirty="0"/>
              <a:t> </a:t>
            </a:r>
            <a:r>
              <a:rPr kumimoji="1" lang="en-US" altLang="ko-KR" dirty="0" err="1" smtClean="0"/>
              <a:t>def</a:t>
            </a:r>
            <a:r>
              <a:rPr kumimoji="1" lang="en-US" altLang="ko-KR" dirty="0" smtClean="0"/>
              <a:t> square(x):</a:t>
            </a:r>
          </a:p>
          <a:p>
            <a:r>
              <a:rPr kumimoji="1" lang="en-US" altLang="ko-KR" dirty="0"/>
              <a:t>	</a:t>
            </a:r>
            <a:r>
              <a:rPr kumimoji="1" lang="en-US" altLang="ko-KR" dirty="0" err="1" smtClean="0"/>
              <a:t>reutrn</a:t>
            </a:r>
            <a:r>
              <a:rPr kumimoji="1" lang="en-US" altLang="ko-KR" dirty="0" smtClean="0"/>
              <a:t> x*x </a:t>
            </a:r>
            <a:endParaRPr kumimoji="1" lang="ko-KR" altLang="en-US" dirty="0"/>
          </a:p>
        </p:txBody>
      </p:sp>
      <p:sp>
        <p:nvSpPr>
          <p:cNvPr id="5" name="등호 4"/>
          <p:cNvSpPr/>
          <p:nvPr/>
        </p:nvSpPr>
        <p:spPr>
          <a:xfrm>
            <a:off x="7508586" y="5712991"/>
            <a:ext cx="733714" cy="538516"/>
          </a:xfrm>
          <a:prstGeom prst="mathEqual">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14" name="텍스트 상자 13"/>
          <p:cNvSpPr txBox="1"/>
          <p:nvPr/>
        </p:nvSpPr>
        <p:spPr>
          <a:xfrm>
            <a:off x="8403936" y="5712991"/>
            <a:ext cx="3022600" cy="369332"/>
          </a:xfrm>
          <a:prstGeom prst="rect">
            <a:avLst/>
          </a:prstGeom>
          <a:noFill/>
        </p:spPr>
        <p:txBody>
          <a:bodyPr wrap="square" rtlCol="0">
            <a:spAutoFit/>
          </a:bodyPr>
          <a:lstStyle/>
          <a:p>
            <a:r>
              <a:rPr kumimoji="1" lang="en-US" altLang="ko-KR" dirty="0"/>
              <a:t> </a:t>
            </a:r>
            <a:r>
              <a:rPr kumimoji="1" lang="en-US" altLang="ko-KR" dirty="0" smtClean="0"/>
              <a:t>square = lambda x : x*x</a:t>
            </a:r>
            <a:endParaRPr kumimoji="1" lang="ko-KR" altLang="en-US" dirty="0"/>
          </a:p>
        </p:txBody>
      </p:sp>
      <p:sp>
        <p:nvSpPr>
          <p:cNvPr id="18" name="직사각형 17"/>
          <p:cNvSpPr/>
          <p:nvPr/>
        </p:nvSpPr>
        <p:spPr>
          <a:xfrm>
            <a:off x="6096000" y="4834024"/>
            <a:ext cx="3997036"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인수는 </a:t>
            </a:r>
            <a:r>
              <a:rPr kumimoji="1" lang="en-US" altLang="ko-KR" dirty="0" smtClean="0"/>
              <a:t>x</a:t>
            </a:r>
            <a:r>
              <a:rPr kumimoji="1" lang="ko-KR" altLang="en-US" dirty="0" smtClean="0"/>
              <a:t>이고 </a:t>
            </a:r>
            <a:r>
              <a:rPr kumimoji="1" lang="en-US" altLang="ko-KR" dirty="0" smtClean="0"/>
              <a:t>x*x </a:t>
            </a:r>
            <a:r>
              <a:rPr kumimoji="1" lang="ko-KR" altLang="en-US" dirty="0" smtClean="0"/>
              <a:t>를 </a:t>
            </a:r>
            <a:r>
              <a:rPr kumimoji="1" lang="en-US" altLang="ko-KR" dirty="0" smtClean="0"/>
              <a:t>return</a:t>
            </a:r>
            <a:r>
              <a:rPr kumimoji="1" lang="ko-KR" altLang="en-US" dirty="0" smtClean="0"/>
              <a:t>하는 식</a:t>
            </a:r>
            <a:endParaRPr kumimoji="1" lang="en-US" altLang="ko-KR" dirty="0" smtClean="0"/>
          </a:p>
        </p:txBody>
      </p:sp>
      <p:pic>
        <p:nvPicPr>
          <p:cNvPr id="9" name="그림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6600" y="2309089"/>
            <a:ext cx="3895741" cy="1959465"/>
          </a:xfrm>
          <a:prstGeom prst="rect">
            <a:avLst/>
          </a:prstGeom>
        </p:spPr>
      </p:pic>
    </p:spTree>
    <p:extLst>
      <p:ext uri="{BB962C8B-B14F-4D97-AF65-F5344CB8AC3E}">
        <p14:creationId xmlns:p14="http://schemas.microsoft.com/office/powerpoint/2010/main" val="720488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83968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Tuple</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663406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4" name="직사각형 3"/>
          <p:cNvSpPr/>
          <p:nvPr/>
        </p:nvSpPr>
        <p:spPr>
          <a:xfrm>
            <a:off x="4419600" y="3987732"/>
            <a:ext cx="3104707" cy="2739614"/>
          </a:xfrm>
          <a:prstGeom prst="rect">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Pair and Tuple</a:t>
            </a:r>
            <a:endParaRPr kumimoji="1" lang="ko-KR" altLang="en-US" sz="2800" dirty="0"/>
          </a:p>
        </p:txBody>
      </p:sp>
      <p:sp>
        <p:nvSpPr>
          <p:cNvPr id="12" name="직사각형 11"/>
          <p:cNvSpPr/>
          <p:nvPr/>
        </p:nvSpPr>
        <p:spPr>
          <a:xfrm>
            <a:off x="1689100" y="1380934"/>
            <a:ext cx="17526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Pair</a:t>
            </a:r>
            <a:endParaRPr kumimoji="1" lang="en-US" altLang="ko-KR" dirty="0" smtClean="0"/>
          </a:p>
        </p:txBody>
      </p:sp>
      <p:pic>
        <p:nvPicPr>
          <p:cNvPr id="13" name="그림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66900"/>
            <a:ext cx="3454400" cy="2362200"/>
          </a:xfrm>
          <a:prstGeom prst="rect">
            <a:avLst/>
          </a:prstGeom>
        </p:spPr>
      </p:pic>
      <p:pic>
        <p:nvPicPr>
          <p:cNvPr id="15" name="그림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866900"/>
            <a:ext cx="4013200" cy="2032000"/>
          </a:xfrm>
          <a:prstGeom prst="rect">
            <a:avLst/>
          </a:prstGeom>
        </p:spPr>
      </p:pic>
      <p:sp>
        <p:nvSpPr>
          <p:cNvPr id="16" name="직사각형 15"/>
          <p:cNvSpPr/>
          <p:nvPr/>
        </p:nvSpPr>
        <p:spPr>
          <a:xfrm>
            <a:off x="5549900" y="1380934"/>
            <a:ext cx="17526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ordered</a:t>
            </a:r>
          </a:p>
        </p:txBody>
      </p:sp>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4317932"/>
            <a:ext cx="2387600" cy="2398259"/>
          </a:xfrm>
          <a:prstGeom prst="rect">
            <a:avLst/>
          </a:prstGeom>
        </p:spPr>
      </p:pic>
      <p:sp>
        <p:nvSpPr>
          <p:cNvPr id="8" name="직사각형 7"/>
          <p:cNvSpPr/>
          <p:nvPr/>
        </p:nvSpPr>
        <p:spPr>
          <a:xfrm>
            <a:off x="4844607" y="4282127"/>
            <a:ext cx="2243764"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Ordered triple</a:t>
            </a:r>
          </a:p>
        </p:txBody>
      </p:sp>
      <p:sp>
        <p:nvSpPr>
          <p:cNvPr id="9" name="직사각형 8"/>
          <p:cNvSpPr/>
          <p:nvPr/>
        </p:nvSpPr>
        <p:spPr>
          <a:xfrm>
            <a:off x="4844605" y="4852766"/>
            <a:ext cx="2243765"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Ordered quadruple</a:t>
            </a:r>
          </a:p>
        </p:txBody>
      </p:sp>
      <p:sp>
        <p:nvSpPr>
          <p:cNvPr id="10" name="직사각형 9"/>
          <p:cNvSpPr/>
          <p:nvPr/>
        </p:nvSpPr>
        <p:spPr>
          <a:xfrm>
            <a:off x="4844604" y="5423405"/>
            <a:ext cx="2243765"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Quintuple</a:t>
            </a:r>
            <a:endParaRPr kumimoji="1" lang="en-US" altLang="ko-KR" dirty="0" smtClean="0"/>
          </a:p>
        </p:txBody>
      </p:sp>
      <p:sp>
        <p:nvSpPr>
          <p:cNvPr id="7" name="오른쪽 화살표[R] 6"/>
          <p:cNvSpPr/>
          <p:nvPr/>
        </p:nvSpPr>
        <p:spPr>
          <a:xfrm>
            <a:off x="7583215" y="4949185"/>
            <a:ext cx="315135" cy="601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p:cNvSpPr/>
          <p:nvPr/>
        </p:nvSpPr>
        <p:spPr>
          <a:xfrm>
            <a:off x="4844603" y="6179875"/>
            <a:ext cx="2243765"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Nth tuple</a:t>
            </a:r>
          </a:p>
        </p:txBody>
      </p:sp>
      <p:pic>
        <p:nvPicPr>
          <p:cNvPr id="11" name="그림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9309" y="3987732"/>
            <a:ext cx="3901531" cy="2643895"/>
          </a:xfrm>
          <a:prstGeom prst="rect">
            <a:avLst/>
          </a:prstGeom>
        </p:spPr>
      </p:pic>
      <p:sp>
        <p:nvSpPr>
          <p:cNvPr id="14" name="텍스트 상자 13"/>
          <p:cNvSpPr txBox="1"/>
          <p:nvPr/>
        </p:nvSpPr>
        <p:spPr>
          <a:xfrm>
            <a:off x="9418320" y="3452624"/>
            <a:ext cx="2103120" cy="446276"/>
          </a:xfrm>
          <a:prstGeom prst="rect">
            <a:avLst/>
          </a:prstGeom>
          <a:noFill/>
        </p:spPr>
        <p:txBody>
          <a:bodyPr wrap="square" rtlCol="0">
            <a:spAutoFit/>
          </a:bodyPr>
          <a:lstStyle/>
          <a:p>
            <a:r>
              <a:rPr kumimoji="1" lang="en-US" altLang="ko-KR" sz="2300" b="1" dirty="0" smtClean="0"/>
              <a:t>Tuple!</a:t>
            </a:r>
            <a:endParaRPr kumimoji="1" lang="ko-KR" altLang="en-US" sz="2300" b="1" dirty="0"/>
          </a:p>
        </p:txBody>
      </p:sp>
    </p:spTree>
    <p:extLst>
      <p:ext uri="{BB962C8B-B14F-4D97-AF65-F5344CB8AC3E}">
        <p14:creationId xmlns:p14="http://schemas.microsoft.com/office/powerpoint/2010/main" val="975525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Introduction</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518" y="351919"/>
            <a:ext cx="3037165" cy="3887571"/>
          </a:xfrm>
          <a:prstGeom prst="rect">
            <a:avLst/>
          </a:prstGeom>
        </p:spPr>
      </p:pic>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87164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Tuple in python</a:t>
            </a:r>
            <a:endParaRPr kumimoji="1" lang="ko-KR" altLang="en-US" sz="2800" dirty="0"/>
          </a:p>
        </p:txBody>
      </p:sp>
      <p:sp>
        <p:nvSpPr>
          <p:cNvPr id="12" name="직사각형 11"/>
          <p:cNvSpPr/>
          <p:nvPr/>
        </p:nvSpPr>
        <p:spPr>
          <a:xfrm>
            <a:off x="1689100" y="1380934"/>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Pair </a:t>
            </a:r>
            <a:r>
              <a:rPr kumimoji="1" lang="en-US" altLang="ko-KR" smtClean="0"/>
              <a:t>and n-tuple</a:t>
            </a:r>
            <a:endParaRPr kumimoji="1" lang="en-US" altLang="ko-KR" dirty="0" smtClean="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740" y="2368032"/>
            <a:ext cx="2603500" cy="1574800"/>
          </a:xfrm>
          <a:prstGeom prst="rect">
            <a:avLst/>
          </a:prstGeom>
        </p:spPr>
      </p:pic>
      <p:pic>
        <p:nvPicPr>
          <p:cNvPr id="18" name="그림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738550"/>
            <a:ext cx="3289300" cy="736600"/>
          </a:xfrm>
          <a:prstGeom prst="rect">
            <a:avLst/>
          </a:prstGeom>
        </p:spPr>
      </p:pic>
      <p:pic>
        <p:nvPicPr>
          <p:cNvPr id="19" name="그림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00" y="2306286"/>
            <a:ext cx="5511800" cy="2209800"/>
          </a:xfrm>
          <a:prstGeom prst="rect">
            <a:avLst/>
          </a:prstGeom>
        </p:spPr>
      </p:pic>
      <p:sp>
        <p:nvSpPr>
          <p:cNvPr id="20" name="직사각형 19"/>
          <p:cNvSpPr/>
          <p:nvPr/>
        </p:nvSpPr>
        <p:spPr>
          <a:xfrm>
            <a:off x="7317740" y="1466400"/>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In math</a:t>
            </a:r>
          </a:p>
        </p:txBody>
      </p:sp>
    </p:spTree>
    <p:extLst>
      <p:ext uri="{BB962C8B-B14F-4D97-AF65-F5344CB8AC3E}">
        <p14:creationId xmlns:p14="http://schemas.microsoft.com/office/powerpoint/2010/main" val="187174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File and Database </a:t>
            </a:r>
            <a:endParaRPr kumimoji="1" lang="ko-KR" altLang="en-US" sz="2800" dirty="0"/>
          </a:p>
        </p:txBody>
      </p:sp>
      <p:sp>
        <p:nvSpPr>
          <p:cNvPr id="12" name="직사각형 11"/>
          <p:cNvSpPr/>
          <p:nvPr/>
        </p:nvSpPr>
        <p:spPr>
          <a:xfrm>
            <a:off x="1689100" y="1380934"/>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File?</a:t>
            </a:r>
          </a:p>
        </p:txBody>
      </p:sp>
      <p:sp>
        <p:nvSpPr>
          <p:cNvPr id="20" name="직사각형 19"/>
          <p:cNvSpPr/>
          <p:nvPr/>
        </p:nvSpPr>
        <p:spPr>
          <a:xfrm>
            <a:off x="7803515" y="1380934"/>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err="1" smtClean="0"/>
              <a:t>DataBase</a:t>
            </a:r>
            <a:endParaRPr kumimoji="1" lang="en-US" altLang="ko-KR" dirty="0" smtClean="0"/>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17487"/>
            <a:ext cx="3936567" cy="2890838"/>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49000"/>
            <a:ext cx="3898900" cy="2082800"/>
          </a:xfrm>
          <a:prstGeom prst="rect">
            <a:avLst/>
          </a:prstGeom>
        </p:spPr>
      </p:pic>
      <p:pic>
        <p:nvPicPr>
          <p:cNvPr id="8" name="그림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432" y="2529765"/>
            <a:ext cx="6281568" cy="2575443"/>
          </a:xfrm>
          <a:prstGeom prst="rect">
            <a:avLst/>
          </a:prstGeom>
        </p:spPr>
      </p:pic>
    </p:spTree>
    <p:extLst>
      <p:ext uri="{BB962C8B-B14F-4D97-AF65-F5344CB8AC3E}">
        <p14:creationId xmlns:p14="http://schemas.microsoft.com/office/powerpoint/2010/main" val="54195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5093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kumimoji="1" lang="en-US" altLang="ko-KR" sz="5000" dirty="0" smtClean="0">
                <a:solidFill>
                  <a:schemeClr val="accent1">
                    <a:lumMod val="50000"/>
                  </a:schemeClr>
                </a:solidFill>
              </a:rPr>
              <a:t>Sequence</a:t>
            </a:r>
            <a:endParaRPr kumimoji="1" lang="ko-KR" altLang="en-US" sz="5000" dirty="0">
              <a:solidFill>
                <a:schemeClr val="accent1">
                  <a:lumMod val="50000"/>
                </a:schemeClr>
              </a:solidFill>
            </a:endParaRPr>
          </a:p>
        </p:txBody>
      </p:sp>
      <p:sp>
        <p:nvSpPr>
          <p:cNvPr id="3" name="텍스트 개체 틀 2"/>
          <p:cNvSpPr>
            <a:spLocks noGrp="1"/>
          </p:cNvSpPr>
          <p:nvPr>
            <p:ph type="body" idx="1"/>
          </p:nvPr>
        </p:nvSpPr>
        <p:spPr/>
        <p:txBody>
          <a:bodyPr/>
          <a:lstStyle/>
          <a:p>
            <a:endParaRPr kumimoji="1" lang="ko-KR" altLang="en-US" dirty="0"/>
          </a:p>
        </p:txBody>
      </p:sp>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82103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Sequence</a:t>
            </a:r>
            <a:endParaRPr kumimoji="1" lang="ko-KR" altLang="en-US" sz="2800" dirty="0"/>
          </a:p>
        </p:txBody>
      </p:sp>
      <p:sp>
        <p:nvSpPr>
          <p:cNvPr id="12" name="직사각형 11"/>
          <p:cNvSpPr/>
          <p:nvPr/>
        </p:nvSpPr>
        <p:spPr>
          <a:xfrm>
            <a:off x="4724400" y="14731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Sequence?</a:t>
            </a:r>
            <a:endParaRPr kumimoji="1" lang="en-US" altLang="ko-KR" dirty="0" smtClean="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87" y="2163444"/>
            <a:ext cx="4194175" cy="1940589"/>
          </a:xfrm>
          <a:prstGeom prst="rect">
            <a:avLst/>
          </a:prstGeom>
        </p:spPr>
      </p:pic>
      <p:pic>
        <p:nvPicPr>
          <p:cNvPr id="4" name="그림 3"/>
          <p:cNvPicPr>
            <a:picLocks noChangeAspect="1"/>
          </p:cNvPicPr>
          <p:nvPr/>
        </p:nvPicPr>
        <p:blipFill rotWithShape="1">
          <a:blip r:embed="rId4">
            <a:extLst>
              <a:ext uri="{28A0092B-C50C-407E-A947-70E740481C1C}">
                <a14:useLocalDpi xmlns:a14="http://schemas.microsoft.com/office/drawing/2010/main" val="0"/>
              </a:ext>
            </a:extLst>
          </a:blip>
          <a:srcRect l="11567" t="16034" r="26512" b="6056"/>
          <a:stretch/>
        </p:blipFill>
        <p:spPr>
          <a:xfrm>
            <a:off x="1181100" y="3686804"/>
            <a:ext cx="3130910" cy="2723618"/>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9463" y="3524613"/>
            <a:ext cx="3048000" cy="3048000"/>
          </a:xfrm>
          <a:prstGeom prst="rect">
            <a:avLst/>
          </a:prstGeom>
        </p:spPr>
      </p:pic>
      <p:pic>
        <p:nvPicPr>
          <p:cNvPr id="9" name="그림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2150" y="2257371"/>
            <a:ext cx="3897313" cy="2338388"/>
          </a:xfrm>
          <a:prstGeom prst="rect">
            <a:avLst/>
          </a:prstGeom>
        </p:spPr>
      </p:pic>
    </p:spTree>
    <p:extLst>
      <p:ext uri="{BB962C8B-B14F-4D97-AF65-F5344CB8AC3E}">
        <p14:creationId xmlns:p14="http://schemas.microsoft.com/office/powerpoint/2010/main" val="1889973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Monoid</a:t>
            </a:r>
            <a:endParaRPr kumimoji="1" lang="ko-KR" altLang="en-US" sz="2800" dirty="0"/>
          </a:p>
        </p:txBody>
      </p:sp>
      <p:sp>
        <p:nvSpPr>
          <p:cNvPr id="8" name="직사각형 7"/>
          <p:cNvSpPr/>
          <p:nvPr/>
        </p:nvSpPr>
        <p:spPr>
          <a:xfrm>
            <a:off x="838200" y="1987501"/>
            <a:ext cx="173355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Sequence</a:t>
            </a:r>
            <a:endParaRPr kumimoji="1" lang="en-US" altLang="ko-KR" dirty="0" smtClean="0"/>
          </a:p>
        </p:txBody>
      </p:sp>
      <p:cxnSp>
        <p:nvCxnSpPr>
          <p:cNvPr id="11" name="직선 연결선[R] 10"/>
          <p:cNvCxnSpPr>
            <a:stCxn id="8" idx="3"/>
            <a:endCxn id="13" idx="1"/>
          </p:cNvCxnSpPr>
          <p:nvPr/>
        </p:nvCxnSpPr>
        <p:spPr>
          <a:xfrm>
            <a:off x="2571750" y="2186068"/>
            <a:ext cx="7953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3367088" y="1987501"/>
            <a:ext cx="173355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Sequence</a:t>
            </a:r>
          </a:p>
        </p:txBody>
      </p:sp>
      <p:sp>
        <p:nvSpPr>
          <p:cNvPr id="16" name="텍스트 상자 15"/>
          <p:cNvSpPr txBox="1"/>
          <p:nvPr/>
        </p:nvSpPr>
        <p:spPr>
          <a:xfrm>
            <a:off x="757237" y="2583282"/>
            <a:ext cx="4424363" cy="646331"/>
          </a:xfrm>
          <a:prstGeom prst="rect">
            <a:avLst/>
          </a:prstGeom>
          <a:noFill/>
        </p:spPr>
        <p:txBody>
          <a:bodyPr wrap="square" rtlCol="0">
            <a:spAutoFit/>
          </a:bodyPr>
          <a:lstStyle/>
          <a:p>
            <a:r>
              <a:rPr kumimoji="1" lang="en-US" altLang="ko-KR" b="1" dirty="0">
                <a:solidFill>
                  <a:schemeClr val="tx1">
                    <a:lumMod val="85000"/>
                    <a:lumOff val="15000"/>
                  </a:schemeClr>
                </a:solidFill>
              </a:rPr>
              <a:t> </a:t>
            </a:r>
            <a:r>
              <a:rPr kumimoji="1" lang="en-US" altLang="ko-KR" b="1" dirty="0" smtClean="0">
                <a:solidFill>
                  <a:schemeClr val="tx1">
                    <a:lumMod val="85000"/>
                    <a:lumOff val="15000"/>
                  </a:schemeClr>
                </a:solidFill>
              </a:rPr>
              <a:t>Sequence</a:t>
            </a:r>
            <a:r>
              <a:rPr kumimoji="1" lang="ko-KR" altLang="en-US" b="1" dirty="0" smtClean="0">
                <a:solidFill>
                  <a:schemeClr val="tx1">
                    <a:lumMod val="85000"/>
                    <a:lumOff val="15000"/>
                  </a:schemeClr>
                </a:solidFill>
              </a:rPr>
              <a:t>에 또 하나의 </a:t>
            </a:r>
            <a:r>
              <a:rPr kumimoji="1" lang="en-US" altLang="ko-KR" b="1" dirty="0" smtClean="0">
                <a:solidFill>
                  <a:schemeClr val="tx1">
                    <a:lumMod val="85000"/>
                    <a:lumOff val="15000"/>
                  </a:schemeClr>
                </a:solidFill>
              </a:rPr>
              <a:t>Sequence</a:t>
            </a:r>
            <a:r>
              <a:rPr kumimoji="1" lang="ko-KR" altLang="en-US" b="1" dirty="0" smtClean="0">
                <a:solidFill>
                  <a:schemeClr val="tx1">
                    <a:lumMod val="85000"/>
                    <a:lumOff val="15000"/>
                  </a:schemeClr>
                </a:solidFill>
              </a:rPr>
              <a:t>를 더한다 라고 표현</a:t>
            </a:r>
            <a:endParaRPr kumimoji="1" lang="ko-KR" altLang="en-US" b="1" dirty="0">
              <a:solidFill>
                <a:schemeClr val="tx1">
                  <a:lumMod val="85000"/>
                  <a:lumOff val="15000"/>
                </a:schemeClr>
              </a:solidFill>
            </a:endParaRPr>
          </a:p>
        </p:txBody>
      </p:sp>
      <p:sp>
        <p:nvSpPr>
          <p:cNvPr id="19" name="텍스트 상자 18"/>
          <p:cNvSpPr txBox="1"/>
          <p:nvPr/>
        </p:nvSpPr>
        <p:spPr>
          <a:xfrm>
            <a:off x="814387" y="3428260"/>
            <a:ext cx="4424363" cy="477054"/>
          </a:xfrm>
          <a:prstGeom prst="rect">
            <a:avLst/>
          </a:prstGeom>
          <a:noFill/>
        </p:spPr>
        <p:txBody>
          <a:bodyPr wrap="square" rtlCol="0">
            <a:spAutoFit/>
          </a:bodyPr>
          <a:lstStyle/>
          <a:p>
            <a:r>
              <a:rPr kumimoji="1" lang="en-US" altLang="ko-KR" sz="2500" b="1" dirty="0" smtClean="0">
                <a:solidFill>
                  <a:srgbClr val="002060"/>
                </a:solidFill>
              </a:rPr>
              <a:t>0+n = n + 0</a:t>
            </a:r>
            <a:endParaRPr kumimoji="1" lang="ko-KR" altLang="en-US" sz="2500" b="1" dirty="0">
              <a:solidFill>
                <a:srgbClr val="002060"/>
              </a:solidFill>
            </a:endParaRPr>
          </a:p>
        </p:txBody>
      </p:sp>
      <p:sp>
        <p:nvSpPr>
          <p:cNvPr id="23" name="줄무늬가 있는 오른쪽 화살표[S] 22"/>
          <p:cNvSpPr/>
          <p:nvPr/>
        </p:nvSpPr>
        <p:spPr>
          <a:xfrm rot="16200000">
            <a:off x="2554817" y="2940576"/>
            <a:ext cx="519646" cy="24574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4" name="텍스트 상자 23"/>
          <p:cNvSpPr txBox="1"/>
          <p:nvPr/>
        </p:nvSpPr>
        <p:spPr>
          <a:xfrm>
            <a:off x="1466850" y="4850993"/>
            <a:ext cx="4424363" cy="477054"/>
          </a:xfrm>
          <a:prstGeom prst="rect">
            <a:avLst/>
          </a:prstGeom>
          <a:noFill/>
        </p:spPr>
        <p:txBody>
          <a:bodyPr wrap="square" rtlCol="0">
            <a:spAutoFit/>
          </a:bodyPr>
          <a:lstStyle/>
          <a:p>
            <a:r>
              <a:rPr kumimoji="1" lang="en-US" altLang="ko-KR" sz="2500" b="1" dirty="0" smtClean="0">
                <a:solidFill>
                  <a:srgbClr val="002060"/>
                </a:solidFill>
              </a:rPr>
              <a:t>Example of Monoid</a:t>
            </a:r>
            <a:endParaRPr kumimoji="1" lang="ko-KR" altLang="en-US" sz="2500" b="1" dirty="0">
              <a:solidFill>
                <a:srgbClr val="002060"/>
              </a:solidFill>
            </a:endParaRPr>
          </a:p>
        </p:txBody>
      </p:sp>
      <p:sp>
        <p:nvSpPr>
          <p:cNvPr id="25" name="텍스트 상자 24"/>
          <p:cNvSpPr txBox="1"/>
          <p:nvPr/>
        </p:nvSpPr>
        <p:spPr>
          <a:xfrm>
            <a:off x="7234237" y="1295538"/>
            <a:ext cx="4424363" cy="1246495"/>
          </a:xfrm>
          <a:prstGeom prst="rect">
            <a:avLst/>
          </a:prstGeom>
          <a:noFill/>
        </p:spPr>
        <p:txBody>
          <a:bodyPr wrap="square" rtlCol="0">
            <a:spAutoFit/>
          </a:bodyPr>
          <a:lstStyle/>
          <a:p>
            <a:r>
              <a:rPr kumimoji="1" lang="en-US" altLang="ko-KR" sz="2500" b="1" dirty="0" smtClean="0">
                <a:solidFill>
                  <a:srgbClr val="002060"/>
                </a:solidFill>
              </a:rPr>
              <a:t>Monoid is pair  (S,X)</a:t>
            </a:r>
          </a:p>
          <a:p>
            <a:endParaRPr kumimoji="1" lang="en-US" altLang="ko-KR" sz="2500" b="1" dirty="0">
              <a:solidFill>
                <a:srgbClr val="002060"/>
              </a:solidFill>
            </a:endParaRPr>
          </a:p>
          <a:p>
            <a:endParaRPr kumimoji="1" lang="en-US" altLang="ko-KR" sz="2500" b="1" dirty="0" smtClean="0">
              <a:solidFill>
                <a:srgbClr val="002060"/>
              </a:solidFill>
            </a:endParaRPr>
          </a:p>
        </p:txBody>
      </p:sp>
      <p:sp>
        <p:nvSpPr>
          <p:cNvPr id="27" name="텍스트 상자 26"/>
          <p:cNvSpPr txBox="1"/>
          <p:nvPr/>
        </p:nvSpPr>
        <p:spPr>
          <a:xfrm>
            <a:off x="5786438" y="1987501"/>
            <a:ext cx="5872161" cy="1200329"/>
          </a:xfrm>
          <a:prstGeom prst="rect">
            <a:avLst/>
          </a:prstGeom>
          <a:noFill/>
        </p:spPr>
        <p:txBody>
          <a:bodyPr wrap="square" rtlCol="0">
            <a:spAutoFit/>
          </a:bodyPr>
          <a:lstStyle/>
          <a:p>
            <a:pPr marL="342900" indent="-342900">
              <a:buFont typeface="Arial" charset="0"/>
              <a:buChar char="•"/>
            </a:pPr>
            <a:r>
              <a:rPr kumimoji="1" lang="en-US" altLang="ko-KR" b="1" dirty="0" smtClean="0">
                <a:solidFill>
                  <a:srgbClr val="002060"/>
                </a:solidFill>
              </a:rPr>
              <a:t>S</a:t>
            </a:r>
            <a:r>
              <a:rPr kumimoji="1" lang="ko-KR" altLang="en-US" b="1" dirty="0" smtClean="0">
                <a:solidFill>
                  <a:srgbClr val="002060"/>
                </a:solidFill>
              </a:rPr>
              <a:t>는 집합</a:t>
            </a:r>
            <a:r>
              <a:rPr kumimoji="1" lang="en-US" altLang="ko-KR" b="1" dirty="0" smtClean="0">
                <a:solidFill>
                  <a:srgbClr val="002060"/>
                </a:solidFill>
              </a:rPr>
              <a:t>,</a:t>
            </a:r>
            <a:r>
              <a:rPr kumimoji="1" lang="ko-KR" altLang="en-US" b="1" dirty="0" smtClean="0">
                <a:solidFill>
                  <a:srgbClr val="002060"/>
                </a:solidFill>
              </a:rPr>
              <a:t> </a:t>
            </a:r>
            <a:r>
              <a:rPr kumimoji="1" lang="en-US" altLang="ko-KR" b="1" dirty="0" smtClean="0">
                <a:solidFill>
                  <a:srgbClr val="002060"/>
                </a:solidFill>
              </a:rPr>
              <a:t>X</a:t>
            </a:r>
            <a:r>
              <a:rPr kumimoji="1" lang="ko-KR" altLang="en-US" b="1" dirty="0" smtClean="0">
                <a:solidFill>
                  <a:srgbClr val="002060"/>
                </a:solidFill>
              </a:rPr>
              <a:t>는 이항 연산자로 다음과 같은 조건을 만족한다</a:t>
            </a:r>
            <a:r>
              <a:rPr kumimoji="1" lang="en-US" altLang="ko-KR" b="1" dirty="0" smtClean="0">
                <a:solidFill>
                  <a:srgbClr val="002060"/>
                </a:solidFill>
              </a:rPr>
              <a:t>.</a:t>
            </a:r>
            <a:r>
              <a:rPr kumimoji="1" lang="ko-KR" altLang="en-US" b="1" dirty="0" smtClean="0">
                <a:solidFill>
                  <a:srgbClr val="002060"/>
                </a:solidFill>
              </a:rPr>
              <a:t> </a:t>
            </a:r>
            <a:r>
              <a:rPr kumimoji="1" lang="en-US" altLang="ko-KR" b="1" dirty="0" smtClean="0">
                <a:solidFill>
                  <a:srgbClr val="002060"/>
                </a:solidFill>
              </a:rPr>
              <a:t>(</a:t>
            </a:r>
            <a:r>
              <a:rPr kumimoji="1" lang="ko-KR" altLang="en-US" b="1" dirty="0" smtClean="0">
                <a:solidFill>
                  <a:srgbClr val="002060"/>
                </a:solidFill>
              </a:rPr>
              <a:t> </a:t>
            </a:r>
            <a:r>
              <a:rPr kumimoji="1" lang="en-US" altLang="ko-KR" b="1" dirty="0" smtClean="0">
                <a:solidFill>
                  <a:srgbClr val="002060"/>
                </a:solidFill>
              </a:rPr>
              <a:t>X </a:t>
            </a:r>
            <a:r>
              <a:rPr kumimoji="1" lang="ko-KR" altLang="en-US" b="1" dirty="0" smtClean="0">
                <a:solidFill>
                  <a:srgbClr val="002060"/>
                </a:solidFill>
              </a:rPr>
              <a:t>는 곱하기의 의미가 아닌 </a:t>
            </a:r>
            <a:r>
              <a:rPr kumimoji="1" lang="en-US" altLang="ko-KR" b="1" dirty="0" smtClean="0">
                <a:solidFill>
                  <a:srgbClr val="002060"/>
                </a:solidFill>
              </a:rPr>
              <a:t>Operation</a:t>
            </a:r>
            <a:r>
              <a:rPr kumimoji="1" lang="ko-KR" altLang="en-US" b="1" dirty="0" smtClean="0">
                <a:solidFill>
                  <a:srgbClr val="002060"/>
                </a:solidFill>
              </a:rPr>
              <a:t>의 의미이다</a:t>
            </a:r>
            <a:r>
              <a:rPr kumimoji="1" lang="en-US" altLang="ko-KR" b="1" dirty="0" smtClean="0">
                <a:solidFill>
                  <a:srgbClr val="002060"/>
                </a:solidFill>
              </a:rPr>
              <a:t>.)</a:t>
            </a:r>
            <a:endParaRPr kumimoji="1" lang="en-US" altLang="ko-KR" b="1" dirty="0">
              <a:solidFill>
                <a:srgbClr val="002060"/>
              </a:solidFill>
            </a:endParaRPr>
          </a:p>
          <a:p>
            <a:endParaRPr kumimoji="1" lang="en-US" altLang="ko-KR" b="1" dirty="0" smtClean="0">
              <a:solidFill>
                <a:srgbClr val="002060"/>
              </a:solidFill>
            </a:endParaRPr>
          </a:p>
        </p:txBody>
      </p:sp>
      <p:sp>
        <p:nvSpPr>
          <p:cNvPr id="28" name="텍스트 상자 27"/>
          <p:cNvSpPr txBox="1"/>
          <p:nvPr/>
        </p:nvSpPr>
        <p:spPr>
          <a:xfrm>
            <a:off x="5638801" y="2767948"/>
            <a:ext cx="5872161" cy="2308324"/>
          </a:xfrm>
          <a:prstGeom prst="rect">
            <a:avLst/>
          </a:prstGeom>
          <a:noFill/>
        </p:spPr>
        <p:txBody>
          <a:bodyPr wrap="square" rtlCol="0">
            <a:spAutoFit/>
          </a:bodyPr>
          <a:lstStyle/>
          <a:p>
            <a:pPr marL="342900" indent="-342900">
              <a:buFont typeface="+mj-lt"/>
              <a:buAutoNum type="arabicPeriod"/>
            </a:pPr>
            <a:endParaRPr kumimoji="1" lang="en-US" altLang="ko-KR" b="1" dirty="0">
              <a:solidFill>
                <a:schemeClr val="tx1">
                  <a:lumMod val="95000"/>
                  <a:lumOff val="5000"/>
                </a:schemeClr>
              </a:solidFill>
            </a:endParaRPr>
          </a:p>
          <a:p>
            <a:pPr marL="342900" indent="-342900">
              <a:buAutoNum type="arabicPeriod"/>
            </a:pPr>
            <a:r>
              <a:rPr kumimoji="1" lang="ko-KR" altLang="en-US" b="1" dirty="0" smtClean="0">
                <a:solidFill>
                  <a:srgbClr val="002060"/>
                </a:solidFill>
              </a:rPr>
              <a:t>집합 </a:t>
            </a:r>
            <a:r>
              <a:rPr kumimoji="1" lang="en-US" altLang="ko-KR" b="1" dirty="0" smtClean="0">
                <a:solidFill>
                  <a:srgbClr val="002060"/>
                </a:solidFill>
              </a:rPr>
              <a:t>S</a:t>
            </a:r>
            <a:r>
              <a:rPr kumimoji="1" lang="ko-KR" altLang="en-US" b="1" dirty="0" smtClean="0">
                <a:solidFill>
                  <a:srgbClr val="002060"/>
                </a:solidFill>
              </a:rPr>
              <a:t>에 속한 모든 </a:t>
            </a:r>
            <a:r>
              <a:rPr kumimoji="1" lang="en-US" altLang="ko-KR" b="1" dirty="0" err="1" smtClean="0">
                <a:solidFill>
                  <a:srgbClr val="002060"/>
                </a:solidFill>
              </a:rPr>
              <a:t>a,b</a:t>
            </a:r>
            <a:r>
              <a:rPr kumimoji="1" lang="ko-KR" altLang="en-US" b="1" dirty="0" smtClean="0">
                <a:solidFill>
                  <a:srgbClr val="002060"/>
                </a:solidFill>
              </a:rPr>
              <a:t>에 대해 </a:t>
            </a:r>
            <a:r>
              <a:rPr kumimoji="1" lang="en-US" altLang="ko-KR" b="1" dirty="0">
                <a:solidFill>
                  <a:srgbClr val="002060"/>
                </a:solidFill>
              </a:rPr>
              <a:t> </a:t>
            </a:r>
            <a:r>
              <a:rPr kumimoji="1" lang="en-US" altLang="ko-KR" b="1" dirty="0" smtClean="0">
                <a:solidFill>
                  <a:srgbClr val="002060"/>
                </a:solidFill>
              </a:rPr>
              <a:t>a X b</a:t>
            </a:r>
            <a:r>
              <a:rPr kumimoji="1" lang="ko-KR" altLang="en-US" b="1" dirty="0" smtClean="0">
                <a:solidFill>
                  <a:srgbClr val="002060"/>
                </a:solidFill>
              </a:rPr>
              <a:t>가 정의되고 이 결과 또한 집합</a:t>
            </a:r>
            <a:r>
              <a:rPr kumimoji="1" lang="en-US" altLang="ko-KR" b="1" dirty="0" smtClean="0">
                <a:solidFill>
                  <a:srgbClr val="002060"/>
                </a:solidFill>
              </a:rPr>
              <a:t> S</a:t>
            </a:r>
            <a:r>
              <a:rPr kumimoji="1" lang="ko-KR" altLang="en-US" b="1" dirty="0" smtClean="0">
                <a:solidFill>
                  <a:srgbClr val="002060"/>
                </a:solidFill>
              </a:rPr>
              <a:t>에 속한다</a:t>
            </a:r>
            <a:r>
              <a:rPr kumimoji="1" lang="en-US" altLang="ko-KR" b="1" dirty="0" smtClean="0">
                <a:solidFill>
                  <a:srgbClr val="002060"/>
                </a:solidFill>
              </a:rPr>
              <a:t>.</a:t>
            </a:r>
          </a:p>
          <a:p>
            <a:pPr marL="342900" indent="-342900">
              <a:buAutoNum type="arabicPeriod"/>
            </a:pPr>
            <a:r>
              <a:rPr kumimoji="1" lang="ko-KR" altLang="en-US" b="1" dirty="0" smtClean="0">
                <a:solidFill>
                  <a:srgbClr val="002060"/>
                </a:solidFill>
              </a:rPr>
              <a:t>집한 </a:t>
            </a:r>
            <a:r>
              <a:rPr kumimoji="1" lang="en-US" altLang="ko-KR" b="1" dirty="0" smtClean="0">
                <a:solidFill>
                  <a:srgbClr val="002060"/>
                </a:solidFill>
              </a:rPr>
              <a:t>S</a:t>
            </a:r>
            <a:r>
              <a:rPr kumimoji="1" lang="ko-KR" altLang="en-US" b="1" dirty="0" smtClean="0">
                <a:solidFill>
                  <a:srgbClr val="002060"/>
                </a:solidFill>
              </a:rPr>
              <a:t>에 속한 모든 </a:t>
            </a:r>
            <a:r>
              <a:rPr kumimoji="1" lang="en-US" altLang="ko-KR" b="1" dirty="0" smtClean="0">
                <a:solidFill>
                  <a:srgbClr val="002060"/>
                </a:solidFill>
              </a:rPr>
              <a:t>a</a:t>
            </a:r>
            <a:r>
              <a:rPr kumimoji="1" lang="ko-KR" altLang="en-US" b="1" dirty="0" smtClean="0">
                <a:solidFill>
                  <a:srgbClr val="002060"/>
                </a:solidFill>
              </a:rPr>
              <a:t>와 </a:t>
            </a:r>
            <a:r>
              <a:rPr kumimoji="1" lang="en-US" altLang="ko-KR" b="1" dirty="0" err="1" smtClean="0">
                <a:solidFill>
                  <a:srgbClr val="002060"/>
                </a:solidFill>
              </a:rPr>
              <a:t>b,c</a:t>
            </a:r>
            <a:r>
              <a:rPr kumimoji="1" lang="en-US" altLang="ko-KR" b="1" dirty="0" smtClean="0">
                <a:solidFill>
                  <a:srgbClr val="002060"/>
                </a:solidFill>
              </a:rPr>
              <a:t> </a:t>
            </a:r>
            <a:r>
              <a:rPr kumimoji="1" lang="ko-KR" altLang="en-US" b="1" dirty="0" smtClean="0">
                <a:solidFill>
                  <a:srgbClr val="002060"/>
                </a:solidFill>
              </a:rPr>
              <a:t>에  대해 </a:t>
            </a:r>
            <a:r>
              <a:rPr kumimoji="1" lang="en-US" altLang="ko-KR" b="1" dirty="0" smtClean="0">
                <a:solidFill>
                  <a:srgbClr val="002060"/>
                </a:solidFill>
              </a:rPr>
              <a:t>(</a:t>
            </a:r>
            <a:r>
              <a:rPr kumimoji="1" lang="en-US" altLang="ko-KR" b="1" dirty="0" err="1" smtClean="0">
                <a:solidFill>
                  <a:srgbClr val="002060"/>
                </a:solidFill>
              </a:rPr>
              <a:t>aXb</a:t>
            </a:r>
            <a:r>
              <a:rPr kumimoji="1" lang="en-US" altLang="ko-KR" b="1" dirty="0" smtClean="0">
                <a:solidFill>
                  <a:srgbClr val="002060"/>
                </a:solidFill>
              </a:rPr>
              <a:t>)</a:t>
            </a:r>
            <a:r>
              <a:rPr kumimoji="1" lang="en-US" altLang="ko-KR" b="1" dirty="0" err="1" smtClean="0">
                <a:solidFill>
                  <a:srgbClr val="002060"/>
                </a:solidFill>
              </a:rPr>
              <a:t>Xc</a:t>
            </a:r>
            <a:r>
              <a:rPr kumimoji="1" lang="en-US" altLang="ko-KR" b="1" dirty="0" smtClean="0">
                <a:solidFill>
                  <a:srgbClr val="002060"/>
                </a:solidFill>
              </a:rPr>
              <a:t> a X(</a:t>
            </a:r>
            <a:r>
              <a:rPr kumimoji="1" lang="en-US" altLang="ko-KR" b="1" dirty="0" err="1" smtClean="0">
                <a:solidFill>
                  <a:srgbClr val="002060"/>
                </a:solidFill>
              </a:rPr>
              <a:t>bXc</a:t>
            </a:r>
            <a:r>
              <a:rPr kumimoji="1" lang="en-US" altLang="ko-KR" b="1" dirty="0" smtClean="0">
                <a:solidFill>
                  <a:srgbClr val="002060"/>
                </a:solidFill>
              </a:rPr>
              <a:t>)</a:t>
            </a:r>
            <a:r>
              <a:rPr kumimoji="1" lang="ko-KR" altLang="en-US" b="1" dirty="0" smtClean="0">
                <a:solidFill>
                  <a:srgbClr val="002060"/>
                </a:solidFill>
              </a:rPr>
              <a:t>가 성립된다</a:t>
            </a:r>
            <a:r>
              <a:rPr kumimoji="1" lang="en-US" altLang="ko-KR" b="1" dirty="0" smtClean="0">
                <a:solidFill>
                  <a:srgbClr val="002060"/>
                </a:solidFill>
              </a:rPr>
              <a:t>.</a:t>
            </a:r>
            <a:r>
              <a:rPr kumimoji="1" lang="ko-KR" altLang="en-US" b="1" dirty="0" smtClean="0">
                <a:solidFill>
                  <a:srgbClr val="002060"/>
                </a:solidFill>
              </a:rPr>
              <a:t> </a:t>
            </a:r>
            <a:endParaRPr kumimoji="1" lang="en-US" altLang="ko-KR" b="1" dirty="0" smtClean="0">
              <a:solidFill>
                <a:srgbClr val="002060"/>
              </a:solidFill>
            </a:endParaRPr>
          </a:p>
          <a:p>
            <a:pPr marL="342900" indent="-342900">
              <a:buAutoNum type="arabicPeriod"/>
            </a:pPr>
            <a:r>
              <a:rPr kumimoji="1" lang="ko-KR" altLang="en-US" b="1" dirty="0" smtClean="0">
                <a:solidFill>
                  <a:srgbClr val="002060"/>
                </a:solidFill>
              </a:rPr>
              <a:t>집한 </a:t>
            </a:r>
            <a:r>
              <a:rPr kumimoji="1" lang="en-US" altLang="ko-KR" b="1" dirty="0" smtClean="0">
                <a:solidFill>
                  <a:srgbClr val="002060"/>
                </a:solidFill>
              </a:rPr>
              <a:t>S</a:t>
            </a:r>
            <a:r>
              <a:rPr kumimoji="1" lang="ko-KR" altLang="en-US" b="1" dirty="0" smtClean="0">
                <a:solidFill>
                  <a:srgbClr val="002060"/>
                </a:solidFill>
              </a:rPr>
              <a:t>에 속항 원소 </a:t>
            </a:r>
            <a:r>
              <a:rPr kumimoji="1" lang="en-US" altLang="ko-KR" b="1" dirty="0" smtClean="0">
                <a:solidFill>
                  <a:srgbClr val="002060"/>
                </a:solidFill>
              </a:rPr>
              <a:t>e </a:t>
            </a:r>
            <a:r>
              <a:rPr kumimoji="1" lang="ko-KR" altLang="en-US" b="1" dirty="0" smtClean="0">
                <a:solidFill>
                  <a:srgbClr val="002060"/>
                </a:solidFill>
              </a:rPr>
              <a:t>에 대해 집한 </a:t>
            </a:r>
            <a:r>
              <a:rPr kumimoji="1" lang="en-US" altLang="ko-KR" b="1" dirty="0" smtClean="0">
                <a:solidFill>
                  <a:srgbClr val="002060"/>
                </a:solidFill>
              </a:rPr>
              <a:t>S</a:t>
            </a:r>
            <a:r>
              <a:rPr kumimoji="1" lang="ko-KR" altLang="en-US" b="1" dirty="0" smtClean="0">
                <a:solidFill>
                  <a:srgbClr val="002060"/>
                </a:solidFill>
              </a:rPr>
              <a:t>에 속한 모든 </a:t>
            </a:r>
            <a:r>
              <a:rPr kumimoji="1" lang="en-US" altLang="ko-KR" b="1" dirty="0" smtClean="0">
                <a:solidFill>
                  <a:srgbClr val="002060"/>
                </a:solidFill>
              </a:rPr>
              <a:t>a</a:t>
            </a:r>
            <a:r>
              <a:rPr kumimoji="1" lang="ko-KR" altLang="en-US" b="1" dirty="0" smtClean="0">
                <a:solidFill>
                  <a:srgbClr val="002060"/>
                </a:solidFill>
              </a:rPr>
              <a:t>는 </a:t>
            </a:r>
            <a:r>
              <a:rPr kumimoji="1" lang="en-US" altLang="ko-KR" b="1" dirty="0" err="1" smtClean="0">
                <a:solidFill>
                  <a:srgbClr val="002060"/>
                </a:solidFill>
              </a:rPr>
              <a:t>eXa</a:t>
            </a:r>
            <a:r>
              <a:rPr kumimoji="1" lang="en-US" altLang="ko-KR" b="1" dirty="0" smtClean="0">
                <a:solidFill>
                  <a:srgbClr val="002060"/>
                </a:solidFill>
              </a:rPr>
              <a:t> </a:t>
            </a:r>
            <a:r>
              <a:rPr kumimoji="1" lang="en-US" altLang="ko-KR" b="1" dirty="0" err="1" smtClean="0">
                <a:solidFill>
                  <a:srgbClr val="002060"/>
                </a:solidFill>
              </a:rPr>
              <a:t>aXe</a:t>
            </a:r>
            <a:r>
              <a:rPr kumimoji="1" lang="ko-KR" altLang="en-US" b="1" dirty="0" smtClean="0">
                <a:solidFill>
                  <a:srgbClr val="002060"/>
                </a:solidFill>
              </a:rPr>
              <a:t> </a:t>
            </a:r>
            <a:r>
              <a:rPr kumimoji="1" lang="en-US" altLang="ko-KR" b="1" dirty="0" smtClean="0">
                <a:solidFill>
                  <a:srgbClr val="002060"/>
                </a:solidFill>
              </a:rPr>
              <a:t>a</a:t>
            </a:r>
            <a:r>
              <a:rPr kumimoji="1" lang="ko-KR" altLang="en-US" b="1" dirty="0" smtClean="0">
                <a:solidFill>
                  <a:srgbClr val="002060"/>
                </a:solidFill>
              </a:rPr>
              <a:t>가 성립한다</a:t>
            </a:r>
            <a:r>
              <a:rPr kumimoji="1" lang="en-US" altLang="ko-KR" b="1" dirty="0" smtClean="0">
                <a:solidFill>
                  <a:srgbClr val="002060"/>
                </a:solidFill>
              </a:rPr>
              <a:t>.</a:t>
            </a:r>
          </a:p>
          <a:p>
            <a:pPr marL="342900" indent="-342900">
              <a:buAutoNum type="arabicPeriod"/>
            </a:pPr>
            <a:endParaRPr kumimoji="1" lang="en-US" altLang="ko-KR" b="1" dirty="0" smtClean="0">
              <a:solidFill>
                <a:srgbClr val="002060"/>
              </a:solidFill>
            </a:endParaRPr>
          </a:p>
        </p:txBody>
      </p:sp>
      <p:sp>
        <p:nvSpPr>
          <p:cNvPr id="30" name="텍스트 상자 29"/>
          <p:cNvSpPr txBox="1"/>
          <p:nvPr/>
        </p:nvSpPr>
        <p:spPr>
          <a:xfrm>
            <a:off x="6096000" y="5302187"/>
            <a:ext cx="4424363" cy="1631216"/>
          </a:xfrm>
          <a:prstGeom prst="rect">
            <a:avLst/>
          </a:prstGeom>
          <a:noFill/>
        </p:spPr>
        <p:txBody>
          <a:bodyPr wrap="square" rtlCol="0">
            <a:spAutoFit/>
          </a:bodyPr>
          <a:lstStyle/>
          <a:p>
            <a:r>
              <a:rPr kumimoji="1" lang="ko-KR" altLang="en-US" sz="2500" b="1" dirty="0" smtClean="0">
                <a:solidFill>
                  <a:srgbClr val="FF0000"/>
                </a:solidFill>
              </a:rPr>
              <a:t>집합 </a:t>
            </a:r>
            <a:r>
              <a:rPr kumimoji="1" lang="en-US" altLang="ko-KR" sz="2500" b="1" dirty="0" smtClean="0">
                <a:solidFill>
                  <a:srgbClr val="FF0000"/>
                </a:solidFill>
              </a:rPr>
              <a:t>S</a:t>
            </a:r>
            <a:r>
              <a:rPr kumimoji="1" lang="ko-KR" altLang="en-US" sz="2500" b="1" dirty="0" smtClean="0">
                <a:solidFill>
                  <a:srgbClr val="FF0000"/>
                </a:solidFill>
              </a:rPr>
              <a:t>를 항등원이 </a:t>
            </a:r>
            <a:r>
              <a:rPr kumimoji="1" lang="en-US" altLang="ko-KR" sz="2500" b="1" dirty="0" smtClean="0">
                <a:solidFill>
                  <a:srgbClr val="FF0000"/>
                </a:solidFill>
              </a:rPr>
              <a:t>e</a:t>
            </a:r>
            <a:r>
              <a:rPr kumimoji="1" lang="ko-KR" altLang="en-US" sz="2500" b="1" dirty="0" smtClean="0">
                <a:solidFill>
                  <a:srgbClr val="FF0000"/>
                </a:solidFill>
              </a:rPr>
              <a:t>인 </a:t>
            </a:r>
            <a:r>
              <a:rPr kumimoji="1" lang="en-US" altLang="ko-KR" sz="2500" b="1" dirty="0" smtClean="0">
                <a:solidFill>
                  <a:srgbClr val="FF0000"/>
                </a:solidFill>
              </a:rPr>
              <a:t>X</a:t>
            </a:r>
            <a:r>
              <a:rPr kumimoji="1" lang="ko-KR" altLang="en-US" sz="2500" b="1" dirty="0" smtClean="0">
                <a:solidFill>
                  <a:srgbClr val="FF0000"/>
                </a:solidFill>
              </a:rPr>
              <a:t>연산에 대해서 모노이드 라고 한다</a:t>
            </a:r>
            <a:endParaRPr kumimoji="1" lang="en-US" altLang="ko-KR" sz="2500" b="1" dirty="0">
              <a:solidFill>
                <a:srgbClr val="FF0000"/>
              </a:solidFill>
            </a:endParaRPr>
          </a:p>
          <a:p>
            <a:endParaRPr kumimoji="1" lang="en-US" altLang="ko-KR" sz="2500" b="1" dirty="0" smtClean="0">
              <a:solidFill>
                <a:srgbClr val="FF0000"/>
              </a:solidFill>
            </a:endParaRPr>
          </a:p>
        </p:txBody>
      </p:sp>
    </p:spTree>
    <p:extLst>
      <p:ext uri="{BB962C8B-B14F-4D97-AF65-F5344CB8AC3E}">
        <p14:creationId xmlns:p14="http://schemas.microsoft.com/office/powerpoint/2010/main" val="626999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Sequence in Python</a:t>
            </a:r>
            <a:endParaRPr kumimoji="1" lang="ko-KR" altLang="en-US" sz="2800" dirty="0"/>
          </a:p>
        </p:txBody>
      </p:sp>
      <p:sp>
        <p:nvSpPr>
          <p:cNvPr id="14" name="직사각형 13"/>
          <p:cNvSpPr/>
          <p:nvPr/>
        </p:nvSpPr>
        <p:spPr>
          <a:xfrm>
            <a:off x="1614488" y="15874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List display</a:t>
            </a:r>
          </a:p>
        </p:txBody>
      </p:sp>
      <p:sp>
        <p:nvSpPr>
          <p:cNvPr id="4" name="왼쪽 대괄호[L] 3"/>
          <p:cNvSpPr/>
          <p:nvPr/>
        </p:nvSpPr>
        <p:spPr>
          <a:xfrm>
            <a:off x="3455815" y="3211673"/>
            <a:ext cx="214312" cy="172392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sz="3200"/>
          </a:p>
        </p:txBody>
      </p:sp>
      <p:sp>
        <p:nvSpPr>
          <p:cNvPr id="5" name="오른쪽 대괄호[R] 4"/>
          <p:cNvSpPr/>
          <p:nvPr/>
        </p:nvSpPr>
        <p:spPr>
          <a:xfrm>
            <a:off x="4198764" y="3211673"/>
            <a:ext cx="214312" cy="172392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sz="3200"/>
          </a:p>
        </p:txBody>
      </p:sp>
      <p:sp>
        <p:nvSpPr>
          <p:cNvPr id="3" name="텍스트 상자 2"/>
          <p:cNvSpPr txBox="1"/>
          <p:nvPr/>
        </p:nvSpPr>
        <p:spPr>
          <a:xfrm>
            <a:off x="1227669" y="3840618"/>
            <a:ext cx="833438" cy="861774"/>
          </a:xfrm>
          <a:prstGeom prst="rect">
            <a:avLst/>
          </a:prstGeom>
          <a:noFill/>
        </p:spPr>
        <p:txBody>
          <a:bodyPr wrap="square" rtlCol="0">
            <a:spAutoFit/>
          </a:bodyPr>
          <a:lstStyle/>
          <a:p>
            <a:r>
              <a:rPr kumimoji="1" lang="en-US" altLang="ko-KR" sz="5000" b="1" dirty="0">
                <a:solidFill>
                  <a:srgbClr val="002060"/>
                </a:solidFill>
              </a:rPr>
              <a:t>,</a:t>
            </a:r>
            <a:endParaRPr kumimoji="1" lang="ko-KR" altLang="en-US" sz="5000" b="1" dirty="0">
              <a:solidFill>
                <a:srgbClr val="002060"/>
              </a:solidFill>
            </a:endParaRPr>
          </a:p>
        </p:txBody>
      </p:sp>
      <p:sp>
        <p:nvSpPr>
          <p:cNvPr id="7" name="직사각형 6"/>
          <p:cNvSpPr/>
          <p:nvPr/>
        </p:nvSpPr>
        <p:spPr>
          <a:xfrm>
            <a:off x="7760056" y="1587451"/>
            <a:ext cx="2438400" cy="3971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List vs Tuple </a:t>
            </a: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390" y="2125170"/>
            <a:ext cx="2721332" cy="2177066"/>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9256" y="2120900"/>
            <a:ext cx="2886075" cy="2181336"/>
          </a:xfrm>
          <a:prstGeom prst="rect">
            <a:avLst/>
          </a:prstGeom>
        </p:spPr>
      </p:pic>
      <p:pic>
        <p:nvPicPr>
          <p:cNvPr id="10" name="그림 9"/>
          <p:cNvPicPr>
            <a:picLocks noChangeAspect="1"/>
          </p:cNvPicPr>
          <p:nvPr/>
        </p:nvPicPr>
        <p:blipFill rotWithShape="1">
          <a:blip r:embed="rId5">
            <a:extLst>
              <a:ext uri="{28A0092B-C50C-407E-A947-70E740481C1C}">
                <a14:useLocalDpi xmlns:a14="http://schemas.microsoft.com/office/drawing/2010/main" val="0"/>
              </a:ext>
            </a:extLst>
          </a:blip>
          <a:srcRect l="9711" t="19483" r="7099" b="15815"/>
          <a:stretch/>
        </p:blipFill>
        <p:spPr>
          <a:xfrm>
            <a:off x="7000876" y="4438550"/>
            <a:ext cx="3955408" cy="2274871"/>
          </a:xfrm>
          <a:prstGeom prst="rect">
            <a:avLst/>
          </a:prstGeom>
        </p:spPr>
      </p:pic>
    </p:spTree>
    <p:extLst>
      <p:ext uri="{BB962C8B-B14F-4D97-AF65-F5344CB8AC3E}">
        <p14:creationId xmlns:p14="http://schemas.microsoft.com/office/powerpoint/2010/main" val="1336740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Higher-order-Function</a:t>
            </a:r>
            <a:endParaRPr kumimoji="1" lang="ko-KR" altLang="en-US" sz="2800" dirty="0"/>
          </a:p>
        </p:txBody>
      </p:sp>
      <p:sp>
        <p:nvSpPr>
          <p:cNvPr id="11" name="텍스트 상자 10"/>
          <p:cNvSpPr txBox="1"/>
          <p:nvPr/>
        </p:nvSpPr>
        <p:spPr>
          <a:xfrm>
            <a:off x="838200" y="1134740"/>
            <a:ext cx="5276851" cy="861774"/>
          </a:xfrm>
          <a:prstGeom prst="rect">
            <a:avLst/>
          </a:prstGeom>
          <a:noFill/>
        </p:spPr>
        <p:txBody>
          <a:bodyPr wrap="square" rtlCol="0">
            <a:spAutoFit/>
          </a:bodyPr>
          <a:lstStyle/>
          <a:p>
            <a:r>
              <a:rPr kumimoji="1" lang="en-US" altLang="ko-KR" sz="2500" b="1" dirty="0" smtClean="0">
                <a:solidFill>
                  <a:srgbClr val="002060"/>
                </a:solidFill>
              </a:rPr>
              <a:t>Sequence</a:t>
            </a:r>
            <a:r>
              <a:rPr kumimoji="1" lang="ko-KR" altLang="en-US" sz="2500" b="1" dirty="0" smtClean="0">
                <a:solidFill>
                  <a:srgbClr val="002060"/>
                </a:solidFill>
              </a:rPr>
              <a:t>에 대한 다양한 연산을 쉽게 처리</a:t>
            </a:r>
            <a:endParaRPr kumimoji="1" lang="ko-KR" altLang="en-US" sz="2500" b="1" dirty="0">
              <a:solidFill>
                <a:srgbClr val="002060"/>
              </a:solidFill>
            </a:endParaRPr>
          </a:p>
        </p:txBody>
      </p:sp>
      <p:sp>
        <p:nvSpPr>
          <p:cNvPr id="13" name="텍스트 상자 12"/>
          <p:cNvSpPr txBox="1"/>
          <p:nvPr/>
        </p:nvSpPr>
        <p:spPr>
          <a:xfrm>
            <a:off x="6811963" y="5205673"/>
            <a:ext cx="4424363" cy="477054"/>
          </a:xfrm>
          <a:prstGeom prst="rect">
            <a:avLst/>
          </a:prstGeom>
          <a:noFill/>
        </p:spPr>
        <p:txBody>
          <a:bodyPr wrap="square" rtlCol="0">
            <a:spAutoFit/>
          </a:bodyPr>
          <a:lstStyle/>
          <a:p>
            <a:r>
              <a:rPr kumimoji="1" lang="en-US" altLang="ko-KR" sz="2500" b="1" dirty="0">
                <a:solidFill>
                  <a:srgbClr val="002060"/>
                </a:solidFill>
              </a:rPr>
              <a:t> </a:t>
            </a:r>
            <a:r>
              <a:rPr kumimoji="1" lang="en-US" altLang="ko-KR" sz="2500" b="1" dirty="0" smtClean="0">
                <a:solidFill>
                  <a:srgbClr val="002060"/>
                </a:solidFill>
              </a:rPr>
              <a:t>map(function, sequence)</a:t>
            </a:r>
            <a:endParaRPr kumimoji="1" lang="ko-KR" altLang="en-US" sz="2500" b="1" dirty="0">
              <a:solidFill>
                <a:srgbClr val="002060"/>
              </a:solidFill>
            </a:endParaRP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62" y="1920680"/>
            <a:ext cx="5118100" cy="1587500"/>
          </a:xfrm>
          <a:prstGeom prst="rect">
            <a:avLst/>
          </a:prstGeom>
        </p:spPr>
      </p:pic>
      <p:pic>
        <p:nvPicPr>
          <p:cNvPr id="10" name="그림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262" y="3746707"/>
            <a:ext cx="2857500" cy="2857500"/>
          </a:xfrm>
          <a:prstGeom prst="rect">
            <a:avLst/>
          </a:prstGeom>
        </p:spPr>
      </p:pic>
      <p:sp>
        <p:nvSpPr>
          <p:cNvPr id="15" name="텍스트 상자 14"/>
          <p:cNvSpPr txBox="1"/>
          <p:nvPr/>
        </p:nvSpPr>
        <p:spPr>
          <a:xfrm>
            <a:off x="6715127" y="2219352"/>
            <a:ext cx="4424363" cy="477054"/>
          </a:xfrm>
          <a:prstGeom prst="rect">
            <a:avLst/>
          </a:prstGeom>
          <a:noFill/>
        </p:spPr>
        <p:txBody>
          <a:bodyPr wrap="square" rtlCol="0">
            <a:spAutoFit/>
          </a:bodyPr>
          <a:lstStyle/>
          <a:p>
            <a:r>
              <a:rPr kumimoji="1" lang="en-US" altLang="ko-KR" sz="2500" b="1" dirty="0" smtClean="0"/>
              <a:t>1.Map</a:t>
            </a:r>
            <a:endParaRPr kumimoji="1" lang="ko-KR" altLang="en-US" sz="2500" b="1" dirty="0"/>
          </a:p>
        </p:txBody>
      </p:sp>
      <p:pic>
        <p:nvPicPr>
          <p:cNvPr id="16" name="그림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963" y="2797658"/>
            <a:ext cx="5118100" cy="1587500"/>
          </a:xfrm>
          <a:prstGeom prst="rect">
            <a:avLst/>
          </a:prstGeom>
        </p:spPr>
      </p:pic>
      <p:sp>
        <p:nvSpPr>
          <p:cNvPr id="6" name="타원 5"/>
          <p:cNvSpPr/>
          <p:nvPr/>
        </p:nvSpPr>
        <p:spPr>
          <a:xfrm>
            <a:off x="7268372" y="3452426"/>
            <a:ext cx="642937" cy="6850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b="1"/>
          </a:p>
        </p:txBody>
      </p:sp>
      <p:cxnSp>
        <p:nvCxnSpPr>
          <p:cNvPr id="8" name="직선 화살표 연결선 7"/>
          <p:cNvCxnSpPr/>
          <p:nvPr/>
        </p:nvCxnSpPr>
        <p:spPr>
          <a:xfrm>
            <a:off x="7830346" y="4105521"/>
            <a:ext cx="576262" cy="405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텍스트 상자 16"/>
          <p:cNvSpPr txBox="1"/>
          <p:nvPr/>
        </p:nvSpPr>
        <p:spPr>
          <a:xfrm>
            <a:off x="8406609" y="4261075"/>
            <a:ext cx="1762126" cy="477054"/>
          </a:xfrm>
          <a:prstGeom prst="rect">
            <a:avLst/>
          </a:prstGeom>
          <a:noFill/>
        </p:spPr>
        <p:txBody>
          <a:bodyPr wrap="square" rtlCol="0">
            <a:spAutoFit/>
          </a:bodyPr>
          <a:lstStyle/>
          <a:p>
            <a:r>
              <a:rPr kumimoji="1" lang="en-US" altLang="ko-KR" sz="2500" b="1" dirty="0" smtClean="0">
                <a:solidFill>
                  <a:srgbClr val="002060"/>
                </a:solidFill>
              </a:rPr>
              <a:t>F(x)</a:t>
            </a:r>
            <a:endParaRPr kumimoji="1" lang="ko-KR" altLang="en-US" sz="2500" b="1" dirty="0">
              <a:solidFill>
                <a:srgbClr val="002060"/>
              </a:solidFill>
            </a:endParaRPr>
          </a:p>
        </p:txBody>
      </p:sp>
      <p:cxnSp>
        <p:nvCxnSpPr>
          <p:cNvPr id="18" name="직선 화살표 연결선 17"/>
          <p:cNvCxnSpPr/>
          <p:nvPr/>
        </p:nvCxnSpPr>
        <p:spPr>
          <a:xfrm>
            <a:off x="9178133" y="451125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텍스트 상자 22"/>
          <p:cNvSpPr txBox="1"/>
          <p:nvPr/>
        </p:nvSpPr>
        <p:spPr>
          <a:xfrm>
            <a:off x="9682961" y="4271981"/>
            <a:ext cx="1762126" cy="477054"/>
          </a:xfrm>
          <a:prstGeom prst="rect">
            <a:avLst/>
          </a:prstGeom>
          <a:noFill/>
        </p:spPr>
        <p:txBody>
          <a:bodyPr wrap="square" rtlCol="0">
            <a:spAutoFit/>
          </a:bodyPr>
          <a:lstStyle/>
          <a:p>
            <a:r>
              <a:rPr kumimoji="1" lang="en-US" altLang="ko-KR" sz="2500" b="1" dirty="0" smtClean="0">
                <a:solidFill>
                  <a:srgbClr val="002060"/>
                </a:solidFill>
              </a:rPr>
              <a:t>Tuple</a:t>
            </a:r>
            <a:endParaRPr kumimoji="1" lang="ko-KR" altLang="en-US" sz="2500" b="1" dirty="0">
              <a:solidFill>
                <a:srgbClr val="002060"/>
              </a:solidFill>
            </a:endParaRPr>
          </a:p>
        </p:txBody>
      </p:sp>
      <p:sp>
        <p:nvSpPr>
          <p:cNvPr id="24" name="텍스트 상자 23"/>
          <p:cNvSpPr txBox="1"/>
          <p:nvPr/>
        </p:nvSpPr>
        <p:spPr>
          <a:xfrm>
            <a:off x="6585747" y="1619724"/>
            <a:ext cx="1010441" cy="477054"/>
          </a:xfrm>
          <a:prstGeom prst="rect">
            <a:avLst/>
          </a:prstGeom>
          <a:noFill/>
        </p:spPr>
        <p:txBody>
          <a:bodyPr wrap="square" rtlCol="0">
            <a:spAutoFit/>
          </a:bodyPr>
          <a:lstStyle/>
          <a:p>
            <a:r>
              <a:rPr kumimoji="1" lang="en-US" altLang="ko-KR" sz="2500" b="1" dirty="0" smtClean="0">
                <a:solidFill>
                  <a:srgbClr val="002060"/>
                </a:solidFill>
              </a:rPr>
              <a:t>MAP</a:t>
            </a:r>
            <a:endParaRPr kumimoji="1" lang="ko-KR" altLang="en-US" sz="2500" b="1" dirty="0">
              <a:solidFill>
                <a:srgbClr val="002060"/>
              </a:solidFill>
            </a:endParaRPr>
          </a:p>
        </p:txBody>
      </p:sp>
      <p:sp>
        <p:nvSpPr>
          <p:cNvPr id="25" name="텍스트 상자 24"/>
          <p:cNvSpPr txBox="1"/>
          <p:nvPr/>
        </p:nvSpPr>
        <p:spPr>
          <a:xfrm>
            <a:off x="8574886" y="1619724"/>
            <a:ext cx="6757987" cy="477054"/>
          </a:xfrm>
          <a:prstGeom prst="rect">
            <a:avLst/>
          </a:prstGeom>
          <a:noFill/>
        </p:spPr>
        <p:txBody>
          <a:bodyPr wrap="square" rtlCol="0">
            <a:spAutoFit/>
          </a:bodyPr>
          <a:lstStyle/>
          <a:p>
            <a:r>
              <a:rPr kumimoji="1" lang="en-US" altLang="ko-KR" sz="2500" b="1" dirty="0" smtClean="0">
                <a:solidFill>
                  <a:srgbClr val="002060"/>
                </a:solidFill>
              </a:rPr>
              <a:t>FILTER</a:t>
            </a:r>
            <a:endParaRPr kumimoji="1" lang="ko-KR" altLang="en-US" sz="2500" b="1" dirty="0">
              <a:solidFill>
                <a:srgbClr val="002060"/>
              </a:solidFill>
            </a:endParaRPr>
          </a:p>
        </p:txBody>
      </p:sp>
      <p:sp>
        <p:nvSpPr>
          <p:cNvPr id="26" name="텍스트 상자 25"/>
          <p:cNvSpPr txBox="1"/>
          <p:nvPr/>
        </p:nvSpPr>
        <p:spPr>
          <a:xfrm>
            <a:off x="10564024" y="1619724"/>
            <a:ext cx="6757987" cy="477054"/>
          </a:xfrm>
          <a:prstGeom prst="rect">
            <a:avLst/>
          </a:prstGeom>
          <a:noFill/>
        </p:spPr>
        <p:txBody>
          <a:bodyPr wrap="square" rtlCol="0">
            <a:spAutoFit/>
          </a:bodyPr>
          <a:lstStyle/>
          <a:p>
            <a:r>
              <a:rPr kumimoji="1" lang="en-US" altLang="ko-KR" sz="2500" b="1" dirty="0" smtClean="0">
                <a:solidFill>
                  <a:srgbClr val="002060"/>
                </a:solidFill>
              </a:rPr>
              <a:t>REDUCE</a:t>
            </a:r>
            <a:endParaRPr kumimoji="1" lang="ko-KR" altLang="en-US" sz="2500" b="1" dirty="0">
              <a:solidFill>
                <a:srgbClr val="002060"/>
              </a:solidFill>
            </a:endParaRPr>
          </a:p>
        </p:txBody>
      </p:sp>
    </p:spTree>
    <p:extLst>
      <p:ext uri="{BB962C8B-B14F-4D97-AF65-F5344CB8AC3E}">
        <p14:creationId xmlns:p14="http://schemas.microsoft.com/office/powerpoint/2010/main" val="40798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Higher-order-Function -2</a:t>
            </a:r>
            <a:endParaRPr kumimoji="1" lang="ko-KR" altLang="en-US" sz="2800" dirty="0"/>
          </a:p>
        </p:txBody>
      </p:sp>
      <p:sp>
        <p:nvSpPr>
          <p:cNvPr id="12" name="텍스트 상자 11"/>
          <p:cNvSpPr txBox="1"/>
          <p:nvPr/>
        </p:nvSpPr>
        <p:spPr>
          <a:xfrm>
            <a:off x="943773" y="1616026"/>
            <a:ext cx="4424363" cy="477054"/>
          </a:xfrm>
          <a:prstGeom prst="rect">
            <a:avLst/>
          </a:prstGeom>
          <a:noFill/>
        </p:spPr>
        <p:txBody>
          <a:bodyPr wrap="square" rtlCol="0">
            <a:spAutoFit/>
          </a:bodyPr>
          <a:lstStyle/>
          <a:p>
            <a:r>
              <a:rPr kumimoji="1" lang="en-US" altLang="ko-KR" sz="2500" b="1" dirty="0" smtClean="0">
                <a:solidFill>
                  <a:srgbClr val="002060"/>
                </a:solidFill>
              </a:rPr>
              <a:t>2.Filter</a:t>
            </a:r>
            <a:endParaRPr kumimoji="1" lang="ko-KR" altLang="en-US" sz="2500" b="1" dirty="0">
              <a:solidFill>
                <a:srgbClr val="002060"/>
              </a:solidFill>
            </a:endParaRPr>
          </a:p>
        </p:txBody>
      </p:sp>
      <p:sp>
        <p:nvSpPr>
          <p:cNvPr id="13" name="텍스트 상자 12"/>
          <p:cNvSpPr txBox="1"/>
          <p:nvPr/>
        </p:nvSpPr>
        <p:spPr>
          <a:xfrm>
            <a:off x="6811963" y="5205673"/>
            <a:ext cx="4424363" cy="477054"/>
          </a:xfrm>
          <a:prstGeom prst="rect">
            <a:avLst/>
          </a:prstGeom>
          <a:noFill/>
        </p:spPr>
        <p:txBody>
          <a:bodyPr wrap="square" rtlCol="0">
            <a:spAutoFit/>
          </a:bodyPr>
          <a:lstStyle/>
          <a:p>
            <a:r>
              <a:rPr kumimoji="1" lang="en-US" altLang="ko-KR" sz="2500" b="1" dirty="0">
                <a:solidFill>
                  <a:srgbClr val="002060"/>
                </a:solidFill>
              </a:rPr>
              <a:t> </a:t>
            </a:r>
            <a:r>
              <a:rPr kumimoji="1" lang="en-US" altLang="ko-KR" sz="2500" b="1" dirty="0" smtClean="0">
                <a:solidFill>
                  <a:srgbClr val="002060"/>
                </a:solidFill>
              </a:rPr>
              <a:t>map(function, sequence)</a:t>
            </a:r>
            <a:endParaRPr kumimoji="1" lang="ko-KR" altLang="en-US" sz="2500" b="1" dirty="0">
              <a:solidFill>
                <a:srgbClr val="002060"/>
              </a:solidFill>
            </a:endParaRPr>
          </a:p>
        </p:txBody>
      </p:sp>
      <p:sp>
        <p:nvSpPr>
          <p:cNvPr id="15" name="텍스트 상자 14"/>
          <p:cNvSpPr txBox="1"/>
          <p:nvPr/>
        </p:nvSpPr>
        <p:spPr>
          <a:xfrm>
            <a:off x="6715127" y="2219352"/>
            <a:ext cx="4424363" cy="477054"/>
          </a:xfrm>
          <a:prstGeom prst="rect">
            <a:avLst/>
          </a:prstGeom>
          <a:noFill/>
        </p:spPr>
        <p:txBody>
          <a:bodyPr wrap="square" rtlCol="0">
            <a:spAutoFit/>
          </a:bodyPr>
          <a:lstStyle/>
          <a:p>
            <a:r>
              <a:rPr kumimoji="1" lang="en-US" altLang="ko-KR" sz="2500" b="1" dirty="0" smtClean="0"/>
              <a:t>1.Map</a:t>
            </a:r>
            <a:endParaRPr kumimoji="1" lang="ko-KR" altLang="en-US" sz="2500" b="1" dirty="0"/>
          </a:p>
        </p:txBody>
      </p:sp>
      <p:pic>
        <p:nvPicPr>
          <p:cNvPr id="16" name="그림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93080"/>
            <a:ext cx="5118100" cy="1587500"/>
          </a:xfrm>
          <a:prstGeom prst="rect">
            <a:avLst/>
          </a:prstGeom>
        </p:spPr>
      </p:pic>
      <p:sp>
        <p:nvSpPr>
          <p:cNvPr id="6" name="타원 5"/>
          <p:cNvSpPr/>
          <p:nvPr/>
        </p:nvSpPr>
        <p:spPr>
          <a:xfrm>
            <a:off x="1294609" y="2747848"/>
            <a:ext cx="642937" cy="6850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b="1"/>
          </a:p>
        </p:txBody>
      </p:sp>
      <p:cxnSp>
        <p:nvCxnSpPr>
          <p:cNvPr id="8" name="직선 화살표 연결선 7"/>
          <p:cNvCxnSpPr/>
          <p:nvPr/>
        </p:nvCxnSpPr>
        <p:spPr>
          <a:xfrm>
            <a:off x="1814658" y="3364276"/>
            <a:ext cx="537372" cy="6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텍스트 상자 16"/>
          <p:cNvSpPr txBox="1"/>
          <p:nvPr/>
        </p:nvSpPr>
        <p:spPr>
          <a:xfrm>
            <a:off x="2432846" y="3556497"/>
            <a:ext cx="1762126" cy="477054"/>
          </a:xfrm>
          <a:prstGeom prst="rect">
            <a:avLst/>
          </a:prstGeom>
          <a:noFill/>
        </p:spPr>
        <p:txBody>
          <a:bodyPr wrap="square" rtlCol="0">
            <a:spAutoFit/>
          </a:bodyPr>
          <a:lstStyle/>
          <a:p>
            <a:r>
              <a:rPr kumimoji="1" lang="en-US" altLang="ko-KR" sz="2500" b="1" dirty="0" smtClean="0">
                <a:solidFill>
                  <a:srgbClr val="002060"/>
                </a:solidFill>
              </a:rPr>
              <a:t>True</a:t>
            </a:r>
            <a:endParaRPr kumimoji="1" lang="ko-KR" altLang="en-US" sz="2500" b="1" dirty="0">
              <a:solidFill>
                <a:srgbClr val="002060"/>
              </a:solidFill>
            </a:endParaRPr>
          </a:p>
        </p:txBody>
      </p:sp>
      <p:cxnSp>
        <p:nvCxnSpPr>
          <p:cNvPr id="18" name="직선 화살표 연결선 17"/>
          <p:cNvCxnSpPr/>
          <p:nvPr/>
        </p:nvCxnSpPr>
        <p:spPr>
          <a:xfrm>
            <a:off x="3204370" y="3806672"/>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텍스트 상자 22"/>
          <p:cNvSpPr txBox="1"/>
          <p:nvPr/>
        </p:nvSpPr>
        <p:spPr>
          <a:xfrm>
            <a:off x="3709198" y="3567403"/>
            <a:ext cx="1762126" cy="477054"/>
          </a:xfrm>
          <a:prstGeom prst="rect">
            <a:avLst/>
          </a:prstGeom>
          <a:noFill/>
        </p:spPr>
        <p:txBody>
          <a:bodyPr wrap="square" rtlCol="0">
            <a:spAutoFit/>
          </a:bodyPr>
          <a:lstStyle/>
          <a:p>
            <a:r>
              <a:rPr kumimoji="1" lang="en-US" altLang="ko-KR" sz="2500" b="1" dirty="0" smtClean="0">
                <a:solidFill>
                  <a:srgbClr val="002060"/>
                </a:solidFill>
              </a:rPr>
              <a:t>Return</a:t>
            </a:r>
            <a:endParaRPr kumimoji="1" lang="ko-KR" altLang="en-US" sz="2500" b="1" dirty="0">
              <a:solidFill>
                <a:srgbClr val="002060"/>
              </a:solidFill>
            </a:endParaRPr>
          </a:p>
        </p:txBody>
      </p:sp>
      <p:sp>
        <p:nvSpPr>
          <p:cNvPr id="25" name="텍스트 상자 24"/>
          <p:cNvSpPr txBox="1"/>
          <p:nvPr/>
        </p:nvSpPr>
        <p:spPr>
          <a:xfrm>
            <a:off x="8574886" y="1619724"/>
            <a:ext cx="6757987" cy="477054"/>
          </a:xfrm>
          <a:prstGeom prst="rect">
            <a:avLst/>
          </a:prstGeom>
          <a:noFill/>
        </p:spPr>
        <p:txBody>
          <a:bodyPr wrap="square" rtlCol="0">
            <a:spAutoFit/>
          </a:bodyPr>
          <a:lstStyle/>
          <a:p>
            <a:r>
              <a:rPr kumimoji="1" lang="en-US" altLang="ko-KR" sz="2500" b="1" dirty="0" smtClean="0">
                <a:solidFill>
                  <a:srgbClr val="002060"/>
                </a:solidFill>
              </a:rPr>
              <a:t>FILTER</a:t>
            </a:r>
            <a:endParaRPr kumimoji="1" lang="ko-KR" altLang="en-US" sz="2500" b="1" dirty="0">
              <a:solidFill>
                <a:srgbClr val="002060"/>
              </a:solidFill>
            </a:endParaRPr>
          </a:p>
        </p:txBody>
      </p:sp>
      <p:sp>
        <p:nvSpPr>
          <p:cNvPr id="26" name="텍스트 상자 25"/>
          <p:cNvSpPr txBox="1"/>
          <p:nvPr/>
        </p:nvSpPr>
        <p:spPr>
          <a:xfrm>
            <a:off x="10564024" y="1619724"/>
            <a:ext cx="6757987" cy="477054"/>
          </a:xfrm>
          <a:prstGeom prst="rect">
            <a:avLst/>
          </a:prstGeom>
          <a:noFill/>
        </p:spPr>
        <p:txBody>
          <a:bodyPr wrap="square" rtlCol="0">
            <a:spAutoFit/>
          </a:bodyPr>
          <a:lstStyle/>
          <a:p>
            <a:r>
              <a:rPr kumimoji="1" lang="en-US" altLang="ko-KR" sz="2500" b="1" dirty="0" smtClean="0">
                <a:solidFill>
                  <a:srgbClr val="002060"/>
                </a:solidFill>
              </a:rPr>
              <a:t>REDUCE</a:t>
            </a:r>
            <a:endParaRPr kumimoji="1" lang="ko-KR" altLang="en-US" sz="2500" b="1" dirty="0">
              <a:solidFill>
                <a:srgbClr val="002060"/>
              </a:solidFill>
            </a:endParaRPr>
          </a:p>
        </p:txBody>
      </p:sp>
      <p:sp>
        <p:nvSpPr>
          <p:cNvPr id="22" name="텍스트 상자 21"/>
          <p:cNvSpPr txBox="1"/>
          <p:nvPr/>
        </p:nvSpPr>
        <p:spPr>
          <a:xfrm>
            <a:off x="2393955" y="4338923"/>
            <a:ext cx="1142999" cy="477054"/>
          </a:xfrm>
          <a:prstGeom prst="rect">
            <a:avLst/>
          </a:prstGeom>
          <a:noFill/>
        </p:spPr>
        <p:txBody>
          <a:bodyPr wrap="square" rtlCol="0">
            <a:spAutoFit/>
          </a:bodyPr>
          <a:lstStyle/>
          <a:p>
            <a:r>
              <a:rPr kumimoji="1" lang="en-US" altLang="ko-KR" sz="2500" b="1" smtClean="0">
                <a:solidFill>
                  <a:srgbClr val="C00000"/>
                </a:solidFill>
              </a:rPr>
              <a:t>False</a:t>
            </a:r>
            <a:endParaRPr kumimoji="1" lang="ko-KR" altLang="en-US" sz="2500" b="1" dirty="0">
              <a:solidFill>
                <a:srgbClr val="C00000"/>
              </a:solidFill>
            </a:endParaRPr>
          </a:p>
        </p:txBody>
      </p:sp>
      <p:cxnSp>
        <p:nvCxnSpPr>
          <p:cNvPr id="27" name="직선 화살표 연결선 26"/>
          <p:cNvCxnSpPr/>
          <p:nvPr/>
        </p:nvCxnSpPr>
        <p:spPr>
          <a:xfrm>
            <a:off x="3165479" y="458909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텍스트 상자 27"/>
          <p:cNvSpPr txBox="1"/>
          <p:nvPr/>
        </p:nvSpPr>
        <p:spPr>
          <a:xfrm>
            <a:off x="3670306" y="4349829"/>
            <a:ext cx="2285993" cy="477054"/>
          </a:xfrm>
          <a:prstGeom prst="rect">
            <a:avLst/>
          </a:prstGeom>
          <a:noFill/>
        </p:spPr>
        <p:txBody>
          <a:bodyPr wrap="square" rtlCol="0">
            <a:spAutoFit/>
          </a:bodyPr>
          <a:lstStyle/>
          <a:p>
            <a:r>
              <a:rPr kumimoji="1" lang="en-US" altLang="ko-KR" sz="2500" b="1" smtClean="0">
                <a:solidFill>
                  <a:srgbClr val="C00000"/>
                </a:solidFill>
              </a:rPr>
              <a:t>Not Return</a:t>
            </a:r>
            <a:endParaRPr kumimoji="1" lang="ko-KR" altLang="en-US" sz="2500" b="1" dirty="0">
              <a:solidFill>
                <a:srgbClr val="C00000"/>
              </a:solidFill>
            </a:endParaRPr>
          </a:p>
        </p:txBody>
      </p:sp>
      <p:cxnSp>
        <p:nvCxnSpPr>
          <p:cNvPr id="29" name="직선 화살표 연결선 28"/>
          <p:cNvCxnSpPr/>
          <p:nvPr/>
        </p:nvCxnSpPr>
        <p:spPr>
          <a:xfrm>
            <a:off x="1707284" y="3417961"/>
            <a:ext cx="590224" cy="931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텍스트 상자 29"/>
          <p:cNvSpPr txBox="1"/>
          <p:nvPr/>
        </p:nvSpPr>
        <p:spPr>
          <a:xfrm>
            <a:off x="1616077" y="3511569"/>
            <a:ext cx="1762126" cy="477054"/>
          </a:xfrm>
          <a:prstGeom prst="rect">
            <a:avLst/>
          </a:prstGeom>
          <a:noFill/>
        </p:spPr>
        <p:txBody>
          <a:bodyPr wrap="square" rtlCol="0">
            <a:spAutoFit/>
          </a:bodyPr>
          <a:lstStyle/>
          <a:p>
            <a:r>
              <a:rPr kumimoji="1" lang="en-US" altLang="ko-KR" sz="2500" b="1" dirty="0" smtClean="0">
                <a:solidFill>
                  <a:schemeClr val="accent6">
                    <a:lumMod val="50000"/>
                  </a:schemeClr>
                </a:solidFill>
              </a:rPr>
              <a:t>F(x)</a:t>
            </a:r>
            <a:endParaRPr kumimoji="1" lang="ko-KR" altLang="en-US" sz="2500" b="1" dirty="0">
              <a:solidFill>
                <a:schemeClr val="accent6">
                  <a:lumMod val="50000"/>
                </a:schemeClr>
              </a:solidFill>
            </a:endParaRPr>
          </a:p>
        </p:txBody>
      </p:sp>
      <p:sp>
        <p:nvSpPr>
          <p:cNvPr id="32" name="텍스트 상자 31"/>
          <p:cNvSpPr txBox="1"/>
          <p:nvPr/>
        </p:nvSpPr>
        <p:spPr>
          <a:xfrm>
            <a:off x="753272" y="5291264"/>
            <a:ext cx="7351637" cy="477054"/>
          </a:xfrm>
          <a:prstGeom prst="rect">
            <a:avLst/>
          </a:prstGeom>
          <a:noFill/>
        </p:spPr>
        <p:txBody>
          <a:bodyPr wrap="square" rtlCol="0">
            <a:spAutoFit/>
          </a:bodyPr>
          <a:lstStyle/>
          <a:p>
            <a:r>
              <a:rPr kumimoji="1" lang="en-US" altLang="ko-KR" sz="2500" b="1" dirty="0">
                <a:solidFill>
                  <a:srgbClr val="002060"/>
                </a:solidFill>
              </a:rPr>
              <a:t> </a:t>
            </a:r>
            <a:r>
              <a:rPr kumimoji="1" lang="en-US" altLang="ko-KR" sz="2500" b="1" dirty="0" smtClean="0">
                <a:solidFill>
                  <a:srgbClr val="002060"/>
                </a:solidFill>
              </a:rPr>
              <a:t>filter(lambda x: x&gt;0, (2,3,5,0,-1)</a:t>
            </a:r>
            <a:endParaRPr kumimoji="1" lang="ko-KR" altLang="en-US" sz="2500" b="1" dirty="0">
              <a:solidFill>
                <a:srgbClr val="002060"/>
              </a:solidFill>
            </a:endParaRPr>
          </a:p>
        </p:txBody>
      </p:sp>
      <p:sp>
        <p:nvSpPr>
          <p:cNvPr id="33" name="텍스트 상자 32"/>
          <p:cNvSpPr txBox="1"/>
          <p:nvPr/>
        </p:nvSpPr>
        <p:spPr>
          <a:xfrm>
            <a:off x="753272" y="5907838"/>
            <a:ext cx="7351637" cy="477054"/>
          </a:xfrm>
          <a:prstGeom prst="rect">
            <a:avLst/>
          </a:prstGeom>
          <a:noFill/>
        </p:spPr>
        <p:txBody>
          <a:bodyPr wrap="square" rtlCol="0">
            <a:spAutoFit/>
          </a:bodyPr>
          <a:lstStyle/>
          <a:p>
            <a:r>
              <a:rPr kumimoji="1" lang="en-US" altLang="ko-KR" sz="2500" b="1" dirty="0" smtClean="0">
                <a:solidFill>
                  <a:srgbClr val="002060"/>
                </a:solidFill>
              </a:rPr>
              <a:t> </a:t>
            </a:r>
            <a:r>
              <a:rPr kumimoji="1" lang="en-US" altLang="ko-KR" sz="2500" b="1" dirty="0" smtClean="0">
                <a:solidFill>
                  <a:srgbClr val="C00000"/>
                </a:solidFill>
              </a:rPr>
              <a:t>out : (2,3,5)</a:t>
            </a:r>
            <a:endParaRPr kumimoji="1" lang="ko-KR" altLang="en-US" sz="2500" b="1" dirty="0">
              <a:solidFill>
                <a:srgbClr val="C00000"/>
              </a:solidFill>
            </a:endParaRPr>
          </a:p>
        </p:txBody>
      </p:sp>
    </p:spTree>
    <p:extLst>
      <p:ext uri="{BB962C8B-B14F-4D97-AF65-F5344CB8AC3E}">
        <p14:creationId xmlns:p14="http://schemas.microsoft.com/office/powerpoint/2010/main" val="1636656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91315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Basic example of Python</a:t>
            </a:r>
            <a:endParaRPr kumimoji="1" lang="ko-KR" altLang="en-US" sz="2800" dirty="0"/>
          </a:p>
        </p:txBody>
      </p:sp>
      <p:sp>
        <p:nvSpPr>
          <p:cNvPr id="4" name="직사각형 3"/>
          <p:cNvSpPr/>
          <p:nvPr/>
        </p:nvSpPr>
        <p:spPr>
          <a:xfrm>
            <a:off x="4472050" y="3591491"/>
            <a:ext cx="2296885" cy="5529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Average ??</a:t>
            </a:r>
            <a:endParaRPr kumimoji="1"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7166"/>
            <a:ext cx="3330039" cy="1864822"/>
          </a:xfrm>
          <a:prstGeom prst="rect">
            <a:avLst/>
          </a:prstGeom>
        </p:spPr>
      </p:pic>
      <p:sp>
        <p:nvSpPr>
          <p:cNvPr id="6" name="직사각형 5"/>
          <p:cNvSpPr/>
          <p:nvPr/>
        </p:nvSpPr>
        <p:spPr>
          <a:xfrm>
            <a:off x="4636325"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Measure and Record Everyday</a:t>
            </a:r>
          </a:p>
        </p:txBody>
      </p:sp>
      <p:sp>
        <p:nvSpPr>
          <p:cNvPr id="7" name="직사각형 6"/>
          <p:cNvSpPr/>
          <p:nvPr/>
        </p:nvSpPr>
        <p:spPr>
          <a:xfrm>
            <a:off x="7983188"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Word File name : </a:t>
            </a:r>
          </a:p>
          <a:p>
            <a:pPr algn="ctr"/>
            <a:r>
              <a:rPr kumimoji="1" lang="en-US" altLang="ko-KR" dirty="0" smtClean="0"/>
              <a:t>”</a:t>
            </a:r>
            <a:r>
              <a:rPr kumimoji="1" lang="en-US" altLang="ko-KR" dirty="0" err="1" smtClean="0"/>
              <a:t>oberservations</a:t>
            </a:r>
            <a:r>
              <a:rPr kumimoji="1" lang="en-US" altLang="ko-KR" dirty="0" smtClean="0"/>
              <a:t>”</a:t>
            </a: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644" y="2991988"/>
            <a:ext cx="6756400" cy="3302000"/>
          </a:xfrm>
          <a:prstGeom prst="rect">
            <a:avLst/>
          </a:prstGeom>
        </p:spPr>
      </p:pic>
      <p:sp>
        <p:nvSpPr>
          <p:cNvPr id="8" name="바닥글 개체 틀 7"/>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88260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000" dirty="0" smtClean="0"/>
              <a:t>Basic </a:t>
            </a:r>
            <a:r>
              <a:rPr kumimoji="1" lang="en-US" altLang="ko-KR" sz="2800" dirty="0" smtClean="0"/>
              <a:t>example</a:t>
            </a:r>
            <a:r>
              <a:rPr kumimoji="1" lang="en-US" altLang="ko-KR" sz="2000" dirty="0" smtClean="0"/>
              <a:t> of Python</a:t>
            </a:r>
            <a:endParaRPr kumimoji="1" lang="ko-KR" altLang="en-US" sz="2000" dirty="0"/>
          </a:p>
        </p:txBody>
      </p:sp>
      <p:sp>
        <p:nvSpPr>
          <p:cNvPr id="4" name="직사각형 3"/>
          <p:cNvSpPr/>
          <p:nvPr/>
        </p:nvSpPr>
        <p:spPr>
          <a:xfrm>
            <a:off x="4472050" y="3591491"/>
            <a:ext cx="2296885" cy="5529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Average ??</a:t>
            </a:r>
            <a:endParaRPr kumimoji="1"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7166"/>
            <a:ext cx="3330039" cy="1864822"/>
          </a:xfrm>
          <a:prstGeom prst="rect">
            <a:avLst/>
          </a:prstGeom>
        </p:spPr>
      </p:pic>
      <p:sp>
        <p:nvSpPr>
          <p:cNvPr id="6" name="직사각형 5"/>
          <p:cNvSpPr/>
          <p:nvPr/>
        </p:nvSpPr>
        <p:spPr>
          <a:xfrm>
            <a:off x="4636325"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Measure and Record Everyday</a:t>
            </a:r>
          </a:p>
        </p:txBody>
      </p:sp>
      <p:sp>
        <p:nvSpPr>
          <p:cNvPr id="7" name="직사각형 6"/>
          <p:cNvSpPr/>
          <p:nvPr/>
        </p:nvSpPr>
        <p:spPr>
          <a:xfrm>
            <a:off x="7983188" y="1816132"/>
            <a:ext cx="2405743"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Word File name : </a:t>
            </a:r>
          </a:p>
          <a:p>
            <a:pPr algn="ctr"/>
            <a:r>
              <a:rPr kumimoji="1" lang="en-US" altLang="ko-KR" dirty="0" smtClean="0"/>
              <a:t>”</a:t>
            </a:r>
            <a:r>
              <a:rPr kumimoji="1" lang="en-US" altLang="ko-KR" dirty="0" err="1" smtClean="0"/>
              <a:t>oberservations</a:t>
            </a:r>
            <a:r>
              <a:rPr kumimoji="1" lang="en-US" altLang="ko-KR" dirty="0" smtClean="0"/>
              <a:t>”</a:t>
            </a: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04" y="2991988"/>
            <a:ext cx="6756400" cy="3302000"/>
          </a:xfrm>
          <a:prstGeom prst="rect">
            <a:avLst/>
          </a:prstGeom>
        </p:spPr>
      </p:pic>
      <p:sp>
        <p:nvSpPr>
          <p:cNvPr id="8" name="바닥글 개체 틀 7"/>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98364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Autofit/>
          </a:bodyPr>
          <a:lstStyle/>
          <a:p>
            <a:r>
              <a:rPr kumimoji="1" lang="en-US" altLang="ko-KR" sz="2800" dirty="0" smtClean="0"/>
              <a:t>Statement</a:t>
            </a:r>
            <a:endParaRPr kumimoji="1" lang="ko-KR" altLang="en-US" sz="2800" dirty="0"/>
          </a:p>
        </p:txBody>
      </p:sp>
      <p:sp>
        <p:nvSpPr>
          <p:cNvPr id="10" name="직사각형 9"/>
          <p:cNvSpPr/>
          <p:nvPr/>
        </p:nvSpPr>
        <p:spPr>
          <a:xfrm>
            <a:off x="838200" y="1192677"/>
            <a:ext cx="3997036"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Python</a:t>
            </a:r>
            <a:r>
              <a:rPr kumimoji="1" lang="ko-KR" altLang="en-US" dirty="0" smtClean="0"/>
              <a:t>은 명령문의 </a:t>
            </a:r>
            <a:r>
              <a:rPr kumimoji="1" lang="en-US" altLang="ko-KR" dirty="0" smtClean="0"/>
              <a:t>Sequence</a:t>
            </a:r>
            <a:r>
              <a:rPr kumimoji="1" lang="ko-KR" altLang="en-US" dirty="0" smtClean="0"/>
              <a:t>라고 할 수 있다</a:t>
            </a:r>
            <a:r>
              <a:rPr kumimoji="1" lang="en-US" altLang="ko-KR" dirty="0" smtClean="0"/>
              <a:t>.</a:t>
            </a:r>
          </a:p>
        </p:txBody>
      </p:sp>
      <p:pic>
        <p:nvPicPr>
          <p:cNvPr id="11" name="그림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346" y="4572787"/>
            <a:ext cx="2891252" cy="1445626"/>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93962"/>
            <a:ext cx="4277544" cy="2055226"/>
          </a:xfrm>
          <a:prstGeom prst="rect">
            <a:avLst/>
          </a:prstGeom>
        </p:spPr>
      </p:pic>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744" y="2193962"/>
            <a:ext cx="6828249" cy="3126693"/>
          </a:xfrm>
          <a:prstGeom prst="rect">
            <a:avLst/>
          </a:prstGeom>
        </p:spPr>
      </p:pic>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550706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Conditional</a:t>
            </a:r>
            <a:endParaRPr kumimoji="1" lang="ko-KR" altLang="en-US" sz="2800" dirty="0"/>
          </a:p>
        </p:txBody>
      </p:sp>
      <p:sp>
        <p:nvSpPr>
          <p:cNvPr id="10" name="직사각형 9"/>
          <p:cNvSpPr/>
          <p:nvPr/>
        </p:nvSpPr>
        <p:spPr>
          <a:xfrm>
            <a:off x="838200" y="1151113"/>
            <a:ext cx="3997036"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명령문을 이용하여 제어 흐름을 바꿀수 있다</a:t>
            </a:r>
            <a:r>
              <a:rPr kumimoji="1" lang="en-US" altLang="ko-KR" dirty="0" smtClean="0"/>
              <a:t>.</a:t>
            </a:r>
          </a:p>
        </p:txBody>
      </p:sp>
      <p:sp>
        <p:nvSpPr>
          <p:cNvPr id="7" name="직사각형 6"/>
          <p:cNvSpPr/>
          <p:nvPr/>
        </p:nvSpPr>
        <p:spPr>
          <a:xfrm>
            <a:off x="7661563" y="1151113"/>
            <a:ext cx="2216727"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If - statement</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22" y="2646217"/>
            <a:ext cx="6001008" cy="2708563"/>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5" y="2362197"/>
            <a:ext cx="4315690" cy="3711493"/>
          </a:xfrm>
          <a:prstGeom prst="rect">
            <a:avLst/>
          </a:prstGeom>
        </p:spPr>
      </p:pic>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449416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Iteration</a:t>
            </a:r>
            <a:endParaRPr kumimoji="1" lang="ko-KR" altLang="en-US" sz="2800" dirty="0"/>
          </a:p>
        </p:txBody>
      </p:sp>
      <p:sp>
        <p:nvSpPr>
          <p:cNvPr id="10" name="직사각형 9"/>
          <p:cNvSpPr/>
          <p:nvPr/>
        </p:nvSpPr>
        <p:spPr>
          <a:xfrm>
            <a:off x="727363" y="1622166"/>
            <a:ext cx="3997036" cy="9963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smtClean="0"/>
              <a:t>프로그램의 흐름을 제어하는 또다른 방법</a:t>
            </a:r>
            <a:r>
              <a:rPr kumimoji="1" lang="en-US" altLang="ko-KR" dirty="0" smtClean="0"/>
              <a:t>?</a:t>
            </a:r>
          </a:p>
        </p:txBody>
      </p:sp>
      <p:sp>
        <p:nvSpPr>
          <p:cNvPr id="7" name="직사각형 6"/>
          <p:cNvSpPr/>
          <p:nvPr/>
        </p:nvSpPr>
        <p:spPr>
          <a:xfrm>
            <a:off x="1281544" y="3392662"/>
            <a:ext cx="2687782"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mtClean="0"/>
              <a:t>Iteration</a:t>
            </a:r>
            <a:endParaRPr kumimoji="1" lang="en-US" altLang="ko-KR" dirty="0" smtClean="0"/>
          </a:p>
        </p:txBody>
      </p:sp>
      <p:sp>
        <p:nvSpPr>
          <p:cNvPr id="3" name="아래쪽 화살표[D] 2"/>
          <p:cNvSpPr/>
          <p:nvPr/>
        </p:nvSpPr>
        <p:spPr>
          <a:xfrm>
            <a:off x="2313708" y="2807718"/>
            <a:ext cx="623455" cy="521717"/>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p:cNvSpPr/>
          <p:nvPr/>
        </p:nvSpPr>
        <p:spPr>
          <a:xfrm>
            <a:off x="7543799" y="1622166"/>
            <a:ext cx="2687782" cy="6776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t>For statement</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4" y="2671632"/>
            <a:ext cx="6934200" cy="2818246"/>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544" y="4133575"/>
            <a:ext cx="2510268" cy="2201121"/>
          </a:xfrm>
          <a:prstGeom prst="rect">
            <a:avLst/>
          </a:prstGeom>
        </p:spPr>
      </p:pic>
      <p:sp>
        <p:nvSpPr>
          <p:cNvPr id="5" name="바닥글 개체 틀 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51231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596776"/>
          </a:xfrm>
        </p:spPr>
        <p:txBody>
          <a:bodyPr>
            <a:normAutofit/>
          </a:bodyPr>
          <a:lstStyle/>
          <a:p>
            <a:r>
              <a:rPr kumimoji="1" lang="en-US" altLang="ko-KR" sz="2800" dirty="0" smtClean="0"/>
              <a:t>Practice</a:t>
            </a:r>
            <a:endParaRPr kumimoji="1" lang="ko-KR" altLang="en-US" sz="2800" dirty="0"/>
          </a:p>
        </p:txBody>
      </p:sp>
      <p:sp>
        <p:nvSpPr>
          <p:cNvPr id="14" name="텍스트 상자 13"/>
          <p:cNvSpPr txBox="1"/>
          <p:nvPr/>
        </p:nvSpPr>
        <p:spPr>
          <a:xfrm>
            <a:off x="955964" y="1607127"/>
            <a:ext cx="11236036" cy="3970318"/>
          </a:xfrm>
          <a:prstGeom prst="rect">
            <a:avLst/>
          </a:prstGeom>
          <a:noFill/>
        </p:spPr>
        <p:txBody>
          <a:bodyPr wrap="square" rtlCol="0">
            <a:spAutoFit/>
          </a:bodyPr>
          <a:lstStyle/>
          <a:p>
            <a:r>
              <a:rPr kumimoji="1" lang="ko-KR" altLang="en-US" dirty="0" smtClean="0"/>
              <a:t>다음과 같이 프로그램 출력을 해보세요</a:t>
            </a:r>
            <a:r>
              <a:rPr kumimoji="1" lang="en-US" altLang="ko-KR" dirty="0" smtClean="0"/>
              <a:t>.</a:t>
            </a:r>
            <a:endParaRPr kumimoji="1" lang="en-US" altLang="ko-KR" dirty="0"/>
          </a:p>
          <a:p>
            <a:endParaRPr kumimoji="1" lang="en-US" altLang="ko-KR" dirty="0" smtClean="0"/>
          </a:p>
          <a:p>
            <a:r>
              <a:rPr kumimoji="1" lang="en-US" altLang="ko-KR" dirty="0" smtClean="0"/>
              <a:t>###### 7 </a:t>
            </a:r>
          </a:p>
          <a:p>
            <a:r>
              <a:rPr kumimoji="1" lang="en-US" altLang="ko-KR" dirty="0" smtClean="0"/>
              <a:t>###############15</a:t>
            </a:r>
          </a:p>
          <a:p>
            <a:r>
              <a:rPr kumimoji="1" lang="en-US" altLang="ko-KR" dirty="0" smtClean="0"/>
              <a:t>###########11 </a:t>
            </a:r>
          </a:p>
          <a:p>
            <a:endParaRPr kumimoji="1" lang="en-US" altLang="ko-KR" dirty="0"/>
          </a:p>
          <a:p>
            <a:endParaRPr kumimoji="1" lang="en-US" altLang="ko-KR" dirty="0" smtClean="0"/>
          </a:p>
          <a:p>
            <a:r>
              <a:rPr kumimoji="1" lang="ko-KR" altLang="en-US" dirty="0" smtClean="0"/>
              <a:t>그렇다면 </a:t>
            </a:r>
            <a:endParaRPr kumimoji="1" lang="en-US" altLang="ko-KR" dirty="0" smtClean="0"/>
          </a:p>
          <a:p>
            <a:r>
              <a:rPr kumimoji="1" lang="en-US" altLang="ko-KR" dirty="0"/>
              <a:t>###### 7 </a:t>
            </a:r>
          </a:p>
          <a:p>
            <a:r>
              <a:rPr kumimoji="1" lang="en-US" altLang="ko-KR" dirty="0"/>
              <a:t>###############</a:t>
            </a:r>
            <a:r>
              <a:rPr kumimoji="1" lang="en-US" altLang="ko-KR" dirty="0" smtClean="0"/>
              <a:t>15</a:t>
            </a:r>
          </a:p>
          <a:p>
            <a:r>
              <a:rPr kumimoji="1" lang="en-US" altLang="ko-KR" dirty="0" smtClean="0"/>
              <a:t>###############28</a:t>
            </a:r>
            <a:endParaRPr kumimoji="1" lang="en-US" altLang="ko-KR" dirty="0"/>
          </a:p>
          <a:p>
            <a:r>
              <a:rPr kumimoji="1" lang="en-US" altLang="ko-KR" dirty="0"/>
              <a:t>###########11 </a:t>
            </a:r>
          </a:p>
          <a:p>
            <a:endParaRPr kumimoji="1" lang="en-US" altLang="ko-KR" dirty="0" smtClean="0"/>
          </a:p>
          <a:p>
            <a:r>
              <a:rPr kumimoji="1" lang="en-US" altLang="ko-KR" dirty="0" smtClean="0"/>
              <a:t>15</a:t>
            </a:r>
            <a:r>
              <a:rPr kumimoji="1" lang="ko-KR" altLang="en-US" dirty="0" smtClean="0"/>
              <a:t>이상의 숫자에는 </a:t>
            </a:r>
            <a:r>
              <a:rPr kumimoji="1" lang="en-US" altLang="ko-KR" dirty="0" smtClean="0"/>
              <a:t>#</a:t>
            </a:r>
            <a:r>
              <a:rPr kumimoji="1" lang="ko-KR" altLang="en-US" dirty="0" smtClean="0"/>
              <a:t>가 더이상 출력되지 않도록 어떻게 만들까요</a:t>
            </a:r>
            <a:r>
              <a:rPr kumimoji="1" lang="en-US" altLang="ko-KR" dirty="0" smtClean="0"/>
              <a:t>?</a:t>
            </a:r>
            <a:endParaRPr kumimoji="1" lang="ko-KR" altLang="en-US" dirty="0"/>
          </a:p>
        </p:txBody>
      </p:sp>
      <p:sp>
        <p:nvSpPr>
          <p:cNvPr id="15" name="바닥글 개체 틀 14"/>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04675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kumimoji="1" lang="en-US" altLang="ko-KR" sz="4000" dirty="0" err="1" smtClean="0"/>
              <a:t>Programmning</a:t>
            </a:r>
            <a:r>
              <a:rPr kumimoji="1" lang="en-US" altLang="ko-KR" sz="4000" dirty="0" smtClean="0"/>
              <a:t> and </a:t>
            </a:r>
            <a:br>
              <a:rPr kumimoji="1" lang="en-US" altLang="ko-KR" sz="4000" dirty="0" smtClean="0"/>
            </a:br>
            <a:r>
              <a:rPr kumimoji="1" lang="en-US" altLang="ko-KR" sz="4000" dirty="0" err="1" smtClean="0"/>
              <a:t>Mathmatical</a:t>
            </a:r>
            <a:r>
              <a:rPr kumimoji="1" lang="en-US" altLang="ko-KR" sz="4000" dirty="0" smtClean="0"/>
              <a:t> Thinking</a:t>
            </a:r>
            <a:endParaRPr kumimoji="1" lang="ko-KR" altLang="en-US" sz="4000" dirty="0"/>
          </a:p>
        </p:txBody>
      </p:sp>
      <p:sp>
        <p:nvSpPr>
          <p:cNvPr id="3" name="부제 2"/>
          <p:cNvSpPr>
            <a:spLocks noGrp="1"/>
          </p:cNvSpPr>
          <p:nvPr>
            <p:ph type="subTitle" idx="1"/>
          </p:nvPr>
        </p:nvSpPr>
        <p:spPr/>
        <p:txBody>
          <a:bodyPr/>
          <a:lstStyle/>
          <a:p>
            <a:r>
              <a:rPr kumimoji="1" lang="en-US" altLang="ko-KR" dirty="0" err="1" smtClean="0"/>
              <a:t>Wonseok</a:t>
            </a:r>
            <a:r>
              <a:rPr kumimoji="1" lang="en-US" altLang="ko-KR" dirty="0" smtClean="0"/>
              <a:t> Jung</a:t>
            </a:r>
            <a:endParaRPr kumimoji="1" lang="ko-KR" altLang="en-US" dirty="0"/>
          </a:p>
        </p:txBody>
      </p:sp>
      <p:sp>
        <p:nvSpPr>
          <p:cNvPr id="4" name="바닥글 개체 틀 3"/>
          <p:cNvSpPr>
            <a:spLocks noGrp="1"/>
          </p:cNvSpPr>
          <p:nvPr>
            <p:ph type="ftr" sz="quarter" idx="11"/>
          </p:nvPr>
        </p:nvSpPr>
        <p:spPr/>
        <p:txBody>
          <a:bodyPr/>
          <a:lstStyle/>
          <a:p>
            <a:r>
              <a:rPr kumimoji="1" lang="en-US" altLang="ko-KR" smtClean="0"/>
              <a:t>Wonseok Jung</a:t>
            </a:r>
            <a:endParaRPr kumimoji="1" lang="ko-KR" altLang="en-US"/>
          </a:p>
        </p:txBody>
      </p:sp>
    </p:spTree>
    <p:extLst>
      <p:ext uri="{BB962C8B-B14F-4D97-AF65-F5344CB8AC3E}">
        <p14:creationId xmlns:p14="http://schemas.microsoft.com/office/powerpoint/2010/main" val="173588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4099</TotalTime>
  <Words>1104</Words>
  <Application>Microsoft Macintosh PowerPoint</Application>
  <PresentationFormat>와이드스크린</PresentationFormat>
  <Paragraphs>214</Paragraphs>
  <Slides>29</Slides>
  <Notes>15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29</vt:i4>
      </vt:variant>
    </vt:vector>
  </HeadingPairs>
  <TitlesOfParts>
    <vt:vector size="34" baseType="lpstr">
      <vt:lpstr>맑은 고딕</vt:lpstr>
      <vt:lpstr>Arial</vt:lpstr>
      <vt:lpstr>Mangal</vt:lpstr>
      <vt:lpstr>Tw Cen MT Condensed Extra Bold</vt:lpstr>
      <vt:lpstr>Office 테마</vt:lpstr>
      <vt:lpstr>Programmning and  Mathmatical Thinking</vt:lpstr>
      <vt:lpstr>Introduction</vt:lpstr>
      <vt:lpstr>Basic example of Python</vt:lpstr>
      <vt:lpstr>Basic example of Python</vt:lpstr>
      <vt:lpstr>Statement</vt:lpstr>
      <vt:lpstr>Conditional</vt:lpstr>
      <vt:lpstr>Iteration</vt:lpstr>
      <vt:lpstr>Practice</vt:lpstr>
      <vt:lpstr>Programmning and  Mathmatical Thinking</vt:lpstr>
      <vt:lpstr>Function</vt:lpstr>
      <vt:lpstr>Function definition</vt:lpstr>
      <vt:lpstr>Recursive function</vt:lpstr>
      <vt:lpstr>Function as value</vt:lpstr>
      <vt:lpstr>Function as value</vt:lpstr>
      <vt:lpstr>Function as value</vt:lpstr>
      <vt:lpstr>Lambda expression</vt:lpstr>
      <vt:lpstr>Programmning and  Mathmatical Thinking</vt:lpstr>
      <vt:lpstr>Tuple</vt:lpstr>
      <vt:lpstr>Pair and Tuple</vt:lpstr>
      <vt:lpstr>Tuple in python</vt:lpstr>
      <vt:lpstr>File and Database </vt:lpstr>
      <vt:lpstr>Programmning and  Mathmatical Thinking</vt:lpstr>
      <vt:lpstr>Sequence</vt:lpstr>
      <vt:lpstr>Sequence</vt:lpstr>
      <vt:lpstr>Monoid</vt:lpstr>
      <vt:lpstr>Sequence in Python</vt:lpstr>
      <vt:lpstr>Higher-order-Function</vt:lpstr>
      <vt:lpstr>Higher-order-Function -2</vt:lpstr>
      <vt:lpstr>Programmning and  Mathmatical Thinking</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Programmning and  Mathmatical Thinking</dc:title>
  <dc:creator>WONSEOK.JUNG@baruchmail.cuny.edu</dc:creator>
  <cp:lastModifiedBy>WONSEOK.JUNG@baruchmail.cuny.edu</cp:lastModifiedBy>
  <cp:revision>57</cp:revision>
  <dcterms:created xsi:type="dcterms:W3CDTF">2017-04-17T21:23:45Z</dcterms:created>
  <dcterms:modified xsi:type="dcterms:W3CDTF">2017-04-27T00:16:12Z</dcterms:modified>
</cp:coreProperties>
</file>