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6" r:id="rId4"/>
    <p:sldId id="303" r:id="rId5"/>
    <p:sldId id="412" r:id="rId6"/>
    <p:sldId id="400" r:id="rId7"/>
    <p:sldId id="405" r:id="rId8"/>
    <p:sldId id="402" r:id="rId9"/>
    <p:sldId id="406" r:id="rId10"/>
    <p:sldId id="407" r:id="rId11"/>
    <p:sldId id="411" r:id="rId12"/>
    <p:sldId id="404" r:id="rId13"/>
    <p:sldId id="401" r:id="rId14"/>
    <p:sldId id="413" r:id="rId15"/>
    <p:sldId id="410" r:id="rId16"/>
    <p:sldId id="409" r:id="rId17"/>
    <p:sldId id="414" r:id="rId18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2653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orient="horz" pos="2069" userDrawn="1">
          <p15:clr>
            <a:srgbClr val="A4A3A4"/>
          </p15:clr>
        </p15:guide>
        <p15:guide id="7" orient="horz" pos="5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6AA"/>
    <a:srgbClr val="2C85AE"/>
    <a:srgbClr val="5E5CA2"/>
    <a:srgbClr val="66CCFF"/>
    <a:srgbClr val="ACC2D3"/>
    <a:srgbClr val="5369A7"/>
    <a:srgbClr val="F2F2F2"/>
    <a:srgbClr val="00A09D"/>
    <a:srgbClr val="90D0CD"/>
    <a:srgbClr val="D5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2317" autoAdjust="0"/>
  </p:normalViewPr>
  <p:slideViewPr>
    <p:cSldViewPr snapToGrid="0" showGuides="1">
      <p:cViewPr>
        <p:scale>
          <a:sx n="50" d="100"/>
          <a:sy n="50" d="100"/>
        </p:scale>
        <p:origin x="2674" y="605"/>
      </p:cViewPr>
      <p:guideLst>
        <p:guide orient="horz" pos="2432"/>
        <p:guide pos="2880"/>
        <p:guide pos="1973"/>
        <p:guide pos="2653"/>
        <p:guide orient="horz" pos="1026"/>
        <p:guide orient="horz" pos="2069"/>
        <p:guide orient="horz" pos="527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29027002186356E-2"/>
          <c:y val="7.8552004106970927E-2"/>
          <c:w val="0.89760849505009999"/>
          <c:h val="0.633016445064796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주식 및 펀드 투자 지식수준</c:v>
                </c:pt>
              </c:strCache>
            </c:strRef>
          </c:tx>
          <c:spPr>
            <a:solidFill>
              <a:srgbClr val="9AC7B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541593159045453E-3"/>
                  <c:y val="-1.04777240123786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96-4A0D-A9BF-1392DA4C6EB7}"/>
                </c:ext>
              </c:extLst>
            </c:dLbl>
            <c:dLbl>
              <c:idx val="1"/>
              <c:layout>
                <c:manualLayout>
                  <c:x val="0"/>
                  <c:y val="-1.3146980214928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96-4A0D-A9BF-1392DA4C6EB7}"/>
                </c:ext>
              </c:extLst>
            </c:dLbl>
            <c:dLbl>
              <c:idx val="2"/>
              <c:layout>
                <c:manualLayout>
                  <c:x val="1.2565817973721834E-3"/>
                  <c:y val="1.3778377742395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defRPr>
                    </a:pPr>
                    <a:fld id="{C82854CE-DC30-4692-B445-683A17AD066A}" type="VALUE">
                      <a:rPr lang="en-US" altLang="ko-KR" sz="1000" b="1" i="0" u="none" strike="noStrike" kern="1200" baseline="0" smtClean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>
                        <a:defRPr sz="10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E96-4A0D-A9BF-1392DA4C6EB7}"/>
                </c:ext>
              </c:extLst>
            </c:dLbl>
            <c:dLbl>
              <c:idx val="3"/>
              <c:layout>
                <c:manualLayout>
                  <c:x val="-7.7646164725557808E-17"/>
                  <c:y val="1.7683330536953635E-2"/>
                </c:manualLayout>
              </c:layout>
              <c:tx>
                <c:rich>
                  <a:bodyPr/>
                  <a:lstStyle/>
                  <a:p>
                    <a:fld id="{760DABB3-39D5-49A4-8172-1F55EFA2D582}" type="VALUE">
                      <a:rPr lang="en-US" altLang="ko-KR" sz="1000" b="1" i="0" u="none" strike="noStrike" kern="1200" baseline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642973941838405E-2"/>
                      <c:h val="0.17709112925893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E40-42E6-9ACF-8D9D1FFFADE1}"/>
                </c:ext>
              </c:extLst>
            </c:dLbl>
            <c:dLbl>
              <c:idx val="4"/>
              <c:layout>
                <c:manualLayout>
                  <c:x val="4.235294274582465E-3"/>
                  <c:y val="4.4208326342384009E-2"/>
                </c:manualLayout>
              </c:layout>
              <c:tx>
                <c:rich>
                  <a:bodyPr/>
                  <a:lstStyle/>
                  <a:p>
                    <a:fld id="{4D44392C-F106-4026-BB86-7B411000F3A3}" type="VALUE">
                      <a:rPr lang="en-US" altLang="ko-KR" sz="1000" b="1" i="0" u="none" strike="noStrike" kern="1200" baseline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40-42E6-9ACF-8D9D1FFFAD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매우낮은 수준</c:v>
                </c:pt>
                <c:pt idx="1">
                  <c:v>낮은 수준</c:v>
                </c:pt>
                <c:pt idx="2">
                  <c:v>보통 수준</c:v>
                </c:pt>
                <c:pt idx="3">
                  <c:v>높은수준</c:v>
                </c:pt>
                <c:pt idx="4">
                  <c:v>매우높은수준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0.13</c:v>
                </c:pt>
                <c:pt idx="1">
                  <c:v>0.35</c:v>
                </c:pt>
                <c:pt idx="2">
                  <c:v>0.44</c:v>
                </c:pt>
                <c:pt idx="3">
                  <c:v>0.05</c:v>
                </c:pt>
                <c:pt idx="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96-4A0D-A9BF-1392DA4C6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379992"/>
        <c:axId val="534378680"/>
      </c:barChart>
      <c:catAx>
        <c:axId val="53437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34378680"/>
        <c:crosses val="autoZero"/>
        <c:auto val="1"/>
        <c:lblAlgn val="ctr"/>
        <c:lblOffset val="100"/>
        <c:noMultiLvlLbl val="0"/>
      </c:catAx>
      <c:valAx>
        <c:axId val="534378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43799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전체제품</c:v>
                </c:pt>
              </c:strCache>
            </c:strRef>
          </c:tx>
          <c:spPr>
            <a:solidFill>
              <a:srgbClr val="98BEA7"/>
            </a:solidFill>
          </c:spPr>
          <c:dPt>
            <c:idx val="0"/>
            <c:bubble3D val="0"/>
            <c:spPr>
              <a:solidFill>
                <a:srgbClr val="5A898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4-405A-9A1B-E509921981E1}"/>
              </c:ext>
            </c:extLst>
          </c:dPt>
          <c:dPt>
            <c:idx val="1"/>
            <c:bubble3D val="0"/>
            <c:spPr>
              <a:solidFill>
                <a:srgbClr val="98BE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4-405A-9A1B-E509921981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주식투자 지속의향 O</c:v>
                </c:pt>
                <c:pt idx="1">
                  <c:v>주식투자 지속의향 X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34-405A-9A1B-E50992198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158403040222818"/>
          <c:y val="0.13928750719525609"/>
          <c:w val="0.38408959003346316"/>
          <c:h val="0.721424410564044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29027002186356E-2"/>
          <c:y val="7.8552004106970927E-2"/>
          <c:w val="0.89760849505009999"/>
          <c:h val="0.633016445064796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주식 및 펀드 투자 지식수준</c:v>
                </c:pt>
              </c:strCache>
            </c:strRef>
          </c:tx>
          <c:spPr>
            <a:solidFill>
              <a:srgbClr val="9AC7B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541593159045453E-3"/>
                  <c:y val="-1.04777240123786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78-4370-BCEF-037AC61BCF84}"/>
                </c:ext>
              </c:extLst>
            </c:dLbl>
            <c:dLbl>
              <c:idx val="1"/>
              <c:layout>
                <c:manualLayout>
                  <c:x val="0"/>
                  <c:y val="-1.3146980214928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78-4370-BCEF-037AC61BCF84}"/>
                </c:ext>
              </c:extLst>
            </c:dLbl>
            <c:dLbl>
              <c:idx val="2"/>
              <c:layout>
                <c:manualLayout>
                  <c:x val="1.2565817973721834E-3"/>
                  <c:y val="1.3778377742395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defRPr>
                    </a:pPr>
                    <a:fld id="{C82854CE-DC30-4692-B445-683A17AD066A}" type="VALUE">
                      <a:rPr lang="en-US" altLang="ko-KR" sz="1000" b="1" i="0" u="none" strike="noStrike" kern="1200" baseline="0" smtClean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>
                        <a:defRPr sz="10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078-4370-BCEF-037AC61BCF84}"/>
                </c:ext>
              </c:extLst>
            </c:dLbl>
            <c:dLbl>
              <c:idx val="3"/>
              <c:layout>
                <c:manualLayout>
                  <c:x val="-7.7646164725557808E-17"/>
                  <c:y val="1.7683330536953635E-2"/>
                </c:manualLayout>
              </c:layout>
              <c:tx>
                <c:rich>
                  <a:bodyPr/>
                  <a:lstStyle/>
                  <a:p>
                    <a:fld id="{760DABB3-39D5-49A4-8172-1F55EFA2D582}" type="VALUE">
                      <a:rPr lang="en-US" altLang="ko-KR" sz="1000" b="1" i="0" u="none" strike="noStrike" kern="1200" baseline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642973941838405E-2"/>
                      <c:h val="0.17709112925893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78-4370-BCEF-037AC61BCF84}"/>
                </c:ext>
              </c:extLst>
            </c:dLbl>
            <c:dLbl>
              <c:idx val="4"/>
              <c:layout>
                <c:manualLayout>
                  <c:x val="4.235294274582465E-3"/>
                  <c:y val="4.4208326342384009E-2"/>
                </c:manualLayout>
              </c:layout>
              <c:tx>
                <c:rich>
                  <a:bodyPr/>
                  <a:lstStyle/>
                  <a:p>
                    <a:fld id="{4D44392C-F106-4026-BB86-7B411000F3A3}" type="VALUE">
                      <a:rPr lang="en-US" altLang="ko-KR" sz="1000" b="1" i="0" u="none" strike="noStrike" kern="1200" baseline="0">
                        <a:solidFill>
                          <a:srgbClr val="32363F">
                            <a:lumMod val="5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78-4370-BCEF-037AC61BCF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매우낮은 수준</c:v>
                </c:pt>
                <c:pt idx="1">
                  <c:v>낮은 수준</c:v>
                </c:pt>
                <c:pt idx="2">
                  <c:v>보통 수준</c:v>
                </c:pt>
                <c:pt idx="3">
                  <c:v>높은수준</c:v>
                </c:pt>
                <c:pt idx="4">
                  <c:v>매우높은수준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0.13</c:v>
                </c:pt>
                <c:pt idx="1">
                  <c:v>0.35</c:v>
                </c:pt>
                <c:pt idx="2">
                  <c:v>0.44</c:v>
                </c:pt>
                <c:pt idx="3">
                  <c:v>0.05</c:v>
                </c:pt>
                <c:pt idx="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78-4370-BCEF-037AC61BC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379992"/>
        <c:axId val="534378680"/>
      </c:barChart>
      <c:catAx>
        <c:axId val="53437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34378680"/>
        <c:crosses val="autoZero"/>
        <c:auto val="1"/>
        <c:lblAlgn val="ctr"/>
        <c:lblOffset val="100"/>
        <c:noMultiLvlLbl val="0"/>
      </c:catAx>
      <c:valAx>
        <c:axId val="534378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43799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D8BE69-4573-442B-B17D-A778CD05234E}" type="datetime1">
              <a:rPr lang="ko-KR" altLang="en-US" smtClean="0">
                <a:latin typeface="+mj-ea"/>
                <a:ea typeface="+mj-ea"/>
              </a:rPr>
              <a:t>2022-08-19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35BABC6-B276-4664-8243-AD859ADD01DB}" type="datetime1">
              <a:rPr lang="ko-KR" altLang="en-US" smtClean="0"/>
              <a:pPr/>
              <a:t>2022-08-19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DC51814-3B91-4036-94D2-3977634EE21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4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 평균 거래대금 </a:t>
            </a:r>
            <a:r>
              <a:rPr lang="en-US" altLang="ko-KR" dirty="0"/>
              <a:t>= 33721.5</a:t>
            </a:r>
            <a:r>
              <a:rPr lang="ko-KR" altLang="en-US" dirty="0"/>
              <a:t>억</a:t>
            </a:r>
            <a:endParaRPr lang="en-US" altLang="ko-KR" dirty="0"/>
          </a:p>
          <a:p>
            <a:r>
              <a:rPr lang="ko-KR" altLang="en-US" dirty="0"/>
              <a:t>영업일</a:t>
            </a:r>
            <a:r>
              <a:rPr lang="en-US" altLang="ko-KR" dirty="0"/>
              <a:t>(250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기준 </a:t>
            </a:r>
            <a:r>
              <a:rPr lang="en-US" altLang="ko-KR" dirty="0"/>
              <a:t>1</a:t>
            </a:r>
            <a:r>
              <a:rPr lang="ko-KR" altLang="en-US" dirty="0"/>
              <a:t>년 거래대금 </a:t>
            </a:r>
            <a:r>
              <a:rPr lang="en-US" altLang="ko-KR" dirty="0"/>
              <a:t>= 8,430,375</a:t>
            </a:r>
            <a:r>
              <a:rPr lang="ko-KR" altLang="en-US" dirty="0"/>
              <a:t>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ETF </a:t>
            </a:r>
            <a:r>
              <a:rPr lang="ko-KR" altLang="en-US" dirty="0" err="1"/>
              <a:t>총보수</a:t>
            </a:r>
            <a:r>
              <a:rPr lang="en-US" altLang="ko-KR" dirty="0"/>
              <a:t>(</a:t>
            </a:r>
            <a:r>
              <a:rPr lang="ko-KR" altLang="en-US" dirty="0"/>
              <a:t>평균보수 </a:t>
            </a:r>
            <a:r>
              <a:rPr lang="en-US" altLang="ko-KR" dirty="0"/>
              <a:t>0.32%; </a:t>
            </a:r>
            <a:r>
              <a:rPr lang="ko-KR" altLang="en-US" dirty="0"/>
              <a:t>섹터에 따라 범위가 다양</a:t>
            </a:r>
            <a:r>
              <a:rPr lang="en-US" altLang="ko-KR" dirty="0"/>
              <a:t>) </a:t>
            </a:r>
            <a:r>
              <a:rPr lang="ko-KR" altLang="en-US" dirty="0"/>
              <a:t>중 플랫폼비즈니스로 활성화시켜 최소 연간</a:t>
            </a:r>
            <a:r>
              <a:rPr lang="en-US" altLang="ko-KR" dirty="0"/>
              <a:t> (1bp ~ 2bp)</a:t>
            </a:r>
            <a:r>
              <a:rPr lang="ko-KR" altLang="en-US" dirty="0"/>
              <a:t>의 보수를 가져올 수 있으면 연간 </a:t>
            </a:r>
            <a:r>
              <a:rPr lang="en-US" altLang="ko-KR" dirty="0"/>
              <a:t>(843</a:t>
            </a:r>
            <a:r>
              <a:rPr lang="ko-KR" altLang="en-US" dirty="0"/>
              <a:t>억원 </a:t>
            </a:r>
            <a:r>
              <a:rPr lang="en-US" altLang="ko-KR" dirty="0"/>
              <a:t>~ 1686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  <a:r>
              <a:rPr lang="ko-KR" altLang="en-US" dirty="0"/>
              <a:t>의 기타수익을 챙길 수 있다</a:t>
            </a:r>
            <a:r>
              <a:rPr lang="en-US" altLang="ko-KR" dirty="0"/>
              <a:t>. </a:t>
            </a:r>
            <a:r>
              <a:rPr lang="ko-KR" altLang="en-US" dirty="0" err="1"/>
              <a:t>이를통해</a:t>
            </a:r>
            <a:r>
              <a:rPr lang="ko-KR" altLang="en-US" dirty="0"/>
              <a:t> </a:t>
            </a:r>
            <a:r>
              <a:rPr lang="ko-KR" altLang="en-US" dirty="0" err="1"/>
              <a:t>영업외</a:t>
            </a:r>
            <a:r>
              <a:rPr lang="ko-KR" altLang="en-US" dirty="0"/>
              <a:t> 손익에서의 손실을 흑자로 전환시킬 수 있는 수치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친환경 선호도에 대한 데이터셋을 바탕으로 선호하는 사람의 특성을 파악 </a:t>
            </a:r>
            <a:r>
              <a:rPr lang="ko-KR" altLang="en-US" noProof="0" dirty="0" err="1"/>
              <a:t>군집분류하여</a:t>
            </a:r>
            <a:r>
              <a:rPr lang="ko-KR" altLang="en-US" noProof="0" dirty="0"/>
              <a:t> 친환경제품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5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친환경 선호도에 대한 데이터셋을 바탕으로 선호하는 사람의 특성을 파악 </a:t>
            </a:r>
            <a:r>
              <a:rPr lang="ko-KR" altLang="en-US" noProof="0" dirty="0" err="1"/>
              <a:t>군집분류하여</a:t>
            </a:r>
            <a:r>
              <a:rPr lang="ko-KR" altLang="en-US" noProof="0" dirty="0"/>
              <a:t> 친환경제품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9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최적화 완성되면 </a:t>
            </a:r>
            <a:r>
              <a:rPr lang="en-US" altLang="ko-KR" noProof="0" dirty="0"/>
              <a:t>3. </a:t>
            </a:r>
            <a:r>
              <a:rPr lang="ko-KR" altLang="en-US" noProof="0" dirty="0"/>
              <a:t>최적화 </a:t>
            </a:r>
            <a:r>
              <a:rPr lang="en-US" altLang="ko-KR" noProof="0" dirty="0"/>
              <a:t>4. </a:t>
            </a:r>
            <a:r>
              <a:rPr lang="ko-KR" altLang="en-US" noProof="0" dirty="0" err="1"/>
              <a:t>국면별</a:t>
            </a:r>
            <a:r>
              <a:rPr lang="ko-KR" altLang="en-US" noProof="0" dirty="0"/>
              <a:t> 섹터추출 및 </a:t>
            </a:r>
            <a:r>
              <a:rPr lang="ko-KR" altLang="en-US" noProof="0" dirty="0" err="1"/>
              <a:t>백테스팅</a:t>
            </a:r>
            <a:r>
              <a:rPr lang="ko-KR" altLang="en-US" noProof="0" dirty="0"/>
              <a:t> 순서로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63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0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녹색 그래프 화이트 센트 </a:t>
            </a:r>
            <a:r>
              <a:rPr lang="ko-KR" altLang="en-US" noProof="0" dirty="0" err="1"/>
              <a:t>어두운색으로</a:t>
            </a:r>
            <a:r>
              <a:rPr lang="ko-KR" altLang="en-US" noProof="0" dirty="0"/>
              <a:t> 바꾸기</a:t>
            </a:r>
            <a:endParaRPr lang="en-US" altLang="ko-KR" noProof="0" dirty="0"/>
          </a:p>
          <a:p>
            <a:pPr rtl="0"/>
            <a:r>
              <a:rPr lang="ko-KR" altLang="en-US" noProof="0" dirty="0"/>
              <a:t>바탕색 진하게 바꾸기</a:t>
            </a:r>
            <a:endParaRPr lang="en-US" altLang="ko-KR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판매보수 선취수수료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친환경 선호도에 대한 데이터셋을 바탕으로 선호하는 사람의 특성을 파악 </a:t>
            </a:r>
            <a:r>
              <a:rPr lang="ko-KR" altLang="en-US" noProof="0" dirty="0" err="1"/>
              <a:t>군집분류하여</a:t>
            </a:r>
            <a:r>
              <a:rPr lang="ko-KR" altLang="en-US" noProof="0" dirty="0"/>
              <a:t> 친환경제품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7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통계적</a:t>
            </a:r>
            <a:r>
              <a:rPr lang="ko-KR" altLang="en-US" baseline="0" dirty="0"/>
              <a:t> 유의성 점검부분에서 설명하고자 하는 부분 노란색 </a:t>
            </a:r>
            <a:r>
              <a:rPr lang="ko-KR" altLang="en-US" baseline="0" dirty="0" err="1"/>
              <a:t>네모칸</a:t>
            </a:r>
            <a:r>
              <a:rPr lang="ko-KR" altLang="en-US" baseline="0" dirty="0"/>
              <a:t>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방어주</a:t>
            </a:r>
            <a:r>
              <a:rPr lang="ko-KR" altLang="en-US" baseline="0" dirty="0"/>
              <a:t>의 예가 맞지 않는 것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방어주</a:t>
            </a:r>
            <a:r>
              <a:rPr lang="ko-KR" altLang="en-US" baseline="0" dirty="0" err="1"/>
              <a:t>의</a:t>
            </a:r>
            <a:r>
              <a:rPr lang="ko-KR" altLang="en-US" baseline="0" dirty="0"/>
              <a:t> 예가 맞지 않는 것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 안됐을 시</a:t>
            </a:r>
            <a:r>
              <a:rPr lang="en-US" altLang="ko-KR" dirty="0"/>
              <a:t>, 1) B/M, </a:t>
            </a:r>
            <a:r>
              <a:rPr lang="ko-KR" altLang="en-US" dirty="0"/>
              <a:t>국면모델 수익률 분포 비교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 err="1"/>
              <a:t>백테스팅</a:t>
            </a:r>
            <a:r>
              <a:rPr lang="ko-KR" altLang="en-US" dirty="0"/>
              <a:t> 통계량 </a:t>
            </a:r>
            <a:r>
              <a:rPr lang="en-US" altLang="ko-KR" dirty="0"/>
              <a:t>=&gt; </a:t>
            </a:r>
            <a:r>
              <a:rPr lang="ko-KR" altLang="en-US" dirty="0" err="1"/>
              <a:t>백테스팅</a:t>
            </a:r>
            <a:r>
              <a:rPr lang="ko-KR" altLang="en-US" dirty="0"/>
              <a:t> 결과</a:t>
            </a:r>
            <a:r>
              <a:rPr lang="en-US" altLang="ko-KR" dirty="0"/>
              <a:t>; </a:t>
            </a:r>
            <a:r>
              <a:rPr lang="ko-KR" altLang="en-US" dirty="0"/>
              <a:t>이 순서로 그림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1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"/>
            <a:ext cx="9144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82"/>
            <a:ext cx="9144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06" y="4551370"/>
            <a:ext cx="8640366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06" y="5830888"/>
            <a:ext cx="8640366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9" y="476254"/>
            <a:ext cx="3874293" cy="2557463"/>
          </a:xfrm>
        </p:spPr>
        <p:txBody>
          <a:bodyPr rtlCol="0" anchor="ctr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1" y="476254"/>
            <a:ext cx="4346972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10" y="3233948"/>
            <a:ext cx="8640365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2" y="476254"/>
            <a:ext cx="123825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1" y="0"/>
            <a:ext cx="38535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399" y="1296176"/>
            <a:ext cx="3954573" cy="1551573"/>
          </a:xfrm>
        </p:spPr>
        <p:txBody>
          <a:bodyPr rtlCol="0" anchor="b">
            <a:no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4399" y="3073974"/>
            <a:ext cx="3954573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016000"/>
            <a:ext cx="3853544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3069772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1621974" y="873210"/>
            <a:ext cx="3069772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8" y="1783831"/>
            <a:ext cx="2333966" cy="3290338"/>
          </a:xfrm>
        </p:spPr>
        <p:txBody>
          <a:bodyPr rtlCol="0" anchor="ctr">
            <a:no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17028" y="1783832"/>
            <a:ext cx="3301944" cy="3290338"/>
          </a:xfrm>
        </p:spPr>
        <p:txBody>
          <a:bodyPr rtlCol="0" anchor="ctr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54088" y="0"/>
            <a:ext cx="2721428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278608" y="5297714"/>
            <a:ext cx="2333966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5617031" y="0"/>
            <a:ext cx="3301945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6"/>
            <a:ext cx="9144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331591"/>
            <a:ext cx="78867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968071"/>
            <a:ext cx="78867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278610" y="580578"/>
            <a:ext cx="118007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5323116" y="5105274"/>
            <a:ext cx="3595858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4"/>
            <a:ext cx="457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8607" y="260357"/>
            <a:ext cx="8640366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" y="3957838"/>
            <a:ext cx="7215188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820103" y="3843394"/>
            <a:ext cx="129159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50509" y="260357"/>
            <a:ext cx="4874627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7" y="1596928"/>
            <a:ext cx="3607594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2950126" y="4952673"/>
            <a:ext cx="936077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278606" y="1011911"/>
            <a:ext cx="372405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465440" y="671713"/>
            <a:ext cx="185571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9" y="3917956"/>
            <a:ext cx="5186363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16637" y="2327281"/>
            <a:ext cx="1632347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5601632" y="3917949"/>
            <a:ext cx="1632347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78609" y="260351"/>
            <a:ext cx="8640367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406207"/>
            <a:ext cx="782955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4" y="7"/>
            <a:ext cx="9143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7" y="260353"/>
            <a:ext cx="8640366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4346971" y="3914082"/>
            <a:ext cx="450056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278606" y="1526387"/>
            <a:ext cx="2696766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168629" y="1526387"/>
            <a:ext cx="2696766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5769" y="1724025"/>
            <a:ext cx="2357438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8462" y="1712119"/>
            <a:ext cx="23571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75374" y="1233488"/>
            <a:ext cx="3193256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개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4650585" y="1233494"/>
            <a:ext cx="4214813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87294" y="1357414"/>
            <a:ext cx="3941395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10" y="1233488"/>
            <a:ext cx="4318397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50584" y="3967170"/>
            <a:ext cx="4214813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278610" y="3643806"/>
            <a:ext cx="4318397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6805" y="3848474"/>
            <a:ext cx="3942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150022" y="-1"/>
            <a:ext cx="8993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8625" y="4"/>
            <a:ext cx="4525566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1" y="1"/>
            <a:ext cx="27860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219" y="1512896"/>
            <a:ext cx="3739754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219" y="4927607"/>
            <a:ext cx="373975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개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6" y="1233495"/>
            <a:ext cx="8640366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278606" y="3643806"/>
            <a:ext cx="8640366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87294" y="3808206"/>
            <a:ext cx="3941395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6805" y="3808236"/>
            <a:ext cx="3942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4598789" y="3774719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5372100" y="3052634"/>
            <a:ext cx="1026400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3429000"/>
            <a:ext cx="4808468" cy="2214250"/>
          </a:xfrm>
        </p:spPr>
        <p:txBody>
          <a:bodyPr rtlCol="0" anchor="t" anchorCtr="0">
            <a:no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81315" y="-4277"/>
            <a:ext cx="5462689" cy="6231457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4657728" y="2027725"/>
            <a:ext cx="804965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6495951" y="4055448"/>
            <a:ext cx="804965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4" y="3389794"/>
            <a:ext cx="212033" cy="2253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6" y="260350"/>
            <a:ext cx="8640366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184059" y="2299953"/>
            <a:ext cx="3315007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4638369" y="2299953"/>
            <a:ext cx="3315007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1" y="1233488"/>
            <a:ext cx="6762745" cy="761076"/>
          </a:xfrm>
        </p:spPr>
        <p:txBody>
          <a:bodyPr rtlCol="0" anchor="ctr">
            <a:no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46068" y="2424864"/>
            <a:ext cx="30996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92116" y="2424870"/>
            <a:ext cx="3098888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4" y="0"/>
            <a:ext cx="914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817" y="260350"/>
            <a:ext cx="8640366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4"/>
            <a:ext cx="9143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10" y="260350"/>
            <a:ext cx="3369469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36185" y="260350"/>
            <a:ext cx="2055019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79307" y="260350"/>
            <a:ext cx="3039666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79307" y="4165600"/>
            <a:ext cx="3039666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" y="1233488"/>
            <a:ext cx="9144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278607" y="260350"/>
            <a:ext cx="483394" cy="973138"/>
            <a:chOff x="371475" y="671713"/>
            <a:chExt cx="496540" cy="8367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8096251" y="5642462"/>
            <a:ext cx="104775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7048504" y="0"/>
            <a:ext cx="20954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260350"/>
            <a:ext cx="8918972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8"/>
            <a:ext cx="8640365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6" y="1233488"/>
            <a:ext cx="18495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169214" y="1233492"/>
            <a:ext cx="2407754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53334" y="1330963"/>
            <a:ext cx="2239514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169214" y="2542923"/>
            <a:ext cx="2407754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53334" y="2623930"/>
            <a:ext cx="2239514" cy="344888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13806" y="1233487"/>
            <a:ext cx="184868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6504850" y="1233492"/>
            <a:ext cx="2407754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6504850" y="2542923"/>
            <a:ext cx="2407754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89574" y="1333189"/>
            <a:ext cx="22383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89574" y="2623937"/>
            <a:ext cx="2238300" cy="3448881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8"/>
            <a:ext cx="8640365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97874" y="1233488"/>
            <a:ext cx="3621101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78608" y="1233492"/>
            <a:ext cx="2407754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2728" y="1330963"/>
            <a:ext cx="2239514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78608" y="2542923"/>
            <a:ext cx="2407754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728" y="2623930"/>
            <a:ext cx="2239514" cy="344888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2788240" y="1233492"/>
            <a:ext cx="2407754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2788240" y="2542923"/>
            <a:ext cx="2407754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872965" y="1333189"/>
            <a:ext cx="22383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872965" y="2623937"/>
            <a:ext cx="2238300" cy="3448881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"/>
            <a:ext cx="9144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459" y="1779596"/>
            <a:ext cx="3989086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459" y="4079090"/>
            <a:ext cx="3989086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8"/>
            <a:ext cx="8640365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10" y="1233488"/>
            <a:ext cx="864036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96349" y="2910550"/>
            <a:ext cx="37935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96349" y="3523427"/>
            <a:ext cx="37935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1358" y="2910550"/>
            <a:ext cx="3793798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358" y="3523427"/>
            <a:ext cx="3793798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9144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8"/>
            <a:ext cx="8640365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96350" y="3634450"/>
            <a:ext cx="4222624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96350" y="4247327"/>
            <a:ext cx="422262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8607" y="3634450"/>
            <a:ext cx="4186548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8607" y="4247327"/>
            <a:ext cx="4186548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7" y="1593858"/>
            <a:ext cx="4186548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6" name="그림 개체 틀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11304" y="1593857"/>
            <a:ext cx="4186548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8D8DB1-2C84-4391-91DF-60D734694990}"/>
              </a:ext>
            </a:extLst>
          </p:cNvPr>
          <p:cNvSpPr/>
          <p:nvPr userDrawn="1"/>
        </p:nvSpPr>
        <p:spPr>
          <a:xfrm>
            <a:off x="8158480" y="6285060"/>
            <a:ext cx="985520" cy="572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44E81A-78EF-402B-ADAE-09FE822FD48D}"/>
              </a:ext>
            </a:extLst>
          </p:cNvPr>
          <p:cNvSpPr/>
          <p:nvPr userDrawn="1"/>
        </p:nvSpPr>
        <p:spPr>
          <a:xfrm>
            <a:off x="0" y="7"/>
            <a:ext cx="9144000" cy="6285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9144000" cy="716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68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4830959" y="3761727"/>
            <a:ext cx="40851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278607" y="1271595"/>
            <a:ext cx="4083844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8"/>
            <a:ext cx="8640365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57629" y="3956713"/>
            <a:ext cx="3831766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57629" y="4569590"/>
            <a:ext cx="3831766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4877" y="1462746"/>
            <a:ext cx="38313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4877" y="2075621"/>
            <a:ext cx="38313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10076" y="1271595"/>
            <a:ext cx="4509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8" name="그림 개체 틀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606" y="3758275"/>
            <a:ext cx="450885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7" y="1233488"/>
            <a:ext cx="4179094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39880" y="2227263"/>
            <a:ext cx="4179094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278607" y="5271767"/>
            <a:ext cx="4179094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4739877" y="1233495"/>
            <a:ext cx="4179094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1240" y="5380667"/>
            <a:ext cx="3933825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62513" y="1342395"/>
            <a:ext cx="3933825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4" y="4517395"/>
            <a:ext cx="4029072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2" y="1642105"/>
            <a:ext cx="4029072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39064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7753354" y="5122548"/>
            <a:ext cx="139064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778" y="571507"/>
            <a:ext cx="4029073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91064" y="2429512"/>
            <a:ext cx="4029073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10"/>
            <a:ext cx="9144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778" y="1470984"/>
            <a:ext cx="4029073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91064" y="1462410"/>
            <a:ext cx="4029073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4" y="5451475"/>
            <a:ext cx="4029072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1" y="591502"/>
            <a:ext cx="4029072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4040982" y="422433"/>
            <a:ext cx="483394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4686303" y="5451475"/>
            <a:ext cx="483394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4"/>
            <a:ext cx="4029072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8606" y="260357"/>
            <a:ext cx="4213615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5114930" y="-18257"/>
            <a:ext cx="4029072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10110" y="260357"/>
            <a:ext cx="42147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4013" y="5008563"/>
            <a:ext cx="36828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6696" y="5008563"/>
            <a:ext cx="3681531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278608" y="1233488"/>
            <a:ext cx="2082266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2464639" y="1233488"/>
            <a:ext cx="2082266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4650673" y="1233488"/>
            <a:ext cx="2082266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6836707" y="1246190"/>
            <a:ext cx="2082266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443439" y="3721100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(S)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2629472" y="3721100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(S)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4815506" y="3721100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7001539" y="3721100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7227" y="1739900"/>
            <a:ext cx="1266825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그림 개체 틀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72361" y="4263232"/>
            <a:ext cx="1266825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6" name="그림 개체 틀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58395" y="1739900"/>
            <a:ext cx="1266825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8" name="그림 개체 틀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44426" y="4263232"/>
            <a:ext cx="1266825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12" y="3949700"/>
            <a:ext cx="17526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9472" y="1595835"/>
            <a:ext cx="17526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5506" y="3949700"/>
            <a:ext cx="17526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3" name="텍스트 개체 틀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1539" y="1595835"/>
            <a:ext cx="17526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1"/>
            <a:ext cx="4626355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5076826" y="0"/>
            <a:ext cx="203331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7110688" y="2286000"/>
            <a:ext cx="203331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5076826" y="4572000"/>
            <a:ext cx="203331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7110688" y="0"/>
            <a:ext cx="203331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5076274" y="2286000"/>
            <a:ext cx="203331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7110688" y="4572000"/>
            <a:ext cx="203331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7029968" y="1073536"/>
            <a:ext cx="298174" cy="13894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6891303" y="3359533"/>
            <a:ext cx="298174" cy="13894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7029968" y="5645536"/>
            <a:ext cx="298174" cy="13894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그림 개체 틀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00194" y="561678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6" name="그림 개체 틀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5778" y="2847678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7" name="그림 개체 틀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00194" y="5133678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8610" y="1233488"/>
            <a:ext cx="4626355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17182" y="215900"/>
            <a:ext cx="17526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51044" y="2501900"/>
            <a:ext cx="17526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17181" y="4787900"/>
            <a:ext cx="17526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2" y="0"/>
            <a:ext cx="48101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62377" y="472284"/>
            <a:ext cx="5381625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07" y="1779596"/>
            <a:ext cx="3312318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07" y="4079090"/>
            <a:ext cx="331231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3765947" y="368300"/>
            <a:ext cx="236982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8610" y="1233488"/>
            <a:ext cx="8640365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그림 개체 틀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0036" y="2999731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그림 개체 틀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81104" y="2999731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그림 개체 틀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2170" y="2999731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그림 개체 틀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76319" y="2999731"/>
            <a:ext cx="1054307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734940" y="4514254"/>
            <a:ext cx="1784494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2716008" y="4514254"/>
            <a:ext cx="1784494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4697076" y="4514254"/>
            <a:ext cx="1784494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6678141" y="4514254"/>
            <a:ext cx="1784494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599" y="4598182"/>
            <a:ext cx="1617176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99666" y="4598182"/>
            <a:ext cx="1617176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80735" y="4598182"/>
            <a:ext cx="1617176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1800" y="4598182"/>
            <a:ext cx="1617176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734940" y="4357837"/>
            <a:ext cx="17844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2716008" y="4357837"/>
            <a:ext cx="178449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(S)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4697076" y="4357837"/>
            <a:ext cx="178449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(S)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6678143" y="4357837"/>
            <a:ext cx="178449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8608" y="1233488"/>
            <a:ext cx="3105668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461443" y="1233489"/>
            <a:ext cx="1778964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3631580" y="2462886"/>
            <a:ext cx="1438689" cy="2689468"/>
            <a:chOff x="4790661" y="2266122"/>
            <a:chExt cx="1918252" cy="2852530"/>
          </a:xfrm>
        </p:grpSpPr>
        <p:cxnSp>
          <p:nvCxnSpPr>
            <p:cNvPr id="4" name="직선 연결선(S)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5317578" y="2462886"/>
            <a:ext cx="3601397" cy="2689468"/>
            <a:chOff x="4790661" y="2266122"/>
            <a:chExt cx="1918252" cy="2852530"/>
          </a:xfrm>
        </p:grpSpPr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(S)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텍스트 개체 틀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4884" y="1463643"/>
            <a:ext cx="3544091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74884" y="2741755"/>
            <a:ext cx="3544091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74884" y="4069997"/>
            <a:ext cx="3544091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74884" y="5394355"/>
            <a:ext cx="3544091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20679" y="1437542"/>
            <a:ext cx="860494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4" name="그림 개체 틀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920679" y="2715657"/>
            <a:ext cx="860494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5" name="그림 개체 틀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920679" y="4043899"/>
            <a:ext cx="860494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6" name="그림 개체 틀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20679" y="5368257"/>
            <a:ext cx="860494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278606" y="1233495"/>
            <a:ext cx="17199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278606" y="3773179"/>
            <a:ext cx="17199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4627977" y="1233494"/>
            <a:ext cx="1720678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4627977" y="3773178"/>
            <a:ext cx="1720678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606" y="1713955"/>
            <a:ext cx="1353903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047921" y="1233495"/>
            <a:ext cx="2506686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047921" y="3773178"/>
            <a:ext cx="2506686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텍스트 개체 틀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5184" y="1460126"/>
            <a:ext cx="225216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75184" y="3999809"/>
            <a:ext cx="225216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6412286" y="1233495"/>
            <a:ext cx="2506686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6412286" y="3773178"/>
            <a:ext cx="2506686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39549" y="1460126"/>
            <a:ext cx="225216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539549" y="3999809"/>
            <a:ext cx="225216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51" name="그림 개체 틀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1606" y="4253638"/>
            <a:ext cx="1353903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2" name="그림 개체 틀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811363" y="4253638"/>
            <a:ext cx="1353903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3" name="그림 개체 틀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11363" y="1713954"/>
            <a:ext cx="1353903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278606" y="1660875"/>
            <a:ext cx="201496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2487075" y="1660875"/>
            <a:ext cx="201496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4695543" y="1660875"/>
            <a:ext cx="2014960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6904011" y="1660875"/>
            <a:ext cx="2014960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0568" y="1761485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그림 개체 틀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559037" y="1761485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그림 개체 틀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67505" y="1761485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그림 개체 틀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975974" y="1761485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06" y="4302789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8606" y="5058163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7075" y="4302789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87075" y="5058163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95543" y="4302789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5543" y="5058163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04014" y="4302789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04014" y="5058163"/>
            <a:ext cx="2014960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350568" y="3895002"/>
            <a:ext cx="187104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2559036" y="3895002"/>
            <a:ext cx="187104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4767504" y="3895002"/>
            <a:ext cx="187104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6975974" y="3895002"/>
            <a:ext cx="187104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0568" y="1522949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그림 개체 틀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559037" y="1522949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그림 개체 틀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67505" y="1522949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그림 개체 틀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975974" y="1522949"/>
            <a:ext cx="187104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458" y="4123887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3458" y="4879261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1927" y="4123887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61927" y="4879261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0395" y="4123887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0395" y="4879261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8866" y="4123887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8866" y="4879261"/>
            <a:ext cx="1665256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400">
                <a:solidFill>
                  <a:schemeClr val="bg1"/>
                </a:solidFill>
              </a:defRPr>
            </a:lvl3pPr>
            <a:lvl4pPr marL="1371566" indent="0">
              <a:buNone/>
              <a:defRPr sz="1200">
                <a:solidFill>
                  <a:schemeClr val="bg1"/>
                </a:solidFill>
              </a:defRPr>
            </a:lvl4pPr>
            <a:lvl5pPr marL="182875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675463" y="1233488"/>
            <a:ext cx="5243513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278608" y="1233488"/>
            <a:ext cx="3314390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577" y="1450975"/>
            <a:ext cx="3049191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78606" y="1233488"/>
            <a:ext cx="8640366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78607" y="1233488"/>
            <a:ext cx="5587966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55506" y="1233488"/>
            <a:ext cx="2963466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86061" y="1233488"/>
            <a:ext cx="413436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차트 개체 틀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84605" y="1233488"/>
            <a:ext cx="413436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4594363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60351"/>
            <a:ext cx="8640366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8" y="6581978"/>
            <a:ext cx="279797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7" y="6917634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2968" y="1362703"/>
            <a:ext cx="4164185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차트 개체 틀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75514" y="3781225"/>
            <a:ext cx="4164185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차트 개체 틀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656485" y="1367568"/>
            <a:ext cx="4164185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차트 개체 틀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49030" y="3786090"/>
            <a:ext cx="4164185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6743700" y="3965574"/>
            <a:ext cx="24003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24003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78611" y="278606"/>
            <a:ext cx="8640365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278611" y="3429007"/>
            <a:ext cx="8640365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132880" y="3886201"/>
            <a:ext cx="6931818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132880" y="5130801"/>
            <a:ext cx="6931818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"/>
            <a:ext cx="9144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5401" y="2337598"/>
            <a:ext cx="65532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감사합니다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7391" y="987432"/>
            <a:ext cx="462915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987432"/>
            <a:ext cx="462915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30F2-6F46-4357-B974-2B11A956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E088FA-E88F-4BD3-864C-92AD623E6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553C6-311D-4B0B-9FE0-592074F7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C9A81-532A-4509-8D72-749510B7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10C45-41EE-450D-BF5D-12E5CE82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666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5E93-A0FE-4BEB-8CE0-02443651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BD5D3-C39B-415E-8B45-8E3B8D42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10E3C-FF08-4156-8EC1-372381BE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45384-39F4-4208-BA20-231103A5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2B4A9-D4BB-444B-8F94-7180465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495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5EB8-4C14-42D0-8B9E-B2620329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6E95C-421F-47D8-B8FA-737F68A4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6B033-E005-492B-B43E-3D1CC09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FCDB-EC25-4962-9764-E2F045F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82154-C1A5-4642-B5CD-DE5610F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10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16945-0EB4-4795-835A-9D44C1A4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965EC-E75A-423F-98DF-95154F6C1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1D0C5-656B-4E8B-AB12-BE5ED44FF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DC9C7-4176-413D-A859-E7E5F2AA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48A54-D58A-4CE9-8B98-B39E5A0E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CFFD-1B4E-4CE1-8379-F35D234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98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775DB-BD6D-48A3-BB5D-CB7701A0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9B82B-6EF0-4A2C-B7B3-3D250442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7040E-B9C8-4F54-9887-D32994A6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BD108C-6D64-4895-8339-8D13E7D94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A1785-3816-4405-82E7-4E51826F6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B6505-FA3D-41D0-BEC7-E35E84F9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BA995-3389-4E4D-BF0B-109D9166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48E5B-84E0-402E-8917-FE13CA28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795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1E70-3620-4842-9B17-0601D06F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DDA56-C009-4A49-8CD1-19198BC0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07AB1-85DB-4418-979B-3076E169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E2866-5E79-40B6-A1CC-F3C9CC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283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492F32-FD02-4BD0-A2F2-2035DCE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B036C5-619A-4290-8163-8AB8173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97359-408D-4BBF-9D6C-CA6AA15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8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A5C0-8CCE-4FF9-841D-AE8F446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BA3B5-BF9D-4493-8A00-B4F7E798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C4373-A605-46BC-8C5E-6FB75ED6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0AEF4-9095-468B-9C17-ACEA04E4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A06B4-8AA5-4988-9AF4-38CCD4FF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11626-3096-43D7-805D-127DF5AC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896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2E17-4B13-4420-A61F-479AC1F9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3D3C-DB9C-4EE6-B93E-1CDA40226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6AF91-F422-4B33-B6C0-FFF634332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9370B-09C9-4186-9AFA-07DCBECD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59D7D-04D6-40C4-873C-F6B2145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4F207-7473-49EB-9231-54E7BE8F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5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26552-9A59-43B5-8FA7-1EEED216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E3FBE-9E64-45BB-B166-00AA66CB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8E61-B731-4632-9202-8A95E92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5C2AD-110F-440B-980B-38F9A079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37B8A-F302-4D62-8858-CF540F3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452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CE464-6D41-4162-9F3C-FE096E78F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BF047-399F-4021-A387-DF07C451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40AA4-18E5-4786-8052-710FB9C6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A6983-0339-4D9B-B61A-AC9D66E1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3E998-D54B-4336-A161-B7FB5FFD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278607" y="1460501"/>
            <a:ext cx="4293394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n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60358"/>
            <a:ext cx="7277100" cy="973137"/>
          </a:xfrm>
        </p:spPr>
        <p:txBody>
          <a:bodyPr rtlCol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9577" y="1638304"/>
            <a:ext cx="4010025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1" y="1460501"/>
            <a:ext cx="4346972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1"/>
            <a:ext cx="4121945" cy="2138362"/>
          </a:xfrm>
        </p:spPr>
        <p:txBody>
          <a:bodyPr rtlCol="0" anchor="b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8609" y="2603507"/>
            <a:ext cx="4121945" cy="35734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그림 개체 틀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3418" y="637283"/>
            <a:ext cx="20196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여기에 이미지를 추가하세요</a:t>
            </a:r>
            <a:r>
              <a:rPr lang="en-US" altLang="ko-KR" noProof="0"/>
              <a:t>.</a:t>
            </a: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3818" y="3430043"/>
            <a:ext cx="20196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여기에 이미지를 추가하세요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6967144" y="3527226"/>
            <a:ext cx="936077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6466340" y="2848323"/>
            <a:ext cx="372405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6653174" y="2508125"/>
            <a:ext cx="185571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7"/>
            <a:ext cx="225028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9144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9" y="1016007"/>
            <a:ext cx="2997993" cy="2501899"/>
          </a:xfrm>
        </p:spPr>
        <p:txBody>
          <a:bodyPr rtlCol="0" anchor="b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8607" y="3619507"/>
            <a:ext cx="2997994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6651" y="619125"/>
            <a:ext cx="25908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1" y="260358"/>
            <a:ext cx="25908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6324601" y="5842007"/>
            <a:ext cx="259437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3676651" y="239516"/>
            <a:ext cx="259437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3335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0" y="260351"/>
            <a:ext cx="8640365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609" y="1233488"/>
            <a:ext cx="8640365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8422485" y="6512060"/>
            <a:ext cx="721519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9178" y="6581978"/>
            <a:ext cx="279797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225028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716" r:id="rId32"/>
    <p:sldLayoutId id="2147483685" r:id="rId33"/>
    <p:sldLayoutId id="2147483654" r:id="rId34"/>
    <p:sldLayoutId id="2147483686" r:id="rId35"/>
    <p:sldLayoutId id="2147483687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176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5618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52EE5F-BD09-4053-A0F9-5B003EF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13FDD-204A-4809-8DB4-088B283C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8924E-90F6-47C0-9961-494E6C81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0688-B876-417F-A0F7-A3F08706F4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CE0B7-1C52-4FD5-848F-3B19B67C8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4E303-D9F1-4C22-A722-6D2202793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2FB5-77D0-4D19-BA6D-0BDAFA2AC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microsoft.com/office/2007/relationships/hdphoto" Target="../media/hdphoto1.wdp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7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15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3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3" y="4264490"/>
            <a:ext cx="9371107" cy="1559689"/>
          </a:xfrm>
        </p:spPr>
        <p:txBody>
          <a:bodyPr rtlCol="0" anchor="t" anchorCtr="0"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2400" kern="100" dirty="0" err="1"/>
              <a:t>마르코프</a:t>
            </a:r>
            <a:r>
              <a:rPr lang="ko-KR" altLang="en-US" sz="2400" kern="100" dirty="0"/>
              <a:t> 국면에 따른 </a:t>
            </a:r>
            <a:r>
              <a:rPr lang="ko-KR" altLang="en-US" sz="2400" kern="100" dirty="0" err="1"/>
              <a:t>아웃퍼폼</a:t>
            </a:r>
            <a:r>
              <a:rPr lang="ko-KR" altLang="en-US" sz="2400" kern="100" dirty="0"/>
              <a:t> 섹터 </a:t>
            </a:r>
            <a:r>
              <a:rPr lang="ko-KR" altLang="en-US" sz="2400" kern="100" dirty="0" err="1"/>
              <a:t>서칭</a:t>
            </a:r>
            <a:br>
              <a:rPr lang="en-US" altLang="ko-KR" sz="2800" b="0" kern="100" dirty="0">
                <a:highlight>
                  <a:srgbClr val="FFFF00"/>
                </a:highlight>
              </a:rPr>
            </a:br>
            <a:endParaRPr lang="en-US" altLang="ko-KR" sz="2800" b="0" dirty="0">
              <a:highlight>
                <a:srgbClr val="FFFF00"/>
              </a:highlight>
            </a:endParaRP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3D15146B-9F32-454F-A5F1-700762FD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4902" y="6581979"/>
            <a:ext cx="373063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altLang="ko-KR" sz="80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sz="800"/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6C5B196F-8A03-4EDC-BF87-6C7AF2054E49}"/>
              </a:ext>
            </a:extLst>
          </p:cNvPr>
          <p:cNvSpPr txBox="1">
            <a:spLocks/>
          </p:cNvSpPr>
          <p:nvPr/>
        </p:nvSpPr>
        <p:spPr>
          <a:xfrm>
            <a:off x="214083" y="5293360"/>
            <a:ext cx="5119222" cy="13736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이것이 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K-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투자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윤원식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임준수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김윤영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472684" y="1376855"/>
            <a:ext cx="10011499" cy="5481145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DD203D4-A91F-8A2F-155D-00E95940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4" y="2014418"/>
            <a:ext cx="8559612" cy="465259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170DEA-CE0C-3559-B968-073F487E9629}"/>
              </a:ext>
            </a:extLst>
          </p:cNvPr>
          <p:cNvSpPr/>
          <p:nvPr/>
        </p:nvSpPr>
        <p:spPr>
          <a:xfrm>
            <a:off x="3895757" y="2559883"/>
            <a:ext cx="4960699" cy="68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4988460" y="8"/>
            <a:ext cx="3942818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51134849-0B94-411A-986E-65A0CB590221}"/>
              </a:ext>
            </a:extLst>
          </p:cNvPr>
          <p:cNvSpPr txBox="1">
            <a:spLocks/>
          </p:cNvSpPr>
          <p:nvPr/>
        </p:nvSpPr>
        <p:spPr>
          <a:xfrm>
            <a:off x="285865" y="747780"/>
            <a:ext cx="8573112" cy="9983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ETF 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통계분석 서비스 제공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국면분석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아웃퍼폼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</a:rPr>
              <a:t>섹터서칭</a:t>
            </a:r>
            <a:r>
              <a:rPr lang="en-US" altLang="ko-KR" sz="1400" dirty="0">
                <a:solidFill>
                  <a:schemeClr val="accent1"/>
                </a:solidFill>
              </a:rPr>
              <a:t>, P/F</a:t>
            </a:r>
            <a:r>
              <a:rPr lang="ko-KR" altLang="en-US" sz="1400" dirty="0">
                <a:solidFill>
                  <a:schemeClr val="accent1"/>
                </a:solidFill>
              </a:rPr>
              <a:t>최적화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백테스팅</a:t>
            </a:r>
            <a:r>
              <a:rPr lang="ko-KR" altLang="en-US" sz="1400" dirty="0">
                <a:solidFill>
                  <a:schemeClr val="accent1"/>
                </a:solidFill>
              </a:rPr>
              <a:t> 서비스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등 통계분석 서비스 제공을 통해 </a:t>
            </a:r>
            <a:r>
              <a:rPr lang="en-US" altLang="ko-KR" sz="1400" dirty="0">
                <a:solidFill>
                  <a:schemeClr val="accent1"/>
                </a:solidFill>
              </a:rPr>
              <a:t>ETF </a:t>
            </a:r>
            <a:r>
              <a:rPr lang="ko-KR" altLang="en-US" sz="1400" dirty="0">
                <a:solidFill>
                  <a:schemeClr val="accent1"/>
                </a:solidFill>
              </a:rPr>
              <a:t>투자 활성화 도모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9" y="803486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23">
            <a:extLst>
              <a:ext uri="{FF2B5EF4-FFF2-40B4-BE49-F238E27FC236}">
                <a16:creationId xmlns:a16="http://schemas.microsoft.com/office/drawing/2014/main" id="{1C40CEB4-E0AF-493A-BD58-50054A030C7F}"/>
              </a:ext>
            </a:extLst>
          </p:cNvPr>
          <p:cNvSpPr/>
          <p:nvPr/>
        </p:nvSpPr>
        <p:spPr>
          <a:xfrm>
            <a:off x="2967120" y="1526464"/>
            <a:ext cx="3011269" cy="291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서비스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23">
            <a:extLst>
              <a:ext uri="{FF2B5EF4-FFF2-40B4-BE49-F238E27FC236}">
                <a16:creationId xmlns:a16="http://schemas.microsoft.com/office/drawing/2014/main" id="{CCDA540F-9E46-AD73-B580-4694F52B8A8A}"/>
              </a:ext>
            </a:extLst>
          </p:cNvPr>
          <p:cNvSpPr/>
          <p:nvPr/>
        </p:nvSpPr>
        <p:spPr>
          <a:xfrm>
            <a:off x="4053149" y="2732627"/>
            <a:ext cx="1251205" cy="298621"/>
          </a:xfrm>
          <a:prstGeom prst="roundRect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국면분석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ETF 용어정리로 ETF 한눈에 파악하기">
            <a:extLst>
              <a:ext uri="{FF2B5EF4-FFF2-40B4-BE49-F238E27FC236}">
                <a16:creationId xmlns:a16="http://schemas.microsoft.com/office/drawing/2014/main" id="{96422EAA-0F8B-18C1-8961-DCFE7161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alphaModFix amt="7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58" y="2022525"/>
            <a:ext cx="4975838" cy="5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71D41D-26E7-9825-C9F1-C1B9A7D58B59}"/>
              </a:ext>
            </a:extLst>
          </p:cNvPr>
          <p:cNvSpPr txBox="1"/>
          <p:nvPr/>
        </p:nvSpPr>
        <p:spPr>
          <a:xfrm>
            <a:off x="4870066" y="2023506"/>
            <a:ext cx="3140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442B4-AE10-883C-2030-6AAEFB5CF7F9}"/>
              </a:ext>
            </a:extLst>
          </p:cNvPr>
          <p:cNvSpPr/>
          <p:nvPr/>
        </p:nvSpPr>
        <p:spPr>
          <a:xfrm>
            <a:off x="4676823" y="2423939"/>
            <a:ext cx="343211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52C738-3E9C-EFC0-AA92-90C2D6126577}"/>
              </a:ext>
            </a:extLst>
          </p:cNvPr>
          <p:cNvSpPr/>
          <p:nvPr/>
        </p:nvSpPr>
        <p:spPr>
          <a:xfrm>
            <a:off x="3895757" y="3241986"/>
            <a:ext cx="4975941" cy="3433134"/>
          </a:xfrm>
          <a:prstGeom prst="rect">
            <a:avLst/>
          </a:prstGeom>
          <a:solidFill>
            <a:srgbClr val="EB9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713151-C045-BB26-D837-CE3A2D525A2D}"/>
              </a:ext>
            </a:extLst>
          </p:cNvPr>
          <p:cNvSpPr/>
          <p:nvPr/>
        </p:nvSpPr>
        <p:spPr>
          <a:xfrm>
            <a:off x="4053149" y="3543272"/>
            <a:ext cx="2083558" cy="555264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51C305-97DE-D464-F6D9-D288712C62F0}"/>
              </a:ext>
            </a:extLst>
          </p:cNvPr>
          <p:cNvSpPr/>
          <p:nvPr/>
        </p:nvSpPr>
        <p:spPr>
          <a:xfrm>
            <a:off x="6651489" y="3551738"/>
            <a:ext cx="2035813" cy="555264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489FE6-7452-118B-4127-07268F78FE7B}"/>
              </a:ext>
            </a:extLst>
          </p:cNvPr>
          <p:cNvSpPr/>
          <p:nvPr/>
        </p:nvSpPr>
        <p:spPr>
          <a:xfrm>
            <a:off x="4053149" y="4577526"/>
            <a:ext cx="2042794" cy="576777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A43C73-0254-627F-1CD4-3DEF1585EE2D}"/>
              </a:ext>
            </a:extLst>
          </p:cNvPr>
          <p:cNvSpPr/>
          <p:nvPr/>
        </p:nvSpPr>
        <p:spPr>
          <a:xfrm>
            <a:off x="6651488" y="4564031"/>
            <a:ext cx="2035813" cy="590273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BA880-7547-A482-C9B4-A0BABD1553BE}"/>
              </a:ext>
            </a:extLst>
          </p:cNvPr>
          <p:cNvSpPr/>
          <p:nvPr/>
        </p:nvSpPr>
        <p:spPr>
          <a:xfrm>
            <a:off x="4053149" y="5733692"/>
            <a:ext cx="2083558" cy="567596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BD52DC-6EB4-D47A-5999-7B3BBE90585B}"/>
              </a:ext>
            </a:extLst>
          </p:cNvPr>
          <p:cNvSpPr/>
          <p:nvPr/>
        </p:nvSpPr>
        <p:spPr>
          <a:xfrm>
            <a:off x="6651489" y="5737696"/>
            <a:ext cx="2076018" cy="567596"/>
          </a:xfrm>
          <a:prstGeom prst="rect">
            <a:avLst/>
          </a:prstGeom>
          <a:solidFill>
            <a:srgbClr val="EFAD6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래픽 28" descr="석유통 단색으로 채워진">
            <a:extLst>
              <a:ext uri="{FF2B5EF4-FFF2-40B4-BE49-F238E27FC236}">
                <a16:creationId xmlns:a16="http://schemas.microsoft.com/office/drawing/2014/main" id="{3D347173-2FA2-14C3-9CBB-CA849B27E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5857" y="3650383"/>
            <a:ext cx="310364" cy="310364"/>
          </a:xfrm>
          <a:prstGeom prst="rect">
            <a:avLst/>
          </a:prstGeom>
        </p:spPr>
      </p:pic>
      <p:pic>
        <p:nvPicPr>
          <p:cNvPr id="30" name="그래픽 29" descr="상향 추세 단색으로 채워진">
            <a:extLst>
              <a:ext uri="{FF2B5EF4-FFF2-40B4-BE49-F238E27FC236}">
                <a16:creationId xmlns:a16="http://schemas.microsoft.com/office/drawing/2014/main" id="{A49C386B-A616-6B1C-E300-3AAC433C6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1190" y="4670623"/>
            <a:ext cx="333881" cy="333881"/>
          </a:xfrm>
          <a:prstGeom prst="rect">
            <a:avLst/>
          </a:prstGeom>
        </p:spPr>
      </p:pic>
      <p:pic>
        <p:nvPicPr>
          <p:cNvPr id="31" name="그래픽 30" descr="금괴 단색으로 채워진">
            <a:extLst>
              <a:ext uri="{FF2B5EF4-FFF2-40B4-BE49-F238E27FC236}">
                <a16:creationId xmlns:a16="http://schemas.microsoft.com/office/drawing/2014/main" id="{736DA244-F993-3798-303F-458706EFE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9408" y="5846013"/>
            <a:ext cx="301054" cy="301054"/>
          </a:xfrm>
          <a:prstGeom prst="rect">
            <a:avLst/>
          </a:prstGeom>
        </p:spPr>
      </p:pic>
      <p:pic>
        <p:nvPicPr>
          <p:cNvPr id="32" name="그래픽 31" descr="달러 단색으로 채워진">
            <a:extLst>
              <a:ext uri="{FF2B5EF4-FFF2-40B4-BE49-F238E27FC236}">
                <a16:creationId xmlns:a16="http://schemas.microsoft.com/office/drawing/2014/main" id="{60FB4652-64D7-E4F9-EF60-9C13A5408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2620" y="3605048"/>
            <a:ext cx="376109" cy="376109"/>
          </a:xfrm>
          <a:prstGeom prst="rect">
            <a:avLst/>
          </a:prstGeom>
        </p:spPr>
      </p:pic>
      <p:pic>
        <p:nvPicPr>
          <p:cNvPr id="33" name="그래픽 32" descr="프레젠테이션 막대형 차트 단색으로 채워진">
            <a:extLst>
              <a:ext uri="{FF2B5EF4-FFF2-40B4-BE49-F238E27FC236}">
                <a16:creationId xmlns:a16="http://schemas.microsoft.com/office/drawing/2014/main" id="{90D38C90-2146-5E70-5581-ABD234D92C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860" y="4762679"/>
            <a:ext cx="314415" cy="314415"/>
          </a:xfrm>
          <a:prstGeom prst="rect">
            <a:avLst/>
          </a:prstGeom>
        </p:spPr>
      </p:pic>
      <p:pic>
        <p:nvPicPr>
          <p:cNvPr id="34" name="그래픽 33" descr="아키텍처 단색으로 채워진">
            <a:extLst>
              <a:ext uri="{FF2B5EF4-FFF2-40B4-BE49-F238E27FC236}">
                <a16:creationId xmlns:a16="http://schemas.microsoft.com/office/drawing/2014/main" id="{9E915263-39B6-D6A9-B0EB-6D81F64B67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7860" y="5850322"/>
            <a:ext cx="342465" cy="34246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67D2E352-8BDC-C923-5F6E-8C1B42D3C827}"/>
              </a:ext>
            </a:extLst>
          </p:cNvPr>
          <p:cNvSpPr/>
          <p:nvPr/>
        </p:nvSpPr>
        <p:spPr>
          <a:xfrm>
            <a:off x="4164672" y="5807447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DE000-F6C2-0283-FDEC-C92C1D19D5B6}"/>
              </a:ext>
            </a:extLst>
          </p:cNvPr>
          <p:cNvSpPr txBox="1"/>
          <p:nvPr/>
        </p:nvSpPr>
        <p:spPr>
          <a:xfrm>
            <a:off x="4750396" y="3673469"/>
            <a:ext cx="1092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원자재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6BB85-C53A-69C3-38AC-6F94E90F0877}"/>
              </a:ext>
            </a:extLst>
          </p:cNvPr>
          <p:cNvSpPr txBox="1"/>
          <p:nvPr/>
        </p:nvSpPr>
        <p:spPr>
          <a:xfrm>
            <a:off x="4367534" y="4725971"/>
            <a:ext cx="1793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주식 수익률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3AF1DD-6BF8-5107-5523-F14954873FF7}"/>
              </a:ext>
            </a:extLst>
          </p:cNvPr>
          <p:cNvSpPr txBox="1"/>
          <p:nvPr/>
        </p:nvSpPr>
        <p:spPr>
          <a:xfrm>
            <a:off x="4637235" y="5865092"/>
            <a:ext cx="1092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7BC0EE-72A4-7C1B-51ED-62502814D2FA}"/>
              </a:ext>
            </a:extLst>
          </p:cNvPr>
          <p:cNvSpPr txBox="1"/>
          <p:nvPr/>
        </p:nvSpPr>
        <p:spPr>
          <a:xfrm>
            <a:off x="7243445" y="3688171"/>
            <a:ext cx="1092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8BE019-41D3-46AD-C929-721D240E931F}"/>
              </a:ext>
            </a:extLst>
          </p:cNvPr>
          <p:cNvSpPr txBox="1"/>
          <p:nvPr/>
        </p:nvSpPr>
        <p:spPr>
          <a:xfrm>
            <a:off x="7265637" y="4735669"/>
            <a:ext cx="1092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지수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0DA03D-FF15-D3A3-4EC2-227820967449}"/>
              </a:ext>
            </a:extLst>
          </p:cNvPr>
          <p:cNvSpPr txBox="1"/>
          <p:nvPr/>
        </p:nvSpPr>
        <p:spPr>
          <a:xfrm>
            <a:off x="7181889" y="5882705"/>
            <a:ext cx="1336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지수</a:t>
            </a:r>
          </a:p>
        </p:txBody>
      </p:sp>
      <p:pic>
        <p:nvPicPr>
          <p:cNvPr id="54" name="그래픽 53" descr="용지 윤곽선">
            <a:extLst>
              <a:ext uri="{FF2B5EF4-FFF2-40B4-BE49-F238E27FC236}">
                <a16:creationId xmlns:a16="http://schemas.microsoft.com/office/drawing/2014/main" id="{9A96F166-13F9-B587-DFD2-0A40680D8D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40340" y="3518928"/>
            <a:ext cx="234873" cy="234873"/>
          </a:xfrm>
          <a:prstGeom prst="rect">
            <a:avLst/>
          </a:prstGeom>
        </p:spPr>
      </p:pic>
      <p:pic>
        <p:nvPicPr>
          <p:cNvPr id="58" name="그래픽 57" descr="용지 윤곽선">
            <a:extLst>
              <a:ext uri="{FF2B5EF4-FFF2-40B4-BE49-F238E27FC236}">
                <a16:creationId xmlns:a16="http://schemas.microsoft.com/office/drawing/2014/main" id="{F041746F-E381-6A19-4C71-CB68B619FF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8955" y="4577112"/>
            <a:ext cx="234873" cy="234873"/>
          </a:xfrm>
          <a:prstGeom prst="rect">
            <a:avLst/>
          </a:prstGeom>
        </p:spPr>
      </p:pic>
      <p:pic>
        <p:nvPicPr>
          <p:cNvPr id="59" name="그래픽 58" descr="용지 윤곽선">
            <a:extLst>
              <a:ext uri="{FF2B5EF4-FFF2-40B4-BE49-F238E27FC236}">
                <a16:creationId xmlns:a16="http://schemas.microsoft.com/office/drawing/2014/main" id="{CCCBCB54-D656-6344-55DC-4D21E80D2D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4675" y="5711805"/>
            <a:ext cx="234873" cy="234873"/>
          </a:xfrm>
          <a:prstGeom prst="rect">
            <a:avLst/>
          </a:prstGeom>
        </p:spPr>
      </p:pic>
      <p:pic>
        <p:nvPicPr>
          <p:cNvPr id="60" name="그래픽 59" descr="용지 윤곽선">
            <a:extLst>
              <a:ext uri="{FF2B5EF4-FFF2-40B4-BE49-F238E27FC236}">
                <a16:creationId xmlns:a16="http://schemas.microsoft.com/office/drawing/2014/main" id="{4603F6C0-0937-FA02-C051-342A5CA5D7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77393" y="3543272"/>
            <a:ext cx="234873" cy="234873"/>
          </a:xfrm>
          <a:prstGeom prst="rect">
            <a:avLst/>
          </a:prstGeom>
        </p:spPr>
      </p:pic>
      <p:pic>
        <p:nvPicPr>
          <p:cNvPr id="61" name="그래픽 60" descr="용지 윤곽선">
            <a:extLst>
              <a:ext uri="{FF2B5EF4-FFF2-40B4-BE49-F238E27FC236}">
                <a16:creationId xmlns:a16="http://schemas.microsoft.com/office/drawing/2014/main" id="{829912A4-8AE9-C404-2622-58E5F5AD87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77393" y="4551750"/>
            <a:ext cx="234873" cy="234873"/>
          </a:xfrm>
          <a:prstGeom prst="rect">
            <a:avLst/>
          </a:prstGeom>
        </p:spPr>
      </p:pic>
      <p:pic>
        <p:nvPicPr>
          <p:cNvPr id="62" name="그래픽 61" descr="용지 윤곽선">
            <a:extLst>
              <a:ext uri="{FF2B5EF4-FFF2-40B4-BE49-F238E27FC236}">
                <a16:creationId xmlns:a16="http://schemas.microsoft.com/office/drawing/2014/main" id="{3E06C404-CA3B-6645-7B86-4CC5F1A1E5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4905" y="5708459"/>
            <a:ext cx="234873" cy="23487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EE86123-7350-B6D8-CF2A-8C27875B044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2404" y="2022525"/>
            <a:ext cx="2872740" cy="465259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A6E2A5CB-8116-6922-9E3A-7814D062C5E5}"/>
              </a:ext>
            </a:extLst>
          </p:cNvPr>
          <p:cNvSpPr/>
          <p:nvPr/>
        </p:nvSpPr>
        <p:spPr>
          <a:xfrm>
            <a:off x="6801192" y="5807447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C0E5CC2-8584-7832-FBF7-AAF942CEA48B}"/>
              </a:ext>
            </a:extLst>
          </p:cNvPr>
          <p:cNvSpPr/>
          <p:nvPr/>
        </p:nvSpPr>
        <p:spPr>
          <a:xfrm>
            <a:off x="4174709" y="4631458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1AC7856-2EB4-1D0D-1DC1-4D8F2E0FD521}"/>
              </a:ext>
            </a:extLst>
          </p:cNvPr>
          <p:cNvSpPr/>
          <p:nvPr/>
        </p:nvSpPr>
        <p:spPr>
          <a:xfrm>
            <a:off x="4149432" y="3582407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D00BB2A-A364-CEDA-61A5-232CEE23E88D}"/>
              </a:ext>
            </a:extLst>
          </p:cNvPr>
          <p:cNvSpPr/>
          <p:nvPr/>
        </p:nvSpPr>
        <p:spPr>
          <a:xfrm>
            <a:off x="6811867" y="3590513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05D1CF8-D652-A4C7-1CCC-470D17AD5F73}"/>
              </a:ext>
            </a:extLst>
          </p:cNvPr>
          <p:cNvSpPr/>
          <p:nvPr/>
        </p:nvSpPr>
        <p:spPr>
          <a:xfrm>
            <a:off x="6791611" y="4697132"/>
            <a:ext cx="396431" cy="412863"/>
          </a:xfrm>
          <a:prstGeom prst="ellipse">
            <a:avLst/>
          </a:prstGeom>
          <a:noFill/>
          <a:ln w="1524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3">
            <a:extLst>
              <a:ext uri="{FF2B5EF4-FFF2-40B4-BE49-F238E27FC236}">
                <a16:creationId xmlns:a16="http://schemas.microsoft.com/office/drawing/2014/main" id="{8CB2D991-5385-3B04-115F-D3CF8B4D24AD}"/>
              </a:ext>
            </a:extLst>
          </p:cNvPr>
          <p:cNvSpPr/>
          <p:nvPr/>
        </p:nvSpPr>
        <p:spPr>
          <a:xfrm>
            <a:off x="5516189" y="2707479"/>
            <a:ext cx="1729126" cy="307414"/>
          </a:xfrm>
          <a:prstGeom prst="roundRect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아웃퍼폼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섹터서칭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23">
            <a:extLst>
              <a:ext uri="{FF2B5EF4-FFF2-40B4-BE49-F238E27FC236}">
                <a16:creationId xmlns:a16="http://schemas.microsoft.com/office/drawing/2014/main" id="{456C2149-1561-AC51-C4AA-C7FE14770B9F}"/>
              </a:ext>
            </a:extLst>
          </p:cNvPr>
          <p:cNvSpPr/>
          <p:nvPr/>
        </p:nvSpPr>
        <p:spPr>
          <a:xfrm>
            <a:off x="7436096" y="2716271"/>
            <a:ext cx="1251205" cy="298621"/>
          </a:xfrm>
          <a:prstGeom prst="roundRect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백테스팅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래픽 62" descr="커서 윤곽선">
            <a:extLst>
              <a:ext uri="{FF2B5EF4-FFF2-40B4-BE49-F238E27FC236}">
                <a16:creationId xmlns:a16="http://schemas.microsoft.com/office/drawing/2014/main" id="{98502DF5-A8E4-AC7E-6FD4-FA6D43FC64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84852" y="2919380"/>
            <a:ext cx="553867" cy="553867"/>
          </a:xfrm>
          <a:prstGeom prst="rect">
            <a:avLst/>
          </a:prstGeom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6249D4C8-3368-5CF1-5E01-FCDB2311E8DA}"/>
              </a:ext>
            </a:extLst>
          </p:cNvPr>
          <p:cNvSpPr/>
          <p:nvPr/>
        </p:nvSpPr>
        <p:spPr>
          <a:xfrm>
            <a:off x="3177685" y="4014093"/>
            <a:ext cx="685287" cy="573736"/>
          </a:xfrm>
          <a:prstGeom prst="mathPlus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0" grpId="0" animBg="1"/>
      <p:bldP spid="15" grpId="0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7" grpId="0" animBg="1"/>
      <p:bldP spid="41" grpId="0"/>
      <p:bldP spid="42" grpId="0"/>
      <p:bldP spid="45" grpId="0"/>
      <p:bldP spid="46" grpId="0"/>
      <p:bldP spid="50" grpId="0"/>
      <p:bldP spid="51" grpId="0"/>
      <p:bldP spid="67" grpId="0" animBg="1"/>
      <p:bldP spid="68" grpId="0" animBg="1"/>
      <p:bldP spid="69" grpId="0" animBg="1"/>
      <p:bldP spid="71" grpId="0" animBg="1"/>
      <p:bldP spid="72" grpId="0" animBg="1"/>
      <p:bldP spid="76" grpId="0" animBg="1"/>
      <p:bldP spid="7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3">
            <a:extLst>
              <a:ext uri="{FF2B5EF4-FFF2-40B4-BE49-F238E27FC236}">
                <a16:creationId xmlns:a16="http://schemas.microsoft.com/office/drawing/2014/main" id="{D524D9E6-AC45-4FF2-9139-E8C666024D2C}"/>
              </a:ext>
            </a:extLst>
          </p:cNvPr>
          <p:cNvSpPr/>
          <p:nvPr/>
        </p:nvSpPr>
        <p:spPr>
          <a:xfrm>
            <a:off x="-369149" y="3642567"/>
            <a:ext cx="10284673" cy="3215433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5178582" y="8"/>
            <a:ext cx="3752695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4CD0AD7D-6EFA-45D6-AD44-739948E4C731}"/>
              </a:ext>
            </a:extLst>
          </p:cNvPr>
          <p:cNvSpPr txBox="1">
            <a:spLocks/>
          </p:cNvSpPr>
          <p:nvPr/>
        </p:nvSpPr>
        <p:spPr>
          <a:xfrm>
            <a:off x="243068" y="801203"/>
            <a:ext cx="8688209" cy="49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교육서비스 제공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시장지표의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변화에 따른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아웃퍼폼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섹터지수의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변화를 투자자들이 이해함으로써 </a:t>
            </a:r>
            <a:r>
              <a:rPr lang="ko-KR" altLang="en-US" sz="1400" dirty="0">
                <a:solidFill>
                  <a:schemeClr val="accent1"/>
                </a:solidFill>
              </a:rPr>
              <a:t>금융지식 수준 제고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33169" y="820365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1C40CEB4-E0AF-493A-BD58-50054A030C7F}"/>
              </a:ext>
            </a:extLst>
          </p:cNvPr>
          <p:cNvSpPr/>
          <p:nvPr/>
        </p:nvSpPr>
        <p:spPr>
          <a:xfrm>
            <a:off x="3190725" y="3724275"/>
            <a:ext cx="2720593" cy="2717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KRX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금융교육 컨텐츠 다각화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53">
            <a:extLst>
              <a:ext uri="{FF2B5EF4-FFF2-40B4-BE49-F238E27FC236}">
                <a16:creationId xmlns:a16="http://schemas.microsoft.com/office/drawing/2014/main" id="{D524D9E6-AC45-4FF2-9139-E8C666024D2C}"/>
              </a:ext>
            </a:extLst>
          </p:cNvPr>
          <p:cNvSpPr/>
          <p:nvPr/>
        </p:nvSpPr>
        <p:spPr>
          <a:xfrm>
            <a:off x="-447675" y="1306493"/>
            <a:ext cx="10220325" cy="2091119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6F45B312-8799-4C91-B129-D1347766A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792178"/>
              </p:ext>
            </p:extLst>
          </p:nvPr>
        </p:nvGraphicFramePr>
        <p:xfrm>
          <a:off x="485898" y="1917508"/>
          <a:ext cx="7743702" cy="143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사각형: 둥근 모서리 51">
            <a:extLst>
              <a:ext uri="{FF2B5EF4-FFF2-40B4-BE49-F238E27FC236}">
                <a16:creationId xmlns:a16="http://schemas.microsoft.com/office/drawing/2014/main" id="{6B7263A6-A0B6-4DFB-8AD5-9804BF7BF119}"/>
              </a:ext>
            </a:extLst>
          </p:cNvPr>
          <p:cNvSpPr/>
          <p:nvPr/>
        </p:nvSpPr>
        <p:spPr>
          <a:xfrm>
            <a:off x="2948401" y="1438963"/>
            <a:ext cx="3240000" cy="2990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주식투자자 지식수준 자기평가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1331991" y="2119344"/>
            <a:ext cx="2310216" cy="10713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5631612" y="2579375"/>
            <a:ext cx="2121737" cy="6112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꺾인 연결선 44"/>
          <p:cNvCxnSpPr/>
          <p:nvPr/>
        </p:nvCxnSpPr>
        <p:spPr>
          <a:xfrm rot="10800000" flipV="1">
            <a:off x="6747903" y="2268633"/>
            <a:ext cx="277952" cy="272959"/>
          </a:xfrm>
          <a:prstGeom prst="bentConnector3">
            <a:avLst>
              <a:gd name="adj1" fmla="val 956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 flipV="1">
            <a:off x="1712142" y="1933823"/>
            <a:ext cx="162963" cy="162007"/>
          </a:xfrm>
          <a:prstGeom prst="bentConnector3">
            <a:avLst>
              <a:gd name="adj1" fmla="val 9444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1797822" y="1779452"/>
            <a:ext cx="529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48%</a:t>
            </a:r>
            <a:endParaRPr lang="ko-KR" altLang="en-US" sz="1100" b="1" dirty="0">
              <a:solidFill>
                <a:srgbClr val="6D6D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7009407" y="2126493"/>
            <a:ext cx="399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7%</a:t>
            </a:r>
            <a:endParaRPr lang="ko-KR" altLang="en-US" sz="1100" b="1" dirty="0">
              <a:solidFill>
                <a:srgbClr val="6D6D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F0535FD-1086-4E83-A6FC-B1DC725DC48F}"/>
              </a:ext>
            </a:extLst>
          </p:cNvPr>
          <p:cNvSpPr/>
          <p:nvPr/>
        </p:nvSpPr>
        <p:spPr>
          <a:xfrm>
            <a:off x="1895877" y="1760875"/>
            <a:ext cx="386321" cy="301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BC1C19-687D-4A9C-B7F5-6E129DF49DA3}"/>
              </a:ext>
            </a:extLst>
          </p:cNvPr>
          <p:cNvSpPr txBox="1"/>
          <p:nvPr/>
        </p:nvSpPr>
        <p:spPr>
          <a:xfrm>
            <a:off x="7817281" y="3171972"/>
            <a:ext cx="12732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한국리서치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02" y="4206709"/>
            <a:ext cx="8485174" cy="2520604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40B939-5C4C-4060-B01D-1F7414D6826C}"/>
              </a:ext>
            </a:extLst>
          </p:cNvPr>
          <p:cNvCxnSpPr/>
          <p:nvPr/>
        </p:nvCxnSpPr>
        <p:spPr>
          <a:xfrm>
            <a:off x="314440" y="3550013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갈매기형 수장 63">
            <a:extLst>
              <a:ext uri="{FF2B5EF4-FFF2-40B4-BE49-F238E27FC236}">
                <a16:creationId xmlns:a16="http://schemas.microsoft.com/office/drawing/2014/main" id="{42C622AA-B384-47E9-BE8C-A53B797DF512}"/>
              </a:ext>
            </a:extLst>
          </p:cNvPr>
          <p:cNvSpPr/>
          <p:nvPr/>
        </p:nvSpPr>
        <p:spPr>
          <a:xfrm rot="5400000">
            <a:off x="4527016" y="3472576"/>
            <a:ext cx="152400" cy="161939"/>
          </a:xfrm>
          <a:prstGeom prst="chevron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EF84747-C0D3-AD7E-D335-27B0C3D897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"/>
          <a:stretch/>
        </p:blipFill>
        <p:spPr>
          <a:xfrm>
            <a:off x="2940130" y="4413248"/>
            <a:ext cx="5918846" cy="23077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9285"/>
          <a:stretch/>
        </p:blipFill>
        <p:spPr>
          <a:xfrm>
            <a:off x="373802" y="4419599"/>
            <a:ext cx="1971675" cy="2307713"/>
          </a:xfrm>
          <a:prstGeom prst="rect">
            <a:avLst/>
          </a:prstGeom>
        </p:spPr>
      </p:pic>
      <p:sp>
        <p:nvSpPr>
          <p:cNvPr id="56" name="화살표: 줄무늬가 있는 오른쪽 6">
            <a:extLst>
              <a:ext uri="{FF2B5EF4-FFF2-40B4-BE49-F238E27FC236}">
                <a16:creationId xmlns:a16="http://schemas.microsoft.com/office/drawing/2014/main" id="{1F952432-F613-4EB6-8CA1-CC22FBAEDBF9}"/>
              </a:ext>
            </a:extLst>
          </p:cNvPr>
          <p:cNvSpPr/>
          <p:nvPr/>
        </p:nvSpPr>
        <p:spPr>
          <a:xfrm rot="10800000">
            <a:off x="2373556" y="5347136"/>
            <a:ext cx="533747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373802" y="4937760"/>
            <a:ext cx="1953034" cy="180237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7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16" name="제목 8">
            <a:extLst>
              <a:ext uri="{FF2B5EF4-FFF2-40B4-BE49-F238E27FC236}">
                <a16:creationId xmlns:a16="http://schemas.microsoft.com/office/drawing/2014/main" id="{823BD8B2-84CE-4CB9-A5B7-7F23075811CE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C435FCD3-7BFD-4211-BF6C-5CBC255E6F40}"/>
              </a:ext>
            </a:extLst>
          </p:cNvPr>
          <p:cNvSpPr txBox="1">
            <a:spLocks/>
          </p:cNvSpPr>
          <p:nvPr/>
        </p:nvSpPr>
        <p:spPr>
          <a:xfrm>
            <a:off x="5069942" y="8"/>
            <a:ext cx="3861336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pic>
        <p:nvPicPr>
          <p:cNvPr id="1026" name="Picture 2" descr="체크인독 질문과 답변 Q&amp;A (24시 애견호텔, 유치원, 카페, 운동장, 강아지, 광명, 금천구) : 네이버 블로그">
            <a:extLst>
              <a:ext uri="{FF2B5EF4-FFF2-40B4-BE49-F238E27FC236}">
                <a16:creationId xmlns:a16="http://schemas.microsoft.com/office/drawing/2014/main" id="{7DB2529B-EA9F-400E-D3A1-12EEE734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023109"/>
            <a:ext cx="4945380" cy="31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A81D2-5F60-4E37-D620-F18D4D9C6147}"/>
              </a:ext>
            </a:extLst>
          </p:cNvPr>
          <p:cNvSpPr txBox="1"/>
          <p:nvPr/>
        </p:nvSpPr>
        <p:spPr>
          <a:xfrm>
            <a:off x="3307080" y="4159702"/>
            <a:ext cx="5318760" cy="52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ko-KR" altLang="en-US" sz="2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궁금하신 점 질문해주시기 바랍니다</a:t>
            </a:r>
            <a:endParaRPr lang="en-US" altLang="ko-KR" sz="25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30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16" name="제목 8">
            <a:extLst>
              <a:ext uri="{FF2B5EF4-FFF2-40B4-BE49-F238E27FC236}">
                <a16:creationId xmlns:a16="http://schemas.microsoft.com/office/drawing/2014/main" id="{823BD8B2-84CE-4CB9-A5B7-7F23075811CE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</a:rPr>
              <a:t>분석과정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C435FCD3-7BFD-4211-BF6C-5CBC255E6F40}"/>
              </a:ext>
            </a:extLst>
          </p:cNvPr>
          <p:cNvSpPr txBox="1">
            <a:spLocks/>
          </p:cNvSpPr>
          <p:nvPr/>
        </p:nvSpPr>
        <p:spPr>
          <a:xfrm>
            <a:off x="5069942" y="8"/>
            <a:ext cx="3861336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6BA21E-561A-4D4B-AA15-E2FE96AA88DC}"/>
              </a:ext>
            </a:extLst>
          </p:cNvPr>
          <p:cNvGraphicFramePr>
            <a:graphicFrameLocks noGrp="1"/>
          </p:cNvGraphicFramePr>
          <p:nvPr/>
        </p:nvGraphicFramePr>
        <p:xfrm>
          <a:off x="835037" y="859072"/>
          <a:ext cx="7696931" cy="5679531"/>
        </p:xfrm>
        <a:graphic>
          <a:graphicData uri="http://schemas.openxmlformats.org/drawingml/2006/table">
            <a:tbl>
              <a:tblPr/>
              <a:tblGrid>
                <a:gridCol w="2135413">
                  <a:extLst>
                    <a:ext uri="{9D8B030D-6E8A-4147-A177-3AD203B41FA5}">
                      <a16:colId xmlns:a16="http://schemas.microsoft.com/office/drawing/2014/main" val="3246144329"/>
                    </a:ext>
                  </a:extLst>
                </a:gridCol>
                <a:gridCol w="1678329">
                  <a:extLst>
                    <a:ext uri="{9D8B030D-6E8A-4147-A177-3AD203B41FA5}">
                      <a16:colId xmlns:a16="http://schemas.microsoft.com/office/drawing/2014/main" val="1819080851"/>
                    </a:ext>
                  </a:extLst>
                </a:gridCol>
                <a:gridCol w="3883189">
                  <a:extLst>
                    <a:ext uri="{9D8B030D-6E8A-4147-A177-3AD203B41FA5}">
                      <a16:colId xmlns:a16="http://schemas.microsoft.com/office/drawing/2014/main" val="205746313"/>
                    </a:ext>
                  </a:extLst>
                </a:gridCol>
              </a:tblGrid>
              <a:tr h="3328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과정</a:t>
                      </a:r>
                    </a:p>
                  </a:txBody>
                  <a:tcPr marL="84221" marR="8422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221" marR="8422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97800"/>
                  </a:ext>
                </a:extLst>
              </a:tr>
              <a:tr h="292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분석내용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75219"/>
                  </a:ext>
                </a:extLst>
              </a:tr>
              <a:tr h="49041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추출 및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221" marR="8422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섹터 데이터 추출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KRX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데이터 시스템에 존재하는 섹터 추출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98927"/>
                  </a:ext>
                </a:extLst>
              </a:tr>
              <a:tr h="555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국면에 활용할 데이터 추출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investing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사이트를 활용한 데이터 추출 및 정리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이후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72591"/>
                  </a:ext>
                </a:extLst>
              </a:tr>
              <a:tr h="413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섹터 필터링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일별 수익률로 상관계수를 비교 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0.7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이상인 항목 제거한 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충격반응함수를 통해 크게 반응하는 섹터 추출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65643"/>
                  </a:ext>
                </a:extLst>
              </a:tr>
              <a:tr h="58489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변수 국면 분석</a:t>
                      </a:r>
                    </a:p>
                  </a:txBody>
                  <a:tcPr marL="84221" marR="8422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지표 국면 분석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투자자가 원하는 개별 지표를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마르코프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국면전환 모델을 이용해 분석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35619"/>
                  </a:ext>
                </a:extLst>
              </a:tr>
              <a:tr h="527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국면 모델 안정성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log-likelihood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통해 통계적 유의미함 검증</a:t>
                      </a:r>
                    </a:p>
                  </a:txBody>
                  <a:tcPr marL="7292" marR="7292" marT="7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47486"/>
                  </a:ext>
                </a:extLst>
              </a:tr>
              <a:tr h="54666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국면별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2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시장지수대비 </a:t>
                      </a:r>
                      <a:r>
                        <a:rPr lang="ko-KR" altLang="en-US" sz="1200" b="1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아웃퍼폼하는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섹터 추출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492" marR="87492" marT="43746" marB="437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추출한 국면을 이용해 종합적인 국면 추출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변수가 상승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하락에 따라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경우의 국면으로 종합하여 시기에 따라 국면 마킹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63348"/>
                  </a:ext>
                </a:extLst>
              </a:tr>
              <a:tr h="412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국면 별 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아웃퍼폼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섹터 추출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377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국면에 따라 벤치마크와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선형 회귀분석을 진행하여 종합적인 알파 값을 추출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추출한 결과에 따라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사분면을 활용해 시각화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04201"/>
                  </a:ext>
                </a:extLst>
              </a:tr>
              <a:tr h="5080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섹터를 활용한 </a:t>
                      </a:r>
                      <a:r>
                        <a:rPr lang="ko-KR" altLang="en-US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백테스팅과</a:t>
                      </a:r>
                      <a:endParaRPr lang="en-US" altLang="ko-KR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최적 포트폴리오 제안</a:t>
                      </a:r>
                    </a:p>
                  </a:txBody>
                  <a:tcPr marL="87492" marR="87492" marT="43746" marB="437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섹터를 이용한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백테스팅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원하는 시기마다 섹터를 추출하여 해당 국면에 맞는 섹터를 투자할 경우 어떤 수익을 거둘 수 있는지 시각자료와 여러 성과 지표 제공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539453"/>
                  </a:ext>
                </a:extLst>
              </a:tr>
              <a:tr h="8813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7492" marR="87492" marT="43746" marB="437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활용한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포트폴리오 비중 제안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" lv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추출한 섹터를 이용해 최적 포트폴리오 비중을 추출해주는 서비스 제공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3" marR="7293" marT="7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9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4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53">
            <a:extLst>
              <a:ext uri="{FF2B5EF4-FFF2-40B4-BE49-F238E27FC236}">
                <a16:creationId xmlns:a16="http://schemas.microsoft.com/office/drawing/2014/main" id="{76ECB779-ECB6-9236-B2B1-8F014AF6095E}"/>
              </a:ext>
            </a:extLst>
          </p:cNvPr>
          <p:cNvSpPr/>
          <p:nvPr/>
        </p:nvSpPr>
        <p:spPr>
          <a:xfrm>
            <a:off x="-434175" y="4635276"/>
            <a:ext cx="10220325" cy="2222724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E79223DA-5C87-2014-7223-2AC592A0CE32}"/>
              </a:ext>
            </a:extLst>
          </p:cNvPr>
          <p:cNvSpPr/>
          <p:nvPr/>
        </p:nvSpPr>
        <p:spPr>
          <a:xfrm>
            <a:off x="-447675" y="1642822"/>
            <a:ext cx="10220325" cy="2801954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16" name="제목 8">
            <a:extLst>
              <a:ext uri="{FF2B5EF4-FFF2-40B4-BE49-F238E27FC236}">
                <a16:creationId xmlns:a16="http://schemas.microsoft.com/office/drawing/2014/main" id="{823BD8B2-84CE-4CB9-A5B7-7F23075811CE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모델링 </a:t>
            </a:r>
            <a:r>
              <a:rPr lang="ko-KR" altLang="en-US" sz="2400" dirty="0" err="1">
                <a:solidFill>
                  <a:schemeClr val="bg1"/>
                </a:solidFill>
              </a:rPr>
              <a:t>세부과정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C435FCD3-7BFD-4211-BF6C-5CBC255E6F40}"/>
              </a:ext>
            </a:extLst>
          </p:cNvPr>
          <p:cNvSpPr txBox="1">
            <a:spLocks/>
          </p:cNvSpPr>
          <p:nvPr/>
        </p:nvSpPr>
        <p:spPr>
          <a:xfrm>
            <a:off x="5069942" y="8"/>
            <a:ext cx="3861336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5219" t="55393" r="4757" b="7166"/>
          <a:stretch/>
        </p:blipFill>
        <p:spPr>
          <a:xfrm>
            <a:off x="7074331" y="4863550"/>
            <a:ext cx="1890099" cy="1696231"/>
          </a:xfrm>
          <a:prstGeom prst="rect">
            <a:avLst/>
          </a:prstGeom>
        </p:spPr>
      </p:pic>
      <p:sp>
        <p:nvSpPr>
          <p:cNvPr id="6" name="사각형: 둥근 모서리 23">
            <a:extLst>
              <a:ext uri="{FF2B5EF4-FFF2-40B4-BE49-F238E27FC236}">
                <a16:creationId xmlns:a16="http://schemas.microsoft.com/office/drawing/2014/main" id="{1C40CEB4-E0AF-493A-BD58-50054A030C7F}"/>
              </a:ext>
            </a:extLst>
          </p:cNvPr>
          <p:cNvSpPr/>
          <p:nvPr/>
        </p:nvSpPr>
        <p:spPr>
          <a:xfrm>
            <a:off x="382292" y="1080746"/>
            <a:ext cx="1444647" cy="44929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마르코프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국면분석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id="{1C40CEB4-E0AF-493A-BD58-50054A030C7F}"/>
              </a:ext>
            </a:extLst>
          </p:cNvPr>
          <p:cNvSpPr/>
          <p:nvPr/>
        </p:nvSpPr>
        <p:spPr>
          <a:xfrm>
            <a:off x="2652487" y="1081746"/>
            <a:ext cx="1444647" cy="44829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국면별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아웃퍼폼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섹터 추출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23">
            <a:extLst>
              <a:ext uri="{FF2B5EF4-FFF2-40B4-BE49-F238E27FC236}">
                <a16:creationId xmlns:a16="http://schemas.microsoft.com/office/drawing/2014/main" id="{1C40CEB4-E0AF-493A-BD58-50054A030C7F}"/>
              </a:ext>
            </a:extLst>
          </p:cNvPr>
          <p:cNvSpPr/>
          <p:nvPr/>
        </p:nvSpPr>
        <p:spPr>
          <a:xfrm>
            <a:off x="4966358" y="1080746"/>
            <a:ext cx="1491744" cy="4632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아웃퍼폼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섹터 추출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백테스팅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26">
            <a:extLst>
              <a:ext uri="{FF2B5EF4-FFF2-40B4-BE49-F238E27FC236}">
                <a16:creationId xmlns:a16="http://schemas.microsoft.com/office/drawing/2014/main" id="{92A0D792-20DC-4081-AA5C-C6488C995E12}"/>
              </a:ext>
            </a:extLst>
          </p:cNvPr>
          <p:cNvSpPr/>
          <p:nvPr/>
        </p:nvSpPr>
        <p:spPr>
          <a:xfrm>
            <a:off x="247803" y="1798275"/>
            <a:ext cx="1667213" cy="24813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투자자가 원하는 시장지표의 국면분석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투자자가 원하는 시장지표 데이터를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선택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시장변수의 변화율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(+/-)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나눠 총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국면으로 분할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26">
            <a:extLst>
              <a:ext uri="{FF2B5EF4-FFF2-40B4-BE49-F238E27FC236}">
                <a16:creationId xmlns:a16="http://schemas.microsoft.com/office/drawing/2014/main" id="{92A0D792-20DC-4081-AA5C-C6488C995E12}"/>
              </a:ext>
            </a:extLst>
          </p:cNvPr>
          <p:cNvSpPr/>
          <p:nvPr/>
        </p:nvSpPr>
        <p:spPr>
          <a:xfrm>
            <a:off x="2525053" y="1794291"/>
            <a:ext cx="1671934" cy="2481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상관계수가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이상인 두 섹터 중 랜덤으로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섹터 제거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충격 반응 함수를 통해 시장지표의 충격에 반응이 작은 섹터 제거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회귀분석을 통해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중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(N/2)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이상 양의 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알파값을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지닌 섹터 추출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26">
            <a:extLst>
              <a:ext uri="{FF2B5EF4-FFF2-40B4-BE49-F238E27FC236}">
                <a16:creationId xmlns:a16="http://schemas.microsoft.com/office/drawing/2014/main" id="{92A0D792-20DC-4081-AA5C-C6488C995E12}"/>
              </a:ext>
            </a:extLst>
          </p:cNvPr>
          <p:cNvSpPr/>
          <p:nvPr/>
        </p:nvSpPr>
        <p:spPr>
          <a:xfrm>
            <a:off x="4895915" y="1798274"/>
            <a:ext cx="1644143" cy="2481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2020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국면별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수익률이 높은 섹터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수익률 산출하도록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모델을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데이터로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통계적 분석 선 그래프를 살펴본 결과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 활용 모델이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B/M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압도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26">
            <a:extLst>
              <a:ext uri="{FF2B5EF4-FFF2-40B4-BE49-F238E27FC236}">
                <a16:creationId xmlns:a16="http://schemas.microsoft.com/office/drawing/2014/main" id="{92A0D792-20DC-4081-AA5C-C6488C995E12}"/>
              </a:ext>
            </a:extLst>
          </p:cNvPr>
          <p:cNvSpPr/>
          <p:nvPr/>
        </p:nvSpPr>
        <p:spPr>
          <a:xfrm>
            <a:off x="7238986" y="1794290"/>
            <a:ext cx="1657449" cy="2481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비중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최적화 모델을 적용한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투자자가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최적화 함수를 선택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동일비중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최적화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비교해 최적화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동일 비중보다 높은 효율을 창출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줄무늬가 있는 오른쪽 6">
            <a:extLst>
              <a:ext uri="{FF2B5EF4-FFF2-40B4-BE49-F238E27FC236}">
                <a16:creationId xmlns:a16="http://schemas.microsoft.com/office/drawing/2014/main" id="{1F952432-F613-4EB6-8CA1-CC22FBAEDBF9}"/>
              </a:ext>
            </a:extLst>
          </p:cNvPr>
          <p:cNvSpPr/>
          <p:nvPr/>
        </p:nvSpPr>
        <p:spPr>
          <a:xfrm>
            <a:off x="6733085" y="2712773"/>
            <a:ext cx="312873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37FA92-3216-752C-7D9D-6CBB1317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65" y="4815154"/>
            <a:ext cx="1888099" cy="17562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F84747-C0D3-AD7E-D335-27B0C3D897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62" r="1" b="40390"/>
          <a:stretch/>
        </p:blipFill>
        <p:spPr>
          <a:xfrm>
            <a:off x="2430760" y="4888830"/>
            <a:ext cx="1888099" cy="17184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707084-EAEC-F449-BE4E-BC55CA68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055" y="4876078"/>
            <a:ext cx="1818350" cy="1718428"/>
          </a:xfrm>
          <a:prstGeom prst="rect">
            <a:avLst/>
          </a:prstGeom>
        </p:spPr>
      </p:pic>
      <p:sp>
        <p:nvSpPr>
          <p:cNvPr id="14" name="화살표: 줄무늬가 있는 오른쪽 6">
            <a:extLst>
              <a:ext uri="{FF2B5EF4-FFF2-40B4-BE49-F238E27FC236}">
                <a16:creationId xmlns:a16="http://schemas.microsoft.com/office/drawing/2014/main" id="{0E9B8CB4-3B5B-7D2B-A47E-F2CC96932AA2}"/>
              </a:ext>
            </a:extLst>
          </p:cNvPr>
          <p:cNvSpPr/>
          <p:nvPr/>
        </p:nvSpPr>
        <p:spPr>
          <a:xfrm>
            <a:off x="4390014" y="2712773"/>
            <a:ext cx="312873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줄무늬가 있는 오른쪽 6">
            <a:extLst>
              <a:ext uri="{FF2B5EF4-FFF2-40B4-BE49-F238E27FC236}">
                <a16:creationId xmlns:a16="http://schemas.microsoft.com/office/drawing/2014/main" id="{CFE102E6-8098-23FA-FB6B-035F7E5B487C}"/>
              </a:ext>
            </a:extLst>
          </p:cNvPr>
          <p:cNvSpPr/>
          <p:nvPr/>
        </p:nvSpPr>
        <p:spPr>
          <a:xfrm>
            <a:off x="2063598" y="2715319"/>
            <a:ext cx="312873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3">
            <a:extLst>
              <a:ext uri="{FF2B5EF4-FFF2-40B4-BE49-F238E27FC236}">
                <a16:creationId xmlns:a16="http://schemas.microsoft.com/office/drawing/2014/main" id="{5B15960E-C4AF-B06D-3A59-0236256CD45F}"/>
              </a:ext>
            </a:extLst>
          </p:cNvPr>
          <p:cNvSpPr/>
          <p:nvPr/>
        </p:nvSpPr>
        <p:spPr>
          <a:xfrm>
            <a:off x="7283884" y="1080746"/>
            <a:ext cx="1491744" cy="44929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4.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서비스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2CCA3-49B2-8D38-A0F8-F1CBA0B5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8" y="4886700"/>
            <a:ext cx="1818349" cy="17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A5E4A1CB-6F6A-4ABF-9CD9-459D495DBB81}"/>
              </a:ext>
            </a:extLst>
          </p:cNvPr>
          <p:cNvSpPr txBox="1">
            <a:spLocks/>
          </p:cNvSpPr>
          <p:nvPr/>
        </p:nvSpPr>
        <p:spPr>
          <a:xfrm>
            <a:off x="5251978" y="8"/>
            <a:ext cx="367929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998187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519" y="874516"/>
            <a:ext cx="8695758" cy="587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주식 직접투자 행태 및 투자자산 인식에 대한 조사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한국리서치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심재현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2021.05.12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국면의 개인투자자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KCMI_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김준석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2021.02.02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국면의 개인투자자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투자행태와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투자성과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KCMI_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김민기ㆍ김준석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2021.11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상반기 순매수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종목 수익률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KRX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ㆍ한국예탁결제원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2022.06.29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for Portfolio Optimization,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Zihao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Zhang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2020. 05. 27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마르코프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국면전환 모형을 이용한 원화환율의 예측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오영균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2000. 11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DeepDow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document, https://deepdow.readthedocs.io/en/latest/,2020.06.15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투자자 중심으로의 변화를 통한 공모펀드 경쟁력 제고방안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금융위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3, 2021. 01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공모펀드 경쟁력 제고방안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금융위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2021. 02. 01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퀀트투자를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트레이딩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2/e,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젠슨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2021.09.30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 빅데이터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배재권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2019. 06. 30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발전방향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금융위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2, 2015. 10. 05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1466230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1951806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8230" y="2453929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2957664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8" y="3447495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8890" y="3978972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8700" y="4419009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8" y="4926494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5901492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8" y="5403833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125617" y="6399477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49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A5E4A1CB-6F6A-4ABF-9CD9-459D495DBB81}"/>
              </a:ext>
            </a:extLst>
          </p:cNvPr>
          <p:cNvSpPr txBox="1">
            <a:spLocks/>
          </p:cNvSpPr>
          <p:nvPr/>
        </p:nvSpPr>
        <p:spPr>
          <a:xfrm>
            <a:off x="5251978" y="8"/>
            <a:ext cx="367929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53D3D7-DD07-4550-99F8-106CFE9FA685}"/>
              </a:ext>
            </a:extLst>
          </p:cNvPr>
          <p:cNvSpPr/>
          <p:nvPr/>
        </p:nvSpPr>
        <p:spPr>
          <a:xfrm>
            <a:off x="2003899" y="5689930"/>
            <a:ext cx="266861" cy="635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5319" y="5593594"/>
            <a:ext cx="8695758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3000" b="1" dirty="0" err="1">
                <a:solidFill>
                  <a:srgbClr val="4276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경청해주셔서</a:t>
            </a:r>
            <a:r>
              <a:rPr lang="ko-KR" altLang="en-US" sz="3000" b="1" dirty="0">
                <a:solidFill>
                  <a:srgbClr val="4276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감사합니다</a:t>
            </a:r>
            <a:endParaRPr lang="en-US" altLang="ko-KR" sz="3000" b="1" dirty="0">
              <a:solidFill>
                <a:srgbClr val="4276A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인사하는 젊은 남녀 비즈니스 이미지 로열티 무료 사진, 그림, 이미지 그리고 스톡포토그래피. Image 111220283.">
            <a:extLst>
              <a:ext uri="{FF2B5EF4-FFF2-40B4-BE49-F238E27FC236}">
                <a16:creationId xmlns:a16="http://schemas.microsoft.com/office/drawing/2014/main" id="{3EAC2015-E547-201B-4201-729D381E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8">
            <a:extLst>
              <a:ext uri="{FF2B5EF4-FFF2-40B4-BE49-F238E27FC236}">
                <a16:creationId xmlns:a16="http://schemas.microsoft.com/office/drawing/2014/main" id="{7956F82B-5AB9-57AD-8552-9D5CCC706DEC}"/>
              </a:ext>
            </a:extLst>
          </p:cNvPr>
          <p:cNvSpPr txBox="1">
            <a:spLocks/>
          </p:cNvSpPr>
          <p:nvPr/>
        </p:nvSpPr>
        <p:spPr>
          <a:xfrm>
            <a:off x="349748" y="5568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8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271" y="330200"/>
            <a:ext cx="5272764" cy="1551573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271" y="2006520"/>
            <a:ext cx="5272764" cy="4409520"/>
          </a:xfrm>
        </p:spPr>
        <p:txBody>
          <a:bodyPr rtlCol="0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추진 배경</a:t>
            </a:r>
            <a:endParaRPr lang="en-US" altLang="ko-KR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전체프로젝트 구성도</a:t>
            </a:r>
            <a:endParaRPr lang="en-US" altLang="ko-KR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분석과정</a:t>
            </a:r>
            <a:endParaRPr lang="en-US" altLang="ko-KR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서비스 제안</a:t>
            </a:r>
            <a:endParaRPr lang="en-US" altLang="ko-KR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/>
              <a:t>5. </a:t>
            </a:r>
            <a:r>
              <a:rPr lang="ko-KR" altLang="en-US" dirty="0"/>
              <a:t>기대효과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* Q&amp;A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/>
              <a:t>분석과정</a:t>
            </a:r>
            <a:endParaRPr lang="en-US" altLang="ko-KR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/>
              <a:t>모델링 세부과정</a:t>
            </a:r>
            <a:endParaRPr lang="en-US" altLang="ko-KR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/>
              <a:t>참고문헌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4902" y="6581979"/>
            <a:ext cx="373063" cy="206104"/>
          </a:xfrm>
        </p:spPr>
        <p:txBody>
          <a:bodyPr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altLang="ko-KR" sz="8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sz="8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A3F978E-3381-91C7-5F85-10543549E0C0}"/>
              </a:ext>
            </a:extLst>
          </p:cNvPr>
          <p:cNvCxnSpPr>
            <a:cxnSpLocks/>
          </p:cNvCxnSpPr>
          <p:nvPr/>
        </p:nvCxnSpPr>
        <p:spPr>
          <a:xfrm>
            <a:off x="3840480" y="4694407"/>
            <a:ext cx="5297897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524D9E6-AC45-4FF2-9139-E8C666024D2C}"/>
              </a:ext>
            </a:extLst>
          </p:cNvPr>
          <p:cNvSpPr/>
          <p:nvPr/>
        </p:nvSpPr>
        <p:spPr>
          <a:xfrm>
            <a:off x="5012477" y="4640244"/>
            <a:ext cx="3240000" cy="1863706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A8F2E58-EEA0-4578-A0D9-FB704DE5D891}"/>
              </a:ext>
            </a:extLst>
          </p:cNvPr>
          <p:cNvSpPr/>
          <p:nvPr/>
        </p:nvSpPr>
        <p:spPr>
          <a:xfrm>
            <a:off x="888546" y="4640244"/>
            <a:ext cx="3240000" cy="1863706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068" y="25206"/>
            <a:ext cx="8615909" cy="69121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2400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A466344-546F-4A56-BA8A-C1F9707D811F}"/>
              </a:ext>
            </a:extLst>
          </p:cNvPr>
          <p:cNvSpPr txBox="1">
            <a:spLocks/>
          </p:cNvSpPr>
          <p:nvPr/>
        </p:nvSpPr>
        <p:spPr>
          <a:xfrm>
            <a:off x="243068" y="3882101"/>
            <a:ext cx="8615909" cy="8754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향후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</a:rPr>
              <a:t>투자의향에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 따르면 </a:t>
            </a:r>
            <a:r>
              <a:rPr lang="ko-KR" altLang="en-US" sz="1600" dirty="0">
                <a:solidFill>
                  <a:srgbClr val="0070C0"/>
                </a:solidFill>
              </a:rPr>
              <a:t>주식투자자 수는 증가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할 것으로 예상되나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주식투자자 중 </a:t>
            </a:r>
            <a:r>
              <a:rPr lang="ko-KR" altLang="en-US" sz="1600" dirty="0">
                <a:solidFill>
                  <a:srgbClr val="0070C0"/>
                </a:solidFill>
              </a:rPr>
              <a:t>절반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은 자가 투자지식을 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 err="1">
                <a:solidFill>
                  <a:srgbClr val="0070C0"/>
                </a:solidFill>
              </a:rPr>
              <a:t>낮은수준</a:t>
            </a:r>
            <a:r>
              <a:rPr lang="en-US" altLang="ko-KR" sz="1600" dirty="0">
                <a:solidFill>
                  <a:srgbClr val="0070C0"/>
                </a:solidFill>
              </a:rPr>
              <a:t>’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으로 평가함에 따라 </a:t>
            </a:r>
            <a:r>
              <a:rPr lang="ko-KR" altLang="en-US" sz="1600" dirty="0">
                <a:solidFill>
                  <a:srgbClr val="0070C0"/>
                </a:solidFill>
              </a:rPr>
              <a:t>투자의사결정에 도움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을 줄 수 있는 서비스 필요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C1C19-687D-4A9C-B7F5-6E129DF49DA3}"/>
              </a:ext>
            </a:extLst>
          </p:cNvPr>
          <p:cNvSpPr txBox="1"/>
          <p:nvPr/>
        </p:nvSpPr>
        <p:spPr>
          <a:xfrm>
            <a:off x="2902766" y="6504376"/>
            <a:ext cx="12732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한국리서치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6F45B312-8799-4C91-B129-D1347766A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183122"/>
              </p:ext>
            </p:extLst>
          </p:nvPr>
        </p:nvGraphicFramePr>
        <p:xfrm>
          <a:off x="5124573" y="5127433"/>
          <a:ext cx="2998611" cy="143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3FFC6D2-13F4-4FEE-9093-3585CC598201}"/>
              </a:ext>
            </a:extLst>
          </p:cNvPr>
          <p:cNvSpPr/>
          <p:nvPr/>
        </p:nvSpPr>
        <p:spPr>
          <a:xfrm>
            <a:off x="888545" y="4655869"/>
            <a:ext cx="3240000" cy="2990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주식투자자 수 </a:t>
            </a:r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전망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A5E4A1CB-6F6A-4ABF-9CD9-459D495DBB81}"/>
              </a:ext>
            </a:extLst>
          </p:cNvPr>
          <p:cNvSpPr txBox="1">
            <a:spLocks/>
          </p:cNvSpPr>
          <p:nvPr/>
        </p:nvSpPr>
        <p:spPr>
          <a:xfrm>
            <a:off x="5504508" y="8"/>
            <a:ext cx="3426770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B7263A6-A0B6-4DFB-8AD5-9804BF7BF119}"/>
              </a:ext>
            </a:extLst>
          </p:cNvPr>
          <p:cNvSpPr/>
          <p:nvPr/>
        </p:nvSpPr>
        <p:spPr>
          <a:xfrm>
            <a:off x="5003879" y="4655873"/>
            <a:ext cx="3240000" cy="2990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주식투자자 </a:t>
            </a:r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지식수준 자기평가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08AC2CC3-F619-4249-AFFF-2E54AAE53493}"/>
              </a:ext>
            </a:extLst>
          </p:cNvPr>
          <p:cNvSpPr txBox="1">
            <a:spLocks/>
          </p:cNvSpPr>
          <p:nvPr/>
        </p:nvSpPr>
        <p:spPr>
          <a:xfrm>
            <a:off x="285865" y="842434"/>
            <a:ext cx="8858136" cy="8754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코로나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19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발생 이후 </a:t>
            </a:r>
            <a:r>
              <a:rPr lang="ko-KR" altLang="en-US" sz="1600" dirty="0">
                <a:solidFill>
                  <a:srgbClr val="0070C0"/>
                </a:solidFill>
              </a:rPr>
              <a:t>개인투자자의 거래규모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거래 이익은 증가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했으나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거래비용이 </a:t>
            </a:r>
            <a:r>
              <a:rPr lang="ko-KR" altLang="en-US" sz="1600" dirty="0" err="1">
                <a:solidFill>
                  <a:srgbClr val="0070C0"/>
                </a:solidFill>
              </a:rPr>
              <a:t>거래이익을</a:t>
            </a:r>
            <a:r>
              <a:rPr lang="ko-KR" altLang="en-US" sz="1600" dirty="0">
                <a:solidFill>
                  <a:srgbClr val="0070C0"/>
                </a:solidFill>
              </a:rPr>
              <a:t> 초과함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에 따라 개인투자자들의 </a:t>
            </a:r>
            <a:r>
              <a:rPr lang="ko-KR" altLang="en-US" sz="1600" dirty="0" err="1">
                <a:solidFill>
                  <a:srgbClr val="0070C0"/>
                </a:solidFill>
              </a:rPr>
              <a:t>지속가능한</a:t>
            </a:r>
            <a:r>
              <a:rPr lang="ko-KR" altLang="en-US" sz="1600" dirty="0">
                <a:solidFill>
                  <a:srgbClr val="0070C0"/>
                </a:solidFill>
              </a:rPr>
              <a:t> 투자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를 이끌기 위한 서비스 필요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A844FDA-61CD-4255-A359-94FEF31B33FE}"/>
              </a:ext>
            </a:extLst>
          </p:cNvPr>
          <p:cNvSpPr/>
          <p:nvPr/>
        </p:nvSpPr>
        <p:spPr>
          <a:xfrm>
            <a:off x="168416" y="912108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F8047D7-49F6-4759-A72C-8CFF75FDC4D3}"/>
              </a:ext>
            </a:extLst>
          </p:cNvPr>
          <p:cNvSpPr/>
          <p:nvPr/>
        </p:nvSpPr>
        <p:spPr>
          <a:xfrm>
            <a:off x="4979300" y="1580352"/>
            <a:ext cx="3240000" cy="1977285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B0982A-C4A2-438A-B9C8-162EA66ED827}"/>
              </a:ext>
            </a:extLst>
          </p:cNvPr>
          <p:cNvSpPr/>
          <p:nvPr/>
        </p:nvSpPr>
        <p:spPr>
          <a:xfrm>
            <a:off x="4970702" y="1595981"/>
            <a:ext cx="3240000" cy="2990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개인투자자 거래이익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거래비용 비교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3FEACA0-6955-4106-916D-6BC910ACD975}"/>
              </a:ext>
            </a:extLst>
          </p:cNvPr>
          <p:cNvSpPr/>
          <p:nvPr/>
        </p:nvSpPr>
        <p:spPr>
          <a:xfrm>
            <a:off x="935993" y="1589612"/>
            <a:ext cx="3240000" cy="1968026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5CB19C9-5397-4357-9EC1-203471B2405F}"/>
              </a:ext>
            </a:extLst>
          </p:cNvPr>
          <p:cNvSpPr/>
          <p:nvPr/>
        </p:nvSpPr>
        <p:spPr>
          <a:xfrm>
            <a:off x="935992" y="1605236"/>
            <a:ext cx="3240000" cy="2990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개인투자자 거래규모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5442AA-D970-408D-B14F-AD46ECB22C02}"/>
              </a:ext>
            </a:extLst>
          </p:cNvPr>
          <p:cNvCxnSpPr/>
          <p:nvPr/>
        </p:nvCxnSpPr>
        <p:spPr>
          <a:xfrm>
            <a:off x="285865" y="3767405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116EEB-F003-4584-B0F9-F96DB1CCE5ED}"/>
              </a:ext>
            </a:extLst>
          </p:cNvPr>
          <p:cNvSpPr/>
          <p:nvPr/>
        </p:nvSpPr>
        <p:spPr>
          <a:xfrm>
            <a:off x="168416" y="3949836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42" y="1927695"/>
            <a:ext cx="2871904" cy="1548351"/>
          </a:xfrm>
          <a:prstGeom prst="rect">
            <a:avLst/>
          </a:prstGeom>
        </p:spPr>
      </p:pic>
      <p:sp>
        <p:nvSpPr>
          <p:cNvPr id="38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3028491" y="2245729"/>
            <a:ext cx="411689" cy="1073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317" y="1935062"/>
            <a:ext cx="3098875" cy="14914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7605682" y="2406326"/>
            <a:ext cx="6040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13.7</a:t>
            </a:r>
            <a:r>
              <a:rPr lang="ko-KR" altLang="en-US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6051101" y="2387832"/>
            <a:ext cx="539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F0535FD-1086-4E83-A6FC-B1DC725DC48F}"/>
              </a:ext>
            </a:extLst>
          </p:cNvPr>
          <p:cNvSpPr/>
          <p:nvPr/>
        </p:nvSpPr>
        <p:spPr>
          <a:xfrm>
            <a:off x="7651989" y="2385850"/>
            <a:ext cx="518018" cy="301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E3C38439-0F43-4607-BE3D-41FAAF850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243965"/>
              </p:ext>
            </p:extLst>
          </p:nvPr>
        </p:nvGraphicFramePr>
        <p:xfrm>
          <a:off x="960056" y="4963342"/>
          <a:ext cx="3132402" cy="133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9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5332491" y="5329269"/>
            <a:ext cx="1113576" cy="85021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6987934" y="5713108"/>
            <a:ext cx="1113576" cy="4782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10800000" flipV="1">
            <a:off x="7183848" y="5389292"/>
            <a:ext cx="277952" cy="272959"/>
          </a:xfrm>
          <a:prstGeom prst="bentConnector3">
            <a:avLst>
              <a:gd name="adj1" fmla="val 956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 flipV="1">
            <a:off x="5531667" y="5134223"/>
            <a:ext cx="162963" cy="162007"/>
          </a:xfrm>
          <a:prstGeom prst="bentConnector3">
            <a:avLst>
              <a:gd name="adj1" fmla="val 9444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5636397" y="4989377"/>
            <a:ext cx="529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48%</a:t>
            </a:r>
            <a:endParaRPr lang="ko-KR" altLang="en-US" sz="1100" b="1" dirty="0">
              <a:solidFill>
                <a:srgbClr val="6D6D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43BB73C-BBFF-4249-8A37-16D8D0D691B0}"/>
              </a:ext>
            </a:extLst>
          </p:cNvPr>
          <p:cNvSpPr txBox="1"/>
          <p:nvPr/>
        </p:nvSpPr>
        <p:spPr>
          <a:xfrm>
            <a:off x="7485657" y="5250693"/>
            <a:ext cx="399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6D6D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7%</a:t>
            </a:r>
            <a:endParaRPr lang="ko-KR" altLang="en-US" sz="1100" b="1" dirty="0">
              <a:solidFill>
                <a:srgbClr val="6D6D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F0535FD-1086-4E83-A6FC-B1DC725DC48F}"/>
              </a:ext>
            </a:extLst>
          </p:cNvPr>
          <p:cNvSpPr/>
          <p:nvPr/>
        </p:nvSpPr>
        <p:spPr>
          <a:xfrm>
            <a:off x="5715402" y="4980325"/>
            <a:ext cx="386321" cy="301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BC1C19-687D-4A9C-B7F5-6E129DF49DA3}"/>
              </a:ext>
            </a:extLst>
          </p:cNvPr>
          <p:cNvSpPr txBox="1"/>
          <p:nvPr/>
        </p:nvSpPr>
        <p:spPr>
          <a:xfrm>
            <a:off x="7355296" y="3515818"/>
            <a:ext cx="979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KCMI)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BC1C19-687D-4A9C-B7F5-6E129DF49DA3}"/>
              </a:ext>
            </a:extLst>
          </p:cNvPr>
          <p:cNvSpPr txBox="1"/>
          <p:nvPr/>
        </p:nvSpPr>
        <p:spPr>
          <a:xfrm>
            <a:off x="3306803" y="3538565"/>
            <a:ext cx="979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KCMI)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BC1C19-687D-4A9C-B7F5-6E129DF49DA3}"/>
              </a:ext>
            </a:extLst>
          </p:cNvPr>
          <p:cNvSpPr txBox="1"/>
          <p:nvPr/>
        </p:nvSpPr>
        <p:spPr>
          <a:xfrm>
            <a:off x="7064806" y="6515247"/>
            <a:ext cx="12732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한국리서치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A8F2E58-EEA0-4578-A0D9-FB704DE5D891}"/>
              </a:ext>
            </a:extLst>
          </p:cNvPr>
          <p:cNvSpPr/>
          <p:nvPr/>
        </p:nvSpPr>
        <p:spPr>
          <a:xfrm>
            <a:off x="-1230891" y="1825270"/>
            <a:ext cx="11247120" cy="5032722"/>
          </a:xfrm>
          <a:prstGeom prst="roundRect">
            <a:avLst>
              <a:gd name="adj" fmla="val 11417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068" y="25206"/>
            <a:ext cx="8615909" cy="691216"/>
          </a:xfrm>
        </p:spPr>
        <p:txBody>
          <a:bodyPr rtlCol="0"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추진배경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A5E4A1CB-6F6A-4ABF-9CD9-459D495DBB81}"/>
              </a:ext>
            </a:extLst>
          </p:cNvPr>
          <p:cNvSpPr txBox="1">
            <a:spLocks/>
          </p:cNvSpPr>
          <p:nvPr/>
        </p:nvSpPr>
        <p:spPr>
          <a:xfrm>
            <a:off x="5477518" y="8"/>
            <a:ext cx="3453760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A52A9F-5A71-472A-926A-17804237581F}"/>
              </a:ext>
            </a:extLst>
          </p:cNvPr>
          <p:cNvSpPr/>
          <p:nvPr/>
        </p:nvSpPr>
        <p:spPr>
          <a:xfrm>
            <a:off x="168416" y="912108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A466344-546F-4A56-BA8A-C1F9707D811F}"/>
              </a:ext>
            </a:extLst>
          </p:cNvPr>
          <p:cNvSpPr txBox="1">
            <a:spLocks/>
          </p:cNvSpPr>
          <p:nvPr/>
        </p:nvSpPr>
        <p:spPr>
          <a:xfrm>
            <a:off x="259143" y="804648"/>
            <a:ext cx="8688209" cy="6373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ETF </a:t>
            </a:r>
            <a:r>
              <a:rPr lang="ko-KR" altLang="en-US" sz="1600" dirty="0">
                <a:solidFill>
                  <a:srgbClr val="0070C0"/>
                </a:solidFill>
              </a:rPr>
              <a:t>시장규모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는 개인투자자의 관심과 함께 </a:t>
            </a:r>
            <a:r>
              <a:rPr lang="ko-KR" altLang="en-US" sz="1600" dirty="0">
                <a:solidFill>
                  <a:srgbClr val="0070C0"/>
                </a:solidFill>
              </a:rPr>
              <a:t>계속 증가하는 추세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이지만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정작 </a:t>
            </a:r>
            <a:r>
              <a:rPr lang="en-US" altLang="ko-KR" sz="1600" dirty="0">
                <a:solidFill>
                  <a:srgbClr val="0070C0"/>
                </a:solidFill>
              </a:rPr>
              <a:t>ETF</a:t>
            </a:r>
            <a:r>
              <a:rPr lang="ko-KR" altLang="en-US" sz="1600" dirty="0">
                <a:solidFill>
                  <a:srgbClr val="0070C0"/>
                </a:solidFill>
              </a:rPr>
              <a:t>관련 통계자료 부족함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에 따라 투자자들이 참고할 수 있는 </a:t>
            </a:r>
            <a:r>
              <a:rPr lang="ko-KR" altLang="en-US" sz="1600" dirty="0">
                <a:solidFill>
                  <a:srgbClr val="0070C0"/>
                </a:solidFill>
              </a:rPr>
              <a:t>지표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필요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D89AB-5F46-BEE7-7918-010ED61D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0" y="2110850"/>
            <a:ext cx="8635249" cy="4357956"/>
          </a:xfrm>
          <a:prstGeom prst="rect">
            <a:avLst/>
          </a:prstGeom>
        </p:spPr>
      </p:pic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19D1FE96-42C2-3CC4-08C9-616CF9414FA7}"/>
              </a:ext>
            </a:extLst>
          </p:cNvPr>
          <p:cNvSpPr/>
          <p:nvPr/>
        </p:nvSpPr>
        <p:spPr>
          <a:xfrm>
            <a:off x="1819535" y="1460676"/>
            <a:ext cx="5567423" cy="25983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시장규모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42EAF-335B-61CD-5723-06B4020830E4}"/>
              </a:ext>
            </a:extLst>
          </p:cNvPr>
          <p:cNvSpPr txBox="1"/>
          <p:nvPr/>
        </p:nvSpPr>
        <p:spPr>
          <a:xfrm>
            <a:off x="7678269" y="6490683"/>
            <a:ext cx="12732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거래소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1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63">
            <a:extLst>
              <a:ext uri="{FF2B5EF4-FFF2-40B4-BE49-F238E27FC236}">
                <a16:creationId xmlns:a16="http://schemas.microsoft.com/office/drawing/2014/main" id="{291A77EF-AB5E-42C4-BFF5-EDC7DB9F3DA9}"/>
              </a:ext>
            </a:extLst>
          </p:cNvPr>
          <p:cNvSpPr/>
          <p:nvPr/>
        </p:nvSpPr>
        <p:spPr>
          <a:xfrm>
            <a:off x="1443120" y="2890141"/>
            <a:ext cx="1740733" cy="305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</p:txBody>
      </p:sp>
      <p:sp>
        <p:nvSpPr>
          <p:cNvPr id="76" name="사각형: 둥근 모서리 32">
            <a:extLst>
              <a:ext uri="{FF2B5EF4-FFF2-40B4-BE49-F238E27FC236}">
                <a16:creationId xmlns:a16="http://schemas.microsoft.com/office/drawing/2014/main" id="{0C110EE6-BB64-4AE8-9E3F-9E7F2C7F9C98}"/>
              </a:ext>
            </a:extLst>
          </p:cNvPr>
          <p:cNvSpPr/>
          <p:nvPr/>
        </p:nvSpPr>
        <p:spPr>
          <a:xfrm>
            <a:off x="639689" y="4636192"/>
            <a:ext cx="3859640" cy="1683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주식에 비해 낮은 변동성을 지닌 </a:t>
            </a:r>
            <a:r>
              <a:rPr lang="ko-KR" altLang="en-US" sz="11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섹터지수와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마르코프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국면전환 모델을 사용해 기존 문제점 해소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아이디어가 떠오른 그 순간, 기록합니다 - 기버스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r="22864"/>
          <a:stretch/>
        </p:blipFill>
        <p:spPr bwMode="auto">
          <a:xfrm>
            <a:off x="257563" y="4488343"/>
            <a:ext cx="711200" cy="18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: 둥근 모서리 38">
            <a:extLst>
              <a:ext uri="{FF2B5EF4-FFF2-40B4-BE49-F238E27FC236}">
                <a16:creationId xmlns:a16="http://schemas.microsoft.com/office/drawing/2014/main" id="{17780739-1FF0-4B94-9FFB-FA695F444327}"/>
              </a:ext>
            </a:extLst>
          </p:cNvPr>
          <p:cNvSpPr/>
          <p:nvPr/>
        </p:nvSpPr>
        <p:spPr>
          <a:xfrm>
            <a:off x="5738021" y="1410392"/>
            <a:ext cx="2626648" cy="319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시장지표</a:t>
            </a:r>
            <a:r>
              <a:rPr lang="en-US" altLang="ko-KR" sz="1000" b="1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추출 및 전처리</a:t>
            </a:r>
            <a:endParaRPr lang="en-US" altLang="ko-KR" sz="1000" b="1" dirty="0">
              <a:solidFill>
                <a:schemeClr val="tx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100">
            <a:extLst>
              <a:ext uri="{FF2B5EF4-FFF2-40B4-BE49-F238E27FC236}">
                <a16:creationId xmlns:a16="http://schemas.microsoft.com/office/drawing/2014/main" id="{FA49438F-053F-4C06-A8D3-F04ADD02EA1B}"/>
              </a:ext>
            </a:extLst>
          </p:cNvPr>
          <p:cNvSpPr/>
          <p:nvPr/>
        </p:nvSpPr>
        <p:spPr>
          <a:xfrm>
            <a:off x="5067429" y="5264722"/>
            <a:ext cx="3849658" cy="36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시장지표를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백테스팅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제공해 합리적 투자 유도</a:t>
            </a:r>
          </a:p>
        </p:txBody>
      </p:sp>
      <p:sp>
        <p:nvSpPr>
          <p:cNvPr id="73" name="제목 8">
            <a:extLst>
              <a:ext uri="{FF2B5EF4-FFF2-40B4-BE49-F238E27FC236}">
                <a16:creationId xmlns:a16="http://schemas.microsoft.com/office/drawing/2014/main" id="{12DDEC88-C7D5-408D-8BF1-7611B0865BAF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전체 프로젝트 구성도</a:t>
            </a:r>
          </a:p>
        </p:txBody>
      </p:sp>
      <p:sp>
        <p:nvSpPr>
          <p:cNvPr id="74" name="텍스트 개체 틀 9">
            <a:extLst>
              <a:ext uri="{FF2B5EF4-FFF2-40B4-BE49-F238E27FC236}">
                <a16:creationId xmlns:a16="http://schemas.microsoft.com/office/drawing/2014/main" id="{7F8E128C-19AA-4B32-8CF9-D141856203AA}"/>
              </a:ext>
            </a:extLst>
          </p:cNvPr>
          <p:cNvSpPr txBox="1">
            <a:spLocks/>
          </p:cNvSpPr>
          <p:nvPr/>
        </p:nvSpPr>
        <p:spPr>
          <a:xfrm>
            <a:off x="5404919" y="8"/>
            <a:ext cx="3526358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52" name="사각형: 둥근 모서리 19">
            <a:extLst>
              <a:ext uri="{FF2B5EF4-FFF2-40B4-BE49-F238E27FC236}">
                <a16:creationId xmlns:a16="http://schemas.microsoft.com/office/drawing/2014/main" id="{957BAFA4-1F0F-4995-A4DB-DB7D3FC4E5E7}"/>
              </a:ext>
            </a:extLst>
          </p:cNvPr>
          <p:cNvSpPr/>
          <p:nvPr/>
        </p:nvSpPr>
        <p:spPr>
          <a:xfrm>
            <a:off x="1433847" y="887220"/>
            <a:ext cx="1747927" cy="349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26">
            <a:extLst>
              <a:ext uri="{FF2B5EF4-FFF2-40B4-BE49-F238E27FC236}">
                <a16:creationId xmlns:a16="http://schemas.microsoft.com/office/drawing/2014/main" id="{92A0D792-20DC-4081-AA5C-C6488C995E12}"/>
              </a:ext>
            </a:extLst>
          </p:cNvPr>
          <p:cNvSpPr/>
          <p:nvPr/>
        </p:nvSpPr>
        <p:spPr>
          <a:xfrm>
            <a:off x="417773" y="1520266"/>
            <a:ext cx="3767089" cy="3621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 가능한 투자를 이끌기 위한 서비스 필요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18">
            <a:extLst>
              <a:ext uri="{FF2B5EF4-FFF2-40B4-BE49-F238E27FC236}">
                <a16:creationId xmlns:a16="http://schemas.microsoft.com/office/drawing/2014/main" id="{8AA23444-DC11-4960-A639-C9C6E5BEC365}"/>
              </a:ext>
            </a:extLst>
          </p:cNvPr>
          <p:cNvSpPr/>
          <p:nvPr/>
        </p:nvSpPr>
        <p:spPr>
          <a:xfrm>
            <a:off x="417774" y="2029479"/>
            <a:ext cx="3767089" cy="3621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투자로 수익률 하락함에 따라 투자 효율성 개선 필요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화살표: 줄무늬가 있는 오른쪽 6">
            <a:extLst>
              <a:ext uri="{FF2B5EF4-FFF2-40B4-BE49-F238E27FC236}">
                <a16:creationId xmlns:a16="http://schemas.microsoft.com/office/drawing/2014/main" id="{1F952432-F613-4EB6-8CA1-CC22FBAEDBF9}"/>
              </a:ext>
            </a:extLst>
          </p:cNvPr>
          <p:cNvSpPr/>
          <p:nvPr/>
        </p:nvSpPr>
        <p:spPr>
          <a:xfrm rot="5400000">
            <a:off x="2034447" y="3395914"/>
            <a:ext cx="533747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35">
            <a:extLst>
              <a:ext uri="{FF2B5EF4-FFF2-40B4-BE49-F238E27FC236}">
                <a16:creationId xmlns:a16="http://schemas.microsoft.com/office/drawing/2014/main" id="{6C74227F-48A3-40A5-90A5-06ED913855C8}"/>
              </a:ext>
            </a:extLst>
          </p:cNvPr>
          <p:cNvSpPr/>
          <p:nvPr/>
        </p:nvSpPr>
        <p:spPr>
          <a:xfrm>
            <a:off x="5168901" y="1332475"/>
            <a:ext cx="3690076" cy="1904632"/>
          </a:xfrm>
          <a:prstGeom prst="roundRect">
            <a:avLst>
              <a:gd name="adj" fmla="val 12964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화살표: 줄무늬가 있는 오른쪽 37">
            <a:extLst>
              <a:ext uri="{FF2B5EF4-FFF2-40B4-BE49-F238E27FC236}">
                <a16:creationId xmlns:a16="http://schemas.microsoft.com/office/drawing/2014/main" id="{8D52DDE3-0E8F-4B3C-815F-3E3DB78B2C98}"/>
              </a:ext>
            </a:extLst>
          </p:cNvPr>
          <p:cNvSpPr/>
          <p:nvPr/>
        </p:nvSpPr>
        <p:spPr>
          <a:xfrm rot="5400000">
            <a:off x="6935341" y="2552151"/>
            <a:ext cx="219459" cy="336067"/>
          </a:xfrm>
          <a:prstGeom prst="stripedRightArrow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53">
            <a:extLst>
              <a:ext uri="{FF2B5EF4-FFF2-40B4-BE49-F238E27FC236}">
                <a16:creationId xmlns:a16="http://schemas.microsoft.com/office/drawing/2014/main" id="{0990887C-6D14-4609-BB9E-954F6A808D7A}"/>
              </a:ext>
            </a:extLst>
          </p:cNvPr>
          <p:cNvSpPr/>
          <p:nvPr/>
        </p:nvSpPr>
        <p:spPr>
          <a:xfrm>
            <a:off x="417775" y="2539094"/>
            <a:ext cx="3767089" cy="3621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투자자 참고할 수 있는 통계지표 필요</a:t>
            </a:r>
          </a:p>
        </p:txBody>
      </p:sp>
      <p:pic>
        <p:nvPicPr>
          <p:cNvPr id="1028" name="Picture 4" descr="파우다 깔대기 - 신성싸이언스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6" t="22502" r="19440" b="22355"/>
          <a:stretch/>
        </p:blipFill>
        <p:spPr bwMode="auto">
          <a:xfrm>
            <a:off x="6781800" y="1739900"/>
            <a:ext cx="5207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38">
            <a:extLst>
              <a:ext uri="{FF2B5EF4-FFF2-40B4-BE49-F238E27FC236}">
                <a16:creationId xmlns:a16="http://schemas.microsoft.com/office/drawing/2014/main" id="{17780739-1FF0-4B94-9FFB-FA695F444327}"/>
              </a:ext>
            </a:extLst>
          </p:cNvPr>
          <p:cNvSpPr/>
          <p:nvPr/>
        </p:nvSpPr>
        <p:spPr>
          <a:xfrm>
            <a:off x="5738020" y="2850679"/>
            <a:ext cx="2626649" cy="3071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국면별</a:t>
            </a:r>
            <a:r>
              <a:rPr lang="ko-KR" altLang="en-US" sz="1000" b="1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시장지수대비 </a:t>
            </a:r>
            <a:r>
              <a:rPr lang="ko-KR" altLang="en-US" sz="1000" b="1" dirty="0" err="1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아웃퍼폼</a:t>
            </a:r>
            <a:r>
              <a:rPr lang="ko-KR" altLang="en-US" sz="1000" b="1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섹터 추출</a:t>
            </a:r>
            <a:endParaRPr lang="en-US" altLang="ko-KR" sz="1000" b="1" dirty="0">
              <a:solidFill>
                <a:schemeClr val="tx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70">
            <a:extLst>
              <a:ext uri="{FF2B5EF4-FFF2-40B4-BE49-F238E27FC236}">
                <a16:creationId xmlns:a16="http://schemas.microsoft.com/office/drawing/2014/main" id="{18515E92-E0A0-478A-A991-0535CDBEF015}"/>
              </a:ext>
            </a:extLst>
          </p:cNvPr>
          <p:cNvSpPr/>
          <p:nvPr/>
        </p:nvSpPr>
        <p:spPr>
          <a:xfrm>
            <a:off x="1462810" y="4004610"/>
            <a:ext cx="1743319" cy="3806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</a:p>
        </p:txBody>
      </p:sp>
      <p:sp>
        <p:nvSpPr>
          <p:cNvPr id="99" name="사각형: 둥근 모서리 35">
            <a:extLst>
              <a:ext uri="{FF2B5EF4-FFF2-40B4-BE49-F238E27FC236}">
                <a16:creationId xmlns:a16="http://schemas.microsoft.com/office/drawing/2014/main" id="{6C74227F-48A3-40A5-90A5-06ED913855C8}"/>
              </a:ext>
            </a:extLst>
          </p:cNvPr>
          <p:cNvSpPr/>
          <p:nvPr/>
        </p:nvSpPr>
        <p:spPr>
          <a:xfrm>
            <a:off x="171274" y="4480577"/>
            <a:ext cx="4317694" cy="2064660"/>
          </a:xfrm>
          <a:prstGeom prst="roundRect">
            <a:avLst>
              <a:gd name="adj" fmla="val 12964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사각형: 둥근 모서리 35">
            <a:extLst>
              <a:ext uri="{FF2B5EF4-FFF2-40B4-BE49-F238E27FC236}">
                <a16:creationId xmlns:a16="http://schemas.microsoft.com/office/drawing/2014/main" id="{6C74227F-48A3-40A5-90A5-06ED913855C8}"/>
              </a:ext>
            </a:extLst>
          </p:cNvPr>
          <p:cNvSpPr/>
          <p:nvPr/>
        </p:nvSpPr>
        <p:spPr>
          <a:xfrm>
            <a:off x="172301" y="1384260"/>
            <a:ext cx="4258476" cy="1829206"/>
          </a:xfrm>
          <a:prstGeom prst="roundRect">
            <a:avLst>
              <a:gd name="adj" fmla="val 12964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사각형: 둥근 모서리 19">
            <a:extLst>
              <a:ext uri="{FF2B5EF4-FFF2-40B4-BE49-F238E27FC236}">
                <a16:creationId xmlns:a16="http://schemas.microsoft.com/office/drawing/2014/main" id="{957BAFA4-1F0F-4995-A4DB-DB7D3FC4E5E7}"/>
              </a:ext>
            </a:extLst>
          </p:cNvPr>
          <p:cNvSpPr/>
          <p:nvPr/>
        </p:nvSpPr>
        <p:spPr>
          <a:xfrm>
            <a:off x="6163383" y="849120"/>
            <a:ext cx="1747927" cy="349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과정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17780739-1FF0-4B94-9FFB-FA695F444327}"/>
              </a:ext>
            </a:extLst>
          </p:cNvPr>
          <p:cNvSpPr/>
          <p:nvPr/>
        </p:nvSpPr>
        <p:spPr>
          <a:xfrm>
            <a:off x="5738020" y="2237536"/>
            <a:ext cx="2626649" cy="315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마르코프국면</a:t>
            </a:r>
            <a:r>
              <a:rPr lang="ko-KR" altLang="en-US" sz="1000" b="1" dirty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000" b="1" dirty="0">
              <a:solidFill>
                <a:schemeClr val="tx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사각형: 둥근 모서리 19">
            <a:extLst>
              <a:ext uri="{FF2B5EF4-FFF2-40B4-BE49-F238E27FC236}">
                <a16:creationId xmlns:a16="http://schemas.microsoft.com/office/drawing/2014/main" id="{957BAFA4-1F0F-4995-A4DB-DB7D3FC4E5E7}"/>
              </a:ext>
            </a:extLst>
          </p:cNvPr>
          <p:cNvSpPr/>
          <p:nvPr/>
        </p:nvSpPr>
        <p:spPr>
          <a:xfrm>
            <a:off x="6188783" y="3935220"/>
            <a:ext cx="1747927" cy="349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제안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사각형: 둥근 모서리 35">
            <a:extLst>
              <a:ext uri="{FF2B5EF4-FFF2-40B4-BE49-F238E27FC236}">
                <a16:creationId xmlns:a16="http://schemas.microsoft.com/office/drawing/2014/main" id="{6C74227F-48A3-40A5-90A5-06ED913855C8}"/>
              </a:ext>
            </a:extLst>
          </p:cNvPr>
          <p:cNvSpPr/>
          <p:nvPr/>
        </p:nvSpPr>
        <p:spPr>
          <a:xfrm>
            <a:off x="4965700" y="4385306"/>
            <a:ext cx="4075843" cy="2159932"/>
          </a:xfrm>
          <a:prstGeom prst="roundRect">
            <a:avLst>
              <a:gd name="adj" fmla="val 12964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화살표: 줄무늬가 있는 오른쪽 6">
            <a:extLst>
              <a:ext uri="{FF2B5EF4-FFF2-40B4-BE49-F238E27FC236}">
                <a16:creationId xmlns:a16="http://schemas.microsoft.com/office/drawing/2014/main" id="{1F952432-F613-4EB6-8CA1-CC22FBAEDBF9}"/>
              </a:ext>
            </a:extLst>
          </p:cNvPr>
          <p:cNvSpPr/>
          <p:nvPr/>
        </p:nvSpPr>
        <p:spPr>
          <a:xfrm rot="5400000">
            <a:off x="6778198" y="3341741"/>
            <a:ext cx="533747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7" name="연결선: 꺾임 45">
            <a:extLst>
              <a:ext uri="{FF2B5EF4-FFF2-40B4-BE49-F238E27FC236}">
                <a16:creationId xmlns:a16="http://schemas.microsoft.com/office/drawing/2014/main" id="{E6D227AA-81A3-4A5E-BA81-AEE0CB1F1792}"/>
              </a:ext>
            </a:extLst>
          </p:cNvPr>
          <p:cNvCxnSpPr>
            <a:cxnSpLocks/>
          </p:cNvCxnSpPr>
          <p:nvPr/>
        </p:nvCxnSpPr>
        <p:spPr>
          <a:xfrm flipV="1">
            <a:off x="4581874" y="2212136"/>
            <a:ext cx="504701" cy="3420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00">
            <a:extLst>
              <a:ext uri="{FF2B5EF4-FFF2-40B4-BE49-F238E27FC236}">
                <a16:creationId xmlns:a16="http://schemas.microsoft.com/office/drawing/2014/main" id="{380A1DC6-17E3-CB32-9FD8-37E65FA8DF9D}"/>
              </a:ext>
            </a:extLst>
          </p:cNvPr>
          <p:cNvSpPr/>
          <p:nvPr/>
        </p:nvSpPr>
        <p:spPr>
          <a:xfrm>
            <a:off x="5067429" y="5883144"/>
            <a:ext cx="3849658" cy="36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최적화를 통한 투자효율성 개선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100">
            <a:extLst>
              <a:ext uri="{FF2B5EF4-FFF2-40B4-BE49-F238E27FC236}">
                <a16:creationId xmlns:a16="http://schemas.microsoft.com/office/drawing/2014/main" id="{6E6E691C-8732-680B-5889-DA20D76055F5}"/>
              </a:ext>
            </a:extLst>
          </p:cNvPr>
          <p:cNvSpPr/>
          <p:nvPr/>
        </p:nvSpPr>
        <p:spPr>
          <a:xfrm>
            <a:off x="5067429" y="4645014"/>
            <a:ext cx="3849658" cy="36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국면별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 제공 서비스를 통해 투자의사결정 지원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6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7" grpId="0" animBg="1"/>
      <p:bldP spid="78" grpId="0" animBg="1"/>
      <p:bldP spid="80" grpId="0" animBg="1"/>
      <p:bldP spid="95" grpId="0" animBg="1"/>
      <p:bldP spid="81" grpId="0" animBg="1"/>
      <p:bldP spid="114" grpId="0" animBg="1"/>
      <p:bldP spid="115" grpId="0" animBg="1"/>
      <p:bldP spid="116" grpId="0" animBg="1"/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8" y="4461410"/>
            <a:ext cx="10011499" cy="2396582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</a:rPr>
              <a:t>분석과정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5367732" y="8"/>
            <a:ext cx="3563545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4B4F9F-0E79-4E14-9B72-3C7ED73C4120}"/>
              </a:ext>
            </a:extLst>
          </p:cNvPr>
          <p:cNvSpPr/>
          <p:nvPr/>
        </p:nvSpPr>
        <p:spPr>
          <a:xfrm>
            <a:off x="125619" y="3759251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0E282D82-7707-4E05-B8A6-28D607F61200}"/>
              </a:ext>
            </a:extLst>
          </p:cNvPr>
          <p:cNvSpPr txBox="1">
            <a:spLocks/>
          </p:cNvSpPr>
          <p:nvPr/>
        </p:nvSpPr>
        <p:spPr>
          <a:xfrm>
            <a:off x="230368" y="3777755"/>
            <a:ext cx="8345347" cy="315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국면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전환모델의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원리 및 검증</a:t>
            </a:r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F1A81D5F-AA6E-4F4B-9E22-B1AACF9AC722}"/>
              </a:ext>
            </a:extLst>
          </p:cNvPr>
          <p:cNvSpPr txBox="1">
            <a:spLocks/>
          </p:cNvSpPr>
          <p:nvPr/>
        </p:nvSpPr>
        <p:spPr>
          <a:xfrm>
            <a:off x="243069" y="676540"/>
            <a:ext cx="8615908" cy="586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국면데이터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추출 과정</a:t>
            </a:r>
            <a:endParaRPr lang="en-US" altLang="ko-KR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C00E9-5B37-47BF-B29D-1D822BF74C03}"/>
              </a:ext>
            </a:extLst>
          </p:cNvPr>
          <p:cNvSpPr/>
          <p:nvPr/>
        </p:nvSpPr>
        <p:spPr>
          <a:xfrm>
            <a:off x="125619" y="856174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8" y="1559650"/>
            <a:ext cx="10011499" cy="1961435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676886" y="1258917"/>
            <a:ext cx="2036618" cy="23541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원달러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환율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31340C8-91A6-4DBD-BA11-2B59C3EA3FB3}"/>
              </a:ext>
            </a:extLst>
          </p:cNvPr>
          <p:cNvSpPr/>
          <p:nvPr/>
        </p:nvSpPr>
        <p:spPr>
          <a:xfrm>
            <a:off x="3743582" y="1241333"/>
            <a:ext cx="1824058" cy="254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변화률로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치환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EA24A8C-63CB-4F02-9CBB-00F4E5FAFACE}"/>
              </a:ext>
            </a:extLst>
          </p:cNvPr>
          <p:cNvSpPr/>
          <p:nvPr/>
        </p:nvSpPr>
        <p:spPr>
          <a:xfrm>
            <a:off x="6550175" y="1230556"/>
            <a:ext cx="2049368" cy="254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국면전환모델 분석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340B939-5C4C-4060-B01D-1F7414D6826C}"/>
              </a:ext>
            </a:extLst>
          </p:cNvPr>
          <p:cNvCxnSpPr/>
          <p:nvPr/>
        </p:nvCxnSpPr>
        <p:spPr>
          <a:xfrm>
            <a:off x="285865" y="3667928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232023-C9A3-4226-9D12-2C8AC2258BDF}"/>
              </a:ext>
            </a:extLst>
          </p:cNvPr>
          <p:cNvSpPr/>
          <p:nvPr/>
        </p:nvSpPr>
        <p:spPr>
          <a:xfrm>
            <a:off x="4211638" y="3554796"/>
            <a:ext cx="720725" cy="2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42C622AA-B384-47E9-BE8C-A53B797DF512}"/>
              </a:ext>
            </a:extLst>
          </p:cNvPr>
          <p:cNvSpPr/>
          <p:nvPr/>
        </p:nvSpPr>
        <p:spPr>
          <a:xfrm rot="5400000">
            <a:off x="4498441" y="3584434"/>
            <a:ext cx="152400" cy="161939"/>
          </a:xfrm>
          <a:prstGeom prst="chevron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/>
              <p:nvPr/>
            </p:nvSpPr>
            <p:spPr>
              <a:xfrm>
                <a:off x="324656" y="4543473"/>
                <a:ext cx="2586156" cy="10214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56" y="4543473"/>
                <a:ext cx="2586156" cy="10214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83" y="1674918"/>
            <a:ext cx="2616376" cy="15267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4" y="1674918"/>
            <a:ext cx="2695145" cy="1532417"/>
          </a:xfrm>
          <a:prstGeom prst="rect">
            <a:avLst/>
          </a:prstGeom>
        </p:spPr>
      </p:pic>
      <p:sp>
        <p:nvSpPr>
          <p:cNvPr id="49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3021158" y="2286098"/>
            <a:ext cx="251349" cy="27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5927636" y="2283269"/>
            <a:ext cx="251349" cy="27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71" y="4543473"/>
            <a:ext cx="5310185" cy="20978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1001748" y="4149900"/>
            <a:ext cx="1323904" cy="254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회귀식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49">
            <a:extLst>
              <a:ext uri="{FF2B5EF4-FFF2-40B4-BE49-F238E27FC236}">
                <a16:creationId xmlns:a16="http://schemas.microsoft.com/office/drawing/2014/main" id="{B31340C8-91A6-4DBD-BA11-2B59C3EA3FB3}"/>
              </a:ext>
            </a:extLst>
          </p:cNvPr>
          <p:cNvSpPr/>
          <p:nvPr/>
        </p:nvSpPr>
        <p:spPr>
          <a:xfrm>
            <a:off x="5506262" y="4102467"/>
            <a:ext cx="1824058" cy="254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통계적 유의성 점검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3174138" y="5369622"/>
            <a:ext cx="251349" cy="27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/>
              <p:nvPr/>
            </p:nvSpPr>
            <p:spPr>
              <a:xfrm>
                <a:off x="324656" y="5883599"/>
                <a:ext cx="2598508" cy="7577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00" b="1" dirty="0">
                  <a:solidFill>
                    <a:schemeClr val="tx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0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56" y="5883599"/>
                <a:ext cx="2598508" cy="7577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사각형: 둥근 모서리 19">
            <a:extLst>
              <a:ext uri="{FF2B5EF4-FFF2-40B4-BE49-F238E27FC236}">
                <a16:creationId xmlns:a16="http://schemas.microsoft.com/office/drawing/2014/main" id="{B6233461-C65F-CD8F-3A03-F6F375F425DB}"/>
              </a:ext>
            </a:extLst>
          </p:cNvPr>
          <p:cNvSpPr/>
          <p:nvPr/>
        </p:nvSpPr>
        <p:spPr>
          <a:xfrm>
            <a:off x="4667041" y="5965621"/>
            <a:ext cx="525989" cy="723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19">
            <a:extLst>
              <a:ext uri="{FF2B5EF4-FFF2-40B4-BE49-F238E27FC236}">
                <a16:creationId xmlns:a16="http://schemas.microsoft.com/office/drawing/2014/main" id="{EA3E172C-A6CD-6D1C-2E5B-1EF5EDC348D3}"/>
              </a:ext>
            </a:extLst>
          </p:cNvPr>
          <p:cNvSpPr/>
          <p:nvPr/>
        </p:nvSpPr>
        <p:spPr>
          <a:xfrm>
            <a:off x="4646721" y="5535091"/>
            <a:ext cx="525989" cy="723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19">
            <a:extLst>
              <a:ext uri="{FF2B5EF4-FFF2-40B4-BE49-F238E27FC236}">
                <a16:creationId xmlns:a16="http://schemas.microsoft.com/office/drawing/2014/main" id="{59EF6D01-9A23-66F7-7D0E-CBCD5F86442A}"/>
              </a:ext>
            </a:extLst>
          </p:cNvPr>
          <p:cNvSpPr/>
          <p:nvPr/>
        </p:nvSpPr>
        <p:spPr>
          <a:xfrm>
            <a:off x="6894621" y="5535091"/>
            <a:ext cx="525989" cy="723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19">
            <a:extLst>
              <a:ext uri="{FF2B5EF4-FFF2-40B4-BE49-F238E27FC236}">
                <a16:creationId xmlns:a16="http://schemas.microsoft.com/office/drawing/2014/main" id="{8A125071-6CFB-EC3D-DE94-24C60015A392}"/>
              </a:ext>
            </a:extLst>
          </p:cNvPr>
          <p:cNvSpPr/>
          <p:nvPr/>
        </p:nvSpPr>
        <p:spPr>
          <a:xfrm>
            <a:off x="6899701" y="5965621"/>
            <a:ext cx="525989" cy="723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A283D-F2D8-82A4-3870-5E30A407C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363" y="1674887"/>
            <a:ext cx="2539575" cy="1526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4184BB-CCDA-1579-FED2-FB315C914118}"/>
                  </a:ext>
                </a:extLst>
              </p:cNvPr>
              <p:cNvSpPr txBox="1"/>
              <p:nvPr/>
            </p:nvSpPr>
            <p:spPr>
              <a:xfrm>
                <a:off x="513530" y="5091563"/>
                <a:ext cx="1429777" cy="47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수익률</a:t>
                </a:r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수익률 평균</a:t>
                </a:r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수익률 </a:t>
                </a:r>
                <a:r>
                  <a:rPr lang="ko-KR" altLang="en-US" sz="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잔차</a:t>
                </a:r>
                <a:endPara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4184BB-CCDA-1579-FED2-FB315C91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0" y="5091563"/>
                <a:ext cx="1429777" cy="473335"/>
              </a:xfrm>
              <a:prstGeom prst="rect">
                <a:avLst/>
              </a:prstGeom>
              <a:blipFill>
                <a:blip r:embed="rId9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7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9" y="4452385"/>
            <a:ext cx="10011499" cy="2375126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9" y="1528178"/>
            <a:ext cx="10011499" cy="2123719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</a:rPr>
              <a:t>분석과정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5367732" y="8"/>
            <a:ext cx="3563545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4B4F9F-0E79-4E14-9B72-3C7ED73C4120}"/>
              </a:ext>
            </a:extLst>
          </p:cNvPr>
          <p:cNvSpPr/>
          <p:nvPr/>
        </p:nvSpPr>
        <p:spPr>
          <a:xfrm>
            <a:off x="125619" y="802045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0E282D82-7707-4E05-B8A6-28D607F61200}"/>
              </a:ext>
            </a:extLst>
          </p:cNvPr>
          <p:cNvSpPr txBox="1">
            <a:spLocks/>
          </p:cNvSpPr>
          <p:nvPr/>
        </p:nvSpPr>
        <p:spPr>
          <a:xfrm>
            <a:off x="230368" y="743203"/>
            <a:ext cx="8345347" cy="408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개의 국면 변수 통합</a:t>
            </a:r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F1A81D5F-AA6E-4F4B-9E22-B1AACF9AC722}"/>
              </a:ext>
            </a:extLst>
          </p:cNvPr>
          <p:cNvSpPr txBox="1">
            <a:spLocks/>
          </p:cNvSpPr>
          <p:nvPr/>
        </p:nvSpPr>
        <p:spPr>
          <a:xfrm>
            <a:off x="243069" y="3811628"/>
            <a:ext cx="8615908" cy="3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국면별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아웃퍼폼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섹터 추출</a:t>
            </a:r>
            <a:endParaRPr lang="en-US" altLang="ko-KR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C00E9-5B37-47BF-B29D-1D822BF74C03}"/>
              </a:ext>
            </a:extLst>
          </p:cNvPr>
          <p:cNvSpPr/>
          <p:nvPr/>
        </p:nvSpPr>
        <p:spPr>
          <a:xfrm>
            <a:off x="125619" y="3849745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340B939-5C4C-4060-B01D-1F7414D6826C}"/>
              </a:ext>
            </a:extLst>
          </p:cNvPr>
          <p:cNvCxnSpPr/>
          <p:nvPr/>
        </p:nvCxnSpPr>
        <p:spPr>
          <a:xfrm>
            <a:off x="285865" y="3797663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232023-C9A3-4226-9D12-2C8AC2258BDF}"/>
              </a:ext>
            </a:extLst>
          </p:cNvPr>
          <p:cNvSpPr/>
          <p:nvPr/>
        </p:nvSpPr>
        <p:spPr>
          <a:xfrm>
            <a:off x="4211638" y="3731228"/>
            <a:ext cx="720725" cy="2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42C622AA-B384-47E9-BE8C-A53B797DF512}"/>
              </a:ext>
            </a:extLst>
          </p:cNvPr>
          <p:cNvSpPr/>
          <p:nvPr/>
        </p:nvSpPr>
        <p:spPr>
          <a:xfrm rot="5400000">
            <a:off x="4498441" y="3720226"/>
            <a:ext cx="152400" cy="161939"/>
          </a:xfrm>
          <a:prstGeom prst="chevron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/>
              <p:nvPr/>
            </p:nvSpPr>
            <p:spPr>
              <a:xfrm>
                <a:off x="3389285" y="4888840"/>
                <a:ext cx="3013623" cy="3694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𝑃h𝑎𝑠𝑒</m:t>
                          </m:r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Sector</m:t>
                          </m:r>
                        </m:sub>
                      </m:sSub>
                      <m:r>
                        <a:rPr lang="en-US" altLang="ko-K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𝑃h𝑎𝑠𝑒</m:t>
                          </m:r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𝑃h𝑎𝑠𝑒</m:t>
                          </m:r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𝑆𝑒𝑐𝑡𝑜𝑟</m:t>
                          </m:r>
                        </m:sub>
                      </m:sSub>
                    </m:oMath>
                  </m:oMathPara>
                </a14:m>
                <a:endParaRPr lang="ko-KR" altLang="ko-K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85" y="4888840"/>
                <a:ext cx="3013623" cy="369452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3129563" y="5457877"/>
            <a:ext cx="251349" cy="27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980473" y="1159556"/>
            <a:ext cx="2523972" cy="2764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원자재 지수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원달러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환율 국면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4519037" y="2334185"/>
            <a:ext cx="183085" cy="23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/>
              <p:nvPr/>
            </p:nvSpPr>
            <p:spPr>
              <a:xfrm>
                <a:off x="3377216" y="6080270"/>
                <a:ext cx="3013623" cy="3694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 latinLnBrk="1"/>
                <a:r>
                  <a:rPr lang="en-US" altLang="ko-KR" sz="1100" dirty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번의 시행 중 </a:t>
                </a:r>
                <a:r>
                  <a:rPr lang="en-US" altLang="ko-KR" sz="1100" b="1" dirty="0">
                    <a:solidFill>
                      <a:srgbClr val="4276AA"/>
                    </a:solidFill>
                  </a:rPr>
                  <a:t>(N/2)</a:t>
                </a:r>
                <a:r>
                  <a:rPr lang="ko-KR" altLang="en-US" sz="1100" b="1" dirty="0">
                    <a:solidFill>
                      <a:srgbClr val="4276AA"/>
                    </a:solidFill>
                  </a:rPr>
                  <a:t>회 이상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𝑃h𝑎𝑠𝑒</m:t>
                        </m:r>
                        <m: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𝑆𝑒𝑐𝑡𝑜𝑟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&gt; 0</a:t>
                </a:r>
                <a:endParaRPr lang="ko-KR" altLang="ko-K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모서리가 둥근 직사각형 100">
                <a:extLst>
                  <a:ext uri="{FF2B5EF4-FFF2-40B4-BE49-F238E27FC236}">
                    <a16:creationId xmlns:a16="http://schemas.microsoft.com/office/drawing/2014/main" id="{FA49438F-053F-4C06-A8D3-F04ADD02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16" y="6080270"/>
                <a:ext cx="3013623" cy="36945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B37FA92-3216-752C-7D9D-6CBB1317A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363" y="1717049"/>
            <a:ext cx="4077203" cy="1756202"/>
          </a:xfrm>
          <a:prstGeom prst="rect">
            <a:avLst/>
          </a:prstGeom>
        </p:spPr>
      </p:pic>
      <p:sp>
        <p:nvSpPr>
          <p:cNvPr id="77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5646453" y="1708686"/>
            <a:ext cx="1168367" cy="2645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6942991" y="1717049"/>
            <a:ext cx="265695" cy="2561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9">
            <a:extLst>
              <a:ext uri="{FF2B5EF4-FFF2-40B4-BE49-F238E27FC236}">
                <a16:creationId xmlns:a16="http://schemas.microsoft.com/office/drawing/2014/main" id="{63298B95-08CB-CF1D-A646-752E30E273D3}"/>
              </a:ext>
            </a:extLst>
          </p:cNvPr>
          <p:cNvSpPr/>
          <p:nvPr/>
        </p:nvSpPr>
        <p:spPr>
          <a:xfrm>
            <a:off x="7882641" y="1702850"/>
            <a:ext cx="358504" cy="26035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ACC230-DB9F-4E66-9096-8AD51B67B4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483" y="1683941"/>
            <a:ext cx="4049395" cy="1813717"/>
          </a:xfrm>
          <a:prstGeom prst="rect">
            <a:avLst/>
          </a:prstGeom>
        </p:spPr>
      </p:pic>
      <p:sp>
        <p:nvSpPr>
          <p:cNvPr id="21" name="사각형: 둥근 모서리 46">
            <a:extLst>
              <a:ext uri="{FF2B5EF4-FFF2-40B4-BE49-F238E27FC236}">
                <a16:creationId xmlns:a16="http://schemas.microsoft.com/office/drawing/2014/main" id="{64E78BA2-ADC6-A77C-E67A-2DB8D56885EB}"/>
              </a:ext>
            </a:extLst>
          </p:cNvPr>
          <p:cNvSpPr/>
          <p:nvPr/>
        </p:nvSpPr>
        <p:spPr>
          <a:xfrm>
            <a:off x="5636293" y="1159556"/>
            <a:ext cx="2523972" cy="2764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 통합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19">
            <a:extLst>
              <a:ext uri="{FF2B5EF4-FFF2-40B4-BE49-F238E27FC236}">
                <a16:creationId xmlns:a16="http://schemas.microsoft.com/office/drawing/2014/main" id="{5AF2AD44-8DEC-D04B-826F-B4AFBA4D7FAF}"/>
              </a:ext>
            </a:extLst>
          </p:cNvPr>
          <p:cNvSpPr/>
          <p:nvPr/>
        </p:nvSpPr>
        <p:spPr>
          <a:xfrm>
            <a:off x="7341315" y="1717048"/>
            <a:ext cx="404865" cy="25616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19">
            <a:extLst>
              <a:ext uri="{FF2B5EF4-FFF2-40B4-BE49-F238E27FC236}">
                <a16:creationId xmlns:a16="http://schemas.microsoft.com/office/drawing/2014/main" id="{43AAE599-1B27-BE6C-E23E-89ED0EAD4418}"/>
              </a:ext>
            </a:extLst>
          </p:cNvPr>
          <p:cNvSpPr/>
          <p:nvPr/>
        </p:nvSpPr>
        <p:spPr>
          <a:xfrm>
            <a:off x="828073" y="3111062"/>
            <a:ext cx="1168367" cy="2133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F5802906-B3D4-1384-0C13-4060D1D6E104}"/>
              </a:ext>
            </a:extLst>
          </p:cNvPr>
          <p:cNvSpPr/>
          <p:nvPr/>
        </p:nvSpPr>
        <p:spPr>
          <a:xfrm>
            <a:off x="2226681" y="3111063"/>
            <a:ext cx="212634" cy="2133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19">
            <a:extLst>
              <a:ext uri="{FF2B5EF4-FFF2-40B4-BE49-F238E27FC236}">
                <a16:creationId xmlns:a16="http://schemas.microsoft.com/office/drawing/2014/main" id="{03013513-8369-44D9-64E9-19379B73B286}"/>
              </a:ext>
            </a:extLst>
          </p:cNvPr>
          <p:cNvSpPr/>
          <p:nvPr/>
        </p:nvSpPr>
        <p:spPr>
          <a:xfrm>
            <a:off x="2611296" y="3111062"/>
            <a:ext cx="418664" cy="2133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19">
            <a:extLst>
              <a:ext uri="{FF2B5EF4-FFF2-40B4-BE49-F238E27FC236}">
                <a16:creationId xmlns:a16="http://schemas.microsoft.com/office/drawing/2014/main" id="{381D8D3A-4C54-B699-2A10-D82077C310DE}"/>
              </a:ext>
            </a:extLst>
          </p:cNvPr>
          <p:cNvSpPr/>
          <p:nvPr/>
        </p:nvSpPr>
        <p:spPr>
          <a:xfrm>
            <a:off x="3184683" y="3111062"/>
            <a:ext cx="401718" cy="2133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189E86-CE43-DDB3-44C3-01726E03DB5F}"/>
              </a:ext>
            </a:extLst>
          </p:cNvPr>
          <p:cNvSpPr/>
          <p:nvPr/>
        </p:nvSpPr>
        <p:spPr>
          <a:xfrm>
            <a:off x="2734701" y="4452872"/>
            <a:ext cx="10011499" cy="2375126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BD26BB-806E-0201-6ABC-33E9BFD433A9}"/>
              </a:ext>
            </a:extLst>
          </p:cNvPr>
          <p:cNvSpPr/>
          <p:nvPr/>
        </p:nvSpPr>
        <p:spPr>
          <a:xfrm>
            <a:off x="5759378" y="4163952"/>
            <a:ext cx="1824058" cy="254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검증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회귀식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모서리가 둥근 직사각형 100">
                <a:extLst>
                  <a:ext uri="{FF2B5EF4-FFF2-40B4-BE49-F238E27FC236}">
                    <a16:creationId xmlns:a16="http://schemas.microsoft.com/office/drawing/2014/main" id="{707B261E-8086-9496-7F53-0BD63B48BB9A}"/>
                  </a:ext>
                </a:extLst>
              </p:cNvPr>
              <p:cNvSpPr/>
              <p:nvPr/>
            </p:nvSpPr>
            <p:spPr>
              <a:xfrm>
                <a:off x="4767858" y="4874420"/>
                <a:ext cx="3807857" cy="48389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𝐏𝐡𝐚𝐬𝐞</m:t>
                          </m:r>
                          <m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𝐒𝐞𝐜𝐭𝐨𝐫</m:t>
                          </m:r>
                        </m:sub>
                      </m:sSub>
                      <m:r>
                        <a:rPr lang="en-US" altLang="ko-KR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ko-KR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𝐏𝐡𝐚𝐬𝐞</m:t>
                          </m:r>
                          <m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ko-KR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US" altLang="ko-KR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ko-KR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𝐏𝐡𝐚𝐬𝐞</m:t>
                          </m:r>
                          <m:r>
                            <a:rPr lang="en-US" altLang="ko-KR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𝑺𝒆𝒄𝒕𝒐𝒓</m:t>
                          </m:r>
                        </m:sub>
                      </m:sSub>
                    </m:oMath>
                  </m:oMathPara>
                </a14:m>
                <a:endParaRPr lang="ko-KR" altLang="ko-K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모서리가 둥근 직사각형 100">
                <a:extLst>
                  <a:ext uri="{FF2B5EF4-FFF2-40B4-BE49-F238E27FC236}">
                    <a16:creationId xmlns:a16="http://schemas.microsoft.com/office/drawing/2014/main" id="{707B261E-8086-9496-7F53-0BD63B48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58" y="4874420"/>
                <a:ext cx="3807857" cy="48389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100">
                <a:extLst>
                  <a:ext uri="{FF2B5EF4-FFF2-40B4-BE49-F238E27FC236}">
                    <a16:creationId xmlns:a16="http://schemas.microsoft.com/office/drawing/2014/main" id="{6EB068DA-10C9-B67B-C2BB-018228B8E199}"/>
                  </a:ext>
                </a:extLst>
              </p:cNvPr>
              <p:cNvSpPr/>
              <p:nvPr/>
            </p:nvSpPr>
            <p:spPr>
              <a:xfrm>
                <a:off x="4767858" y="5807916"/>
                <a:ext cx="3807098" cy="49771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 latinLnBrk="1"/>
                <a:r>
                  <a:rPr lang="en-US" altLang="ko-KR" sz="11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번의 시행 중 </a:t>
                </a:r>
                <a:r>
                  <a:rPr lang="en-US" altLang="ko-KR" sz="11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(N/2)</a:t>
                </a:r>
                <a:r>
                  <a:rPr lang="ko-KR" altLang="en-US" sz="11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회 이상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𝐏𝐡𝐚𝐬𝐞</m:t>
                        </m:r>
                        <m:r>
                          <a:rPr lang="en-US" altLang="ko-KR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𝑺𝒆𝒄𝒕𝒐𝒓</m:t>
                        </m:r>
                      </m:sub>
                    </m:sSub>
                  </m:oMath>
                </a14:m>
                <a:r>
                  <a:rPr lang="en-US" altLang="ko-KR" sz="1100" b="1" dirty="0">
                    <a:solidFill>
                      <a:schemeClr val="tx1"/>
                    </a:solidFill>
                  </a:rPr>
                  <a:t>  &gt;  0 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이면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채택</a:t>
                </a:r>
                <a:endParaRPr lang="ko-KR" altLang="ko-K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모서리가 둥근 직사각형 100">
                <a:extLst>
                  <a:ext uri="{FF2B5EF4-FFF2-40B4-BE49-F238E27FC236}">
                    <a16:creationId xmlns:a16="http://schemas.microsoft.com/office/drawing/2014/main" id="{6EB068DA-10C9-B67B-C2BB-018228B8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58" y="5807916"/>
                <a:ext cx="3807098" cy="49771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그림 43">
            <a:extLst>
              <a:ext uri="{FF2B5EF4-FFF2-40B4-BE49-F238E27FC236}">
                <a16:creationId xmlns:a16="http://schemas.microsoft.com/office/drawing/2014/main" id="{4D097167-FD31-598E-F99C-144B6A61AA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296" y="4474141"/>
            <a:ext cx="3912213" cy="99401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824CFFD-EDC4-0083-A13F-6A08ED6E9E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636" y="5568215"/>
            <a:ext cx="3951001" cy="1153234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B2D3FFD-D3EF-3C7A-529A-F8BA1C859A1D}"/>
              </a:ext>
            </a:extLst>
          </p:cNvPr>
          <p:cNvSpPr/>
          <p:nvPr/>
        </p:nvSpPr>
        <p:spPr>
          <a:xfrm>
            <a:off x="1194564" y="4155269"/>
            <a:ext cx="1824058" cy="2621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충격 반응 함수 점검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19">
            <a:extLst>
              <a:ext uri="{FF2B5EF4-FFF2-40B4-BE49-F238E27FC236}">
                <a16:creationId xmlns:a16="http://schemas.microsoft.com/office/drawing/2014/main" id="{D716695B-7740-6E2D-6966-98915C9B2E0E}"/>
              </a:ext>
            </a:extLst>
          </p:cNvPr>
          <p:cNvSpPr/>
          <p:nvPr/>
        </p:nvSpPr>
        <p:spPr>
          <a:xfrm>
            <a:off x="500653" y="5174059"/>
            <a:ext cx="3625791" cy="28252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19">
            <a:extLst>
              <a:ext uri="{FF2B5EF4-FFF2-40B4-BE49-F238E27FC236}">
                <a16:creationId xmlns:a16="http://schemas.microsoft.com/office/drawing/2014/main" id="{35C99A68-634C-725B-3CBA-ACA50C6C8E9D}"/>
              </a:ext>
            </a:extLst>
          </p:cNvPr>
          <p:cNvSpPr/>
          <p:nvPr/>
        </p:nvSpPr>
        <p:spPr>
          <a:xfrm>
            <a:off x="455405" y="5958210"/>
            <a:ext cx="3669937" cy="75069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1">
            <a:extLst>
              <a:ext uri="{FF2B5EF4-FFF2-40B4-BE49-F238E27FC236}">
                <a16:creationId xmlns:a16="http://schemas.microsoft.com/office/drawing/2014/main" id="{D9054901-2B99-E5CD-26FD-495816E0679A}"/>
              </a:ext>
            </a:extLst>
          </p:cNvPr>
          <p:cNvSpPr/>
          <p:nvPr/>
        </p:nvSpPr>
        <p:spPr>
          <a:xfrm>
            <a:off x="4488271" y="5469950"/>
            <a:ext cx="183085" cy="23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0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서비스 제안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5367732" y="8"/>
            <a:ext cx="3563545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0E282D82-7707-4E05-B8A6-28D607F61200}"/>
              </a:ext>
            </a:extLst>
          </p:cNvPr>
          <p:cNvSpPr txBox="1">
            <a:spLocks/>
          </p:cNvSpPr>
          <p:nvPr/>
        </p:nvSpPr>
        <p:spPr>
          <a:xfrm>
            <a:off x="230368" y="865123"/>
            <a:ext cx="8521746" cy="557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국면별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rgbClr val="4276AA"/>
                </a:solidFill>
              </a:rPr>
              <a:t>ETF </a:t>
            </a:r>
            <a:r>
              <a:rPr lang="ko-KR" altLang="en-US" sz="1400" dirty="0">
                <a:solidFill>
                  <a:srgbClr val="4276AA"/>
                </a:solidFill>
              </a:rPr>
              <a:t>기본정보 제공 서비스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를 통해 </a:t>
            </a:r>
            <a:r>
              <a:rPr lang="ko-KR" altLang="en-US" sz="1400" dirty="0">
                <a:solidFill>
                  <a:srgbClr val="4276AA"/>
                </a:solidFill>
              </a:rPr>
              <a:t>투자의사결정 지원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ko-KR" altLang="en-US" sz="1400" dirty="0">
              <a:solidFill>
                <a:srgbClr val="4276AA"/>
              </a:solidFill>
            </a:endParaRPr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F1A81D5F-AA6E-4F4B-9E22-B1AACF9AC722}"/>
              </a:ext>
            </a:extLst>
          </p:cNvPr>
          <p:cNvSpPr txBox="1">
            <a:spLocks/>
          </p:cNvSpPr>
          <p:nvPr/>
        </p:nvSpPr>
        <p:spPr>
          <a:xfrm>
            <a:off x="243069" y="3811627"/>
            <a:ext cx="8615908" cy="7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C00E9-5B37-47BF-B29D-1D822BF74C03}"/>
              </a:ext>
            </a:extLst>
          </p:cNvPr>
          <p:cNvSpPr/>
          <p:nvPr/>
        </p:nvSpPr>
        <p:spPr>
          <a:xfrm>
            <a:off x="125619" y="881571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472684" y="1384301"/>
            <a:ext cx="10011499" cy="5288590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3062857" y="1161276"/>
            <a:ext cx="3556456" cy="2611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아웃퍼폼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섹터 시각화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EF84747-C0D3-AD7E-D335-27B0C3D89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"/>
          <a:stretch/>
        </p:blipFill>
        <p:spPr>
          <a:xfrm>
            <a:off x="125619" y="1451428"/>
            <a:ext cx="8954527" cy="4628171"/>
          </a:xfrm>
          <a:prstGeom prst="rect">
            <a:avLst/>
          </a:prstGeom>
        </p:spPr>
      </p:pic>
      <p:sp>
        <p:nvSpPr>
          <p:cNvPr id="28" name="사각형: 둥근 모서리 19">
            <a:extLst>
              <a:ext uri="{FF2B5EF4-FFF2-40B4-BE49-F238E27FC236}">
                <a16:creationId xmlns:a16="http://schemas.microsoft.com/office/drawing/2014/main" id="{065B2C63-412F-4C4F-90A3-3A97AFD38D7E}"/>
              </a:ext>
            </a:extLst>
          </p:cNvPr>
          <p:cNvSpPr/>
          <p:nvPr/>
        </p:nvSpPr>
        <p:spPr>
          <a:xfrm>
            <a:off x="1181506" y="1825580"/>
            <a:ext cx="894037" cy="35568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Picture 2" descr="https://search.pstatic.net/common/?src=http%3A%2F%2Fblogfiles.naver.net%2FMjAyMTAyMjNfMTE0%2FMDAxNjE0MDcyNjgyMjgw.d0HgSqco-8b9P6s3eviV05_dY4MiTS-4jZlZutCHtbEg.5XMjNEQjU6N041JkuH5cOT2orpsQiCzccnnYvl_rwjQg.PNG.dnddndrb001%2F2021-02-23_18%253B31%253B10.PN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231439" y="2235411"/>
            <a:ext cx="655417" cy="7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cxnSpLocks/>
          </p:cNvCxnSpPr>
          <p:nvPr/>
        </p:nvCxnSpPr>
        <p:spPr>
          <a:xfrm flipH="1" flipV="1">
            <a:off x="1628524" y="1526001"/>
            <a:ext cx="3393256" cy="18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</p:cNvCxnSpPr>
          <p:nvPr/>
        </p:nvCxnSpPr>
        <p:spPr>
          <a:xfrm flipH="1">
            <a:off x="1559147" y="4012188"/>
            <a:ext cx="3468363" cy="192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5029202" y="4004933"/>
            <a:ext cx="3461655" cy="193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 flipV="1">
            <a:off x="5021778" y="1526001"/>
            <a:ext cx="3195071" cy="18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50">
            <a:extLst>
              <a:ext uri="{FF2B5EF4-FFF2-40B4-BE49-F238E27FC236}">
                <a16:creationId xmlns:a16="http://schemas.microsoft.com/office/drawing/2014/main" id="{3EA24A8C-63CB-4F02-9CBB-00F4E5FAFACE}"/>
              </a:ext>
            </a:extLst>
          </p:cNvPr>
          <p:cNvSpPr/>
          <p:nvPr/>
        </p:nvSpPr>
        <p:spPr>
          <a:xfrm>
            <a:off x="3657435" y="1170671"/>
            <a:ext cx="3195288" cy="28303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ETF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71" y="1489527"/>
            <a:ext cx="6836956" cy="4448861"/>
          </a:xfrm>
          <a:prstGeom prst="rect">
            <a:avLst/>
          </a:prstGeom>
        </p:spPr>
      </p:pic>
      <p:sp>
        <p:nvSpPr>
          <p:cNvPr id="30" name="사각형: 둥근 모서리 19">
            <a:extLst>
              <a:ext uri="{FF2B5EF4-FFF2-40B4-BE49-F238E27FC236}">
                <a16:creationId xmlns:a16="http://schemas.microsoft.com/office/drawing/2014/main" id="{6B70F403-9CA7-6696-DF84-5D38C9D53E57}"/>
              </a:ext>
            </a:extLst>
          </p:cNvPr>
          <p:cNvSpPr/>
          <p:nvPr/>
        </p:nvSpPr>
        <p:spPr>
          <a:xfrm>
            <a:off x="2341344" y="1941578"/>
            <a:ext cx="1637584" cy="395103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8" y="1400176"/>
            <a:ext cx="10011499" cy="2210696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8">
            <a:extLst>
              <a:ext uri="{FF2B5EF4-FFF2-40B4-BE49-F238E27FC236}">
                <a16:creationId xmlns:a16="http://schemas.microsoft.com/office/drawing/2014/main" id="{6FEB6C91-E2FF-4B70-BD30-6E557BA3523A}"/>
              </a:ext>
            </a:extLst>
          </p:cNvPr>
          <p:cNvSpPr txBox="1">
            <a:spLocks/>
          </p:cNvSpPr>
          <p:nvPr/>
        </p:nvSpPr>
        <p:spPr>
          <a:xfrm>
            <a:off x="243068" y="25206"/>
            <a:ext cx="8615909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서비스 제안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CED8C548-1F91-4E43-A332-1E242C8B9382}"/>
              </a:ext>
            </a:extLst>
          </p:cNvPr>
          <p:cNvSpPr txBox="1">
            <a:spLocks/>
          </p:cNvSpPr>
          <p:nvPr/>
        </p:nvSpPr>
        <p:spPr>
          <a:xfrm>
            <a:off x="5367732" y="8"/>
            <a:ext cx="3563545" cy="6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051" dirty="0" err="1">
                <a:solidFill>
                  <a:srgbClr val="EFEEF6"/>
                </a:solidFill>
              </a:rPr>
              <a:t>마르코프</a:t>
            </a:r>
            <a:r>
              <a:rPr lang="ko-KR" altLang="en-US" sz="1051" dirty="0">
                <a:solidFill>
                  <a:srgbClr val="EFEEF6"/>
                </a:solidFill>
              </a:rPr>
              <a:t> 국면에 따른 </a:t>
            </a:r>
            <a:r>
              <a:rPr lang="ko-KR" altLang="en-US" sz="1051" dirty="0" err="1">
                <a:solidFill>
                  <a:srgbClr val="EFEEF6"/>
                </a:solidFill>
              </a:rPr>
              <a:t>아웃퍼폼</a:t>
            </a:r>
            <a:r>
              <a:rPr lang="ko-KR" altLang="en-US" sz="1051" dirty="0">
                <a:solidFill>
                  <a:srgbClr val="EFEEF6"/>
                </a:solidFill>
              </a:rPr>
              <a:t> 섹터 </a:t>
            </a:r>
            <a:r>
              <a:rPr lang="ko-KR" altLang="en-US" sz="1051" dirty="0" err="1">
                <a:solidFill>
                  <a:srgbClr val="EFEEF6"/>
                </a:solidFill>
              </a:rPr>
              <a:t>서칭</a:t>
            </a:r>
            <a:endParaRPr lang="en-US" altLang="ko-KR" sz="1051" dirty="0">
              <a:solidFill>
                <a:srgbClr val="EFEEF6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1051" dirty="0">
                <a:solidFill>
                  <a:srgbClr val="EFEEF6"/>
                </a:solidFill>
              </a:rPr>
              <a:t>이것이 </a:t>
            </a:r>
            <a:r>
              <a:rPr lang="en-US" altLang="ko-KR" sz="1051" dirty="0">
                <a:solidFill>
                  <a:srgbClr val="EFEEF6"/>
                </a:solidFill>
              </a:rPr>
              <a:t>K-</a:t>
            </a:r>
            <a:r>
              <a:rPr lang="ko-KR" altLang="en-US" sz="1051" dirty="0">
                <a:solidFill>
                  <a:srgbClr val="EFEEF6"/>
                </a:solidFill>
              </a:rPr>
              <a:t>투자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4B4F9F-0E79-4E14-9B72-3C7ED73C4120}"/>
              </a:ext>
            </a:extLst>
          </p:cNvPr>
          <p:cNvSpPr/>
          <p:nvPr/>
        </p:nvSpPr>
        <p:spPr>
          <a:xfrm>
            <a:off x="125619" y="873165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0E282D82-7707-4E05-B8A6-28D607F61200}"/>
              </a:ext>
            </a:extLst>
          </p:cNvPr>
          <p:cNvSpPr txBox="1">
            <a:spLocks/>
          </p:cNvSpPr>
          <p:nvPr/>
        </p:nvSpPr>
        <p:spPr>
          <a:xfrm>
            <a:off x="230368" y="560322"/>
            <a:ext cx="8345347" cy="87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다양한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시장지표를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활용한 고객 </a:t>
            </a:r>
            <a:r>
              <a:rPr lang="ko-KR" altLang="en-US" sz="1400" dirty="0" err="1">
                <a:solidFill>
                  <a:schemeClr val="tx1">
                    <a:lumMod val="75000"/>
                  </a:schemeClr>
                </a:solidFill>
              </a:rPr>
              <a:t>맞춤별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rgbClr val="4276AA"/>
                </a:solidFill>
              </a:rPr>
              <a:t>백테스팅</a:t>
            </a:r>
            <a:r>
              <a:rPr lang="ko-KR" altLang="en-US" sz="1400" dirty="0">
                <a:solidFill>
                  <a:srgbClr val="4276AA"/>
                </a:solidFill>
              </a:rPr>
              <a:t> 서비스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 제공해 </a:t>
            </a:r>
            <a:r>
              <a:rPr lang="ko-KR" altLang="en-US" sz="1400" dirty="0">
                <a:solidFill>
                  <a:srgbClr val="4276AA"/>
                </a:solidFill>
              </a:rPr>
              <a:t>합리적 투자 유도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340B939-5C4C-4060-B01D-1F7414D6826C}"/>
              </a:ext>
            </a:extLst>
          </p:cNvPr>
          <p:cNvCxnSpPr/>
          <p:nvPr/>
        </p:nvCxnSpPr>
        <p:spPr>
          <a:xfrm>
            <a:off x="285865" y="3675711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1311812" y="1150296"/>
            <a:ext cx="2005701" cy="2120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백테스팅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50">
            <a:extLst>
              <a:ext uri="{FF2B5EF4-FFF2-40B4-BE49-F238E27FC236}">
                <a16:creationId xmlns:a16="http://schemas.microsoft.com/office/drawing/2014/main" id="{3EA24A8C-63CB-4F02-9CBB-00F4E5FAFACE}"/>
              </a:ext>
            </a:extLst>
          </p:cNvPr>
          <p:cNvSpPr/>
          <p:nvPr/>
        </p:nvSpPr>
        <p:spPr>
          <a:xfrm>
            <a:off x="5718664" y="1129653"/>
            <a:ext cx="2574038" cy="26686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B/M,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국면모델 수익률 분포 비교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화살표: 오른쪽 1">
            <a:extLst>
              <a:ext uri="{FF2B5EF4-FFF2-40B4-BE49-F238E27FC236}">
                <a16:creationId xmlns:a16="http://schemas.microsoft.com/office/drawing/2014/main" id="{E4FB2946-8A21-48DE-ACC7-968734FB2A64}"/>
              </a:ext>
            </a:extLst>
          </p:cNvPr>
          <p:cNvSpPr/>
          <p:nvPr/>
        </p:nvSpPr>
        <p:spPr>
          <a:xfrm>
            <a:off x="6111617" y="2405305"/>
            <a:ext cx="183085" cy="23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34" y="1482052"/>
            <a:ext cx="4045601" cy="2030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707084-EAEC-F449-BE4E-BC55CA68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65" y="1435819"/>
            <a:ext cx="4045601" cy="2053768"/>
          </a:xfrm>
          <a:prstGeom prst="rect">
            <a:avLst/>
          </a:prstGeom>
        </p:spPr>
      </p:pic>
      <p:sp>
        <p:nvSpPr>
          <p:cNvPr id="33" name="사각형: 둥근 모서리 45">
            <a:extLst>
              <a:ext uri="{FF2B5EF4-FFF2-40B4-BE49-F238E27FC236}">
                <a16:creationId xmlns:a16="http://schemas.microsoft.com/office/drawing/2014/main" id="{26CEA7EF-937A-4B2C-B158-EF3100B22C22}"/>
              </a:ext>
            </a:extLst>
          </p:cNvPr>
          <p:cNvSpPr/>
          <p:nvPr/>
        </p:nvSpPr>
        <p:spPr>
          <a:xfrm>
            <a:off x="-381878" y="4329741"/>
            <a:ext cx="10011499" cy="2314899"/>
          </a:xfrm>
          <a:prstGeom prst="roundRect">
            <a:avLst>
              <a:gd name="adj" fmla="val 9435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4B4F9F-0E79-4E14-9B72-3C7ED73C4120}"/>
              </a:ext>
            </a:extLst>
          </p:cNvPr>
          <p:cNvSpPr/>
          <p:nvPr/>
        </p:nvSpPr>
        <p:spPr>
          <a:xfrm>
            <a:off x="125619" y="3686632"/>
            <a:ext cx="117449" cy="290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40B939-5C4C-4060-B01D-1F7414D6826C}"/>
              </a:ext>
            </a:extLst>
          </p:cNvPr>
          <p:cNvCxnSpPr/>
          <p:nvPr/>
        </p:nvCxnSpPr>
        <p:spPr>
          <a:xfrm>
            <a:off x="285865" y="6932935"/>
            <a:ext cx="8573112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46">
            <a:extLst>
              <a:ext uri="{FF2B5EF4-FFF2-40B4-BE49-F238E27FC236}">
                <a16:creationId xmlns:a16="http://schemas.microsoft.com/office/drawing/2014/main" id="{7A470D3E-13B1-4D30-8C04-B663B24219F5}"/>
              </a:ext>
            </a:extLst>
          </p:cNvPr>
          <p:cNvSpPr/>
          <p:nvPr/>
        </p:nvSpPr>
        <p:spPr>
          <a:xfrm>
            <a:off x="665381" y="4018873"/>
            <a:ext cx="3186270" cy="2677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비중 조절 과정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50">
            <a:extLst>
              <a:ext uri="{FF2B5EF4-FFF2-40B4-BE49-F238E27FC236}">
                <a16:creationId xmlns:a16="http://schemas.microsoft.com/office/drawing/2014/main" id="{9DC2F6DF-A03C-A78E-0813-BFA89BB38B6E}"/>
              </a:ext>
            </a:extLst>
          </p:cNvPr>
          <p:cNvSpPr/>
          <p:nvPr/>
        </p:nvSpPr>
        <p:spPr>
          <a:xfrm>
            <a:off x="5180591" y="4019775"/>
            <a:ext cx="3289328" cy="2668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P/F,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동일비중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P/F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 비교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9">
            <a:extLst>
              <a:ext uri="{FF2B5EF4-FFF2-40B4-BE49-F238E27FC236}">
                <a16:creationId xmlns:a16="http://schemas.microsoft.com/office/drawing/2014/main" id="{0E282D82-7707-4E05-B8A6-28D607F61200}"/>
              </a:ext>
            </a:extLst>
          </p:cNvPr>
          <p:cNvSpPr txBox="1">
            <a:spLocks/>
          </p:cNvSpPr>
          <p:nvPr/>
        </p:nvSpPr>
        <p:spPr>
          <a:xfrm>
            <a:off x="221037" y="3649108"/>
            <a:ext cx="8345347" cy="376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rgbClr val="4276AA"/>
                </a:solidFill>
              </a:rPr>
              <a:t>포트폴리오</a:t>
            </a:r>
            <a:r>
              <a:rPr lang="en-US" altLang="ko-KR" sz="1400" dirty="0">
                <a:solidFill>
                  <a:srgbClr val="4276AA"/>
                </a:solidFill>
              </a:rPr>
              <a:t> </a:t>
            </a:r>
            <a:r>
              <a:rPr lang="ko-KR" altLang="en-US" sz="1400" dirty="0">
                <a:solidFill>
                  <a:srgbClr val="4276AA"/>
                </a:solidFill>
              </a:rPr>
              <a:t>최적화 서비스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</a:rPr>
              <a:t>를 통한 </a:t>
            </a:r>
            <a:r>
              <a:rPr lang="ko-KR" altLang="en-US" sz="1400" dirty="0" err="1">
                <a:solidFill>
                  <a:srgbClr val="4276AA"/>
                </a:solidFill>
              </a:rPr>
              <a:t>투자효율성</a:t>
            </a:r>
            <a:r>
              <a:rPr lang="ko-KR" altLang="en-US" sz="1400" dirty="0">
                <a:solidFill>
                  <a:srgbClr val="4276AA"/>
                </a:solidFill>
              </a:rPr>
              <a:t> 개선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CADB5D8-4D67-CF81-2D46-B97D1E6B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58728"/>
              </p:ext>
            </p:extLst>
          </p:nvPr>
        </p:nvGraphicFramePr>
        <p:xfrm>
          <a:off x="5241551" y="4386715"/>
          <a:ext cx="31929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34">
                  <a:extLst>
                    <a:ext uri="{9D8B030D-6E8A-4147-A177-3AD203B41FA5}">
                      <a16:colId xmlns:a16="http://schemas.microsoft.com/office/drawing/2014/main" val="3303813361"/>
                    </a:ext>
                  </a:extLst>
                </a:gridCol>
                <a:gridCol w="1173243">
                  <a:extLst>
                    <a:ext uri="{9D8B030D-6E8A-4147-A177-3AD203B41FA5}">
                      <a16:colId xmlns:a16="http://schemas.microsoft.com/office/drawing/2014/main" val="3547719499"/>
                    </a:ext>
                  </a:extLst>
                </a:gridCol>
                <a:gridCol w="1329645">
                  <a:extLst>
                    <a:ext uri="{9D8B030D-6E8A-4147-A177-3AD203B41FA5}">
                      <a16:colId xmlns:a16="http://schemas.microsoft.com/office/drawing/2014/main" val="2802487248"/>
                    </a:ext>
                  </a:extLst>
                </a:gridCol>
              </a:tblGrid>
              <a:tr h="20788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 P/F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Equally Weighted P/F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75820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Count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182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44600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Mean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0.0907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0.0660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47182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Std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0.5591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0.5821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48039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Min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-1.6355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-2.6497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82779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25%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-0.2878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-0.2574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21363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50%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0.0572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0.0443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25016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75%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0.3926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0.3922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1236"/>
                  </a:ext>
                </a:extLst>
              </a:tr>
              <a:tr h="207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Max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3.0342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/>
                        <a:t>2.4566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92295"/>
                  </a:ext>
                </a:extLst>
              </a:tr>
            </a:tbl>
          </a:graphicData>
        </a:graphic>
      </p:graphicFrame>
      <p:sp>
        <p:nvSpPr>
          <p:cNvPr id="13" name="사각형: 둥근 모서리 19">
            <a:extLst>
              <a:ext uri="{FF2B5EF4-FFF2-40B4-BE49-F238E27FC236}">
                <a16:creationId xmlns:a16="http://schemas.microsoft.com/office/drawing/2014/main" id="{E0B5E82D-FA04-F60D-6BA5-C263AE7739DC}"/>
              </a:ext>
            </a:extLst>
          </p:cNvPr>
          <p:cNvSpPr/>
          <p:nvPr/>
        </p:nvSpPr>
        <p:spPr>
          <a:xfrm>
            <a:off x="5241549" y="4889075"/>
            <a:ext cx="3167063" cy="20731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19">
            <a:extLst>
              <a:ext uri="{FF2B5EF4-FFF2-40B4-BE49-F238E27FC236}">
                <a16:creationId xmlns:a16="http://schemas.microsoft.com/office/drawing/2014/main" id="{6D4C65BA-987F-8820-8A14-429FA7D2E799}"/>
              </a:ext>
            </a:extLst>
          </p:cNvPr>
          <p:cNvSpPr/>
          <p:nvPr/>
        </p:nvSpPr>
        <p:spPr>
          <a:xfrm>
            <a:off x="5241549" y="5147794"/>
            <a:ext cx="3167063" cy="20562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FB41EBF-9063-79AC-9BFE-2546D55EFC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7" r="12966" b="7516"/>
          <a:stretch/>
        </p:blipFill>
        <p:spPr>
          <a:xfrm>
            <a:off x="282704" y="4322339"/>
            <a:ext cx="4048761" cy="2372650"/>
          </a:xfrm>
          <a:prstGeom prst="rect">
            <a:avLst/>
          </a:prstGeom>
        </p:spPr>
      </p:pic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B374615B-DE62-9354-F3AC-1A063006C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08661"/>
              </p:ext>
            </p:extLst>
          </p:nvPr>
        </p:nvGraphicFramePr>
        <p:xfrm>
          <a:off x="5251710" y="6043947"/>
          <a:ext cx="316706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70">
                  <a:extLst>
                    <a:ext uri="{9D8B030D-6E8A-4147-A177-3AD203B41FA5}">
                      <a16:colId xmlns:a16="http://schemas.microsoft.com/office/drawing/2014/main" val="2894958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631115461"/>
                    </a:ext>
                  </a:extLst>
                </a:gridCol>
                <a:gridCol w="1306771">
                  <a:extLst>
                    <a:ext uri="{9D8B030D-6E8A-4147-A177-3AD203B41FA5}">
                      <a16:colId xmlns:a16="http://schemas.microsoft.com/office/drawing/2014/main" val="883799220"/>
                    </a:ext>
                  </a:extLst>
                </a:gridCol>
              </a:tblGrid>
              <a:tr h="233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Model P/F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Equally Weighted P/F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33585"/>
                  </a:ext>
                </a:extLst>
              </a:tr>
              <a:tr h="233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</a:rPr>
                        <a:t>Sharpe Ratio</a:t>
                      </a:r>
                      <a:endParaRPr lang="ko-KR" alt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0.1622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0.1133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49189"/>
                  </a:ext>
                </a:extLst>
              </a:tr>
            </a:tbl>
          </a:graphicData>
        </a:graphic>
      </p:graphicFrame>
      <p:sp>
        <p:nvSpPr>
          <p:cNvPr id="27" name="화살표: 줄무늬가 있는 오른쪽 6">
            <a:extLst>
              <a:ext uri="{FF2B5EF4-FFF2-40B4-BE49-F238E27FC236}">
                <a16:creationId xmlns:a16="http://schemas.microsoft.com/office/drawing/2014/main" id="{09A6845C-FE08-7921-6062-254253212345}"/>
              </a:ext>
            </a:extLst>
          </p:cNvPr>
          <p:cNvSpPr/>
          <p:nvPr/>
        </p:nvSpPr>
        <p:spPr>
          <a:xfrm rot="5400000">
            <a:off x="6645376" y="5457796"/>
            <a:ext cx="418976" cy="465338"/>
          </a:xfrm>
          <a:prstGeom prst="stripedRightArrow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19">
            <a:extLst>
              <a:ext uri="{FF2B5EF4-FFF2-40B4-BE49-F238E27FC236}">
                <a16:creationId xmlns:a16="http://schemas.microsoft.com/office/drawing/2014/main" id="{2D78CCCD-9D34-FA59-138E-3886A088EC73}"/>
              </a:ext>
            </a:extLst>
          </p:cNvPr>
          <p:cNvSpPr/>
          <p:nvPr/>
        </p:nvSpPr>
        <p:spPr>
          <a:xfrm>
            <a:off x="5241549" y="6284537"/>
            <a:ext cx="3167062" cy="2391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15B3E-4E07-53FB-5C6A-99C3E857A6AB}"/>
                  </a:ext>
                </a:extLst>
              </p:cNvPr>
              <p:cNvSpPr txBox="1"/>
              <p:nvPr/>
            </p:nvSpPr>
            <p:spPr>
              <a:xfrm>
                <a:off x="5918100" y="6621869"/>
                <a:ext cx="2519106" cy="22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/>
                <a:r>
                  <a:rPr lang="en-US" altLang="ko-KR" sz="800" b="1" dirty="0"/>
                  <a:t>*</a:t>
                </a:r>
                <a:r>
                  <a:rPr lang="ko-KR" altLang="ko-KR" sz="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𝑺𝒉𝒂𝒓𝒑𝒆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𝑹𝒂𝒕𝒊𝒐</m:t>
                        </m:r>
                      </m:e>
                      <m:sub/>
                    </m:sSub>
                  </m:oMath>
                </a14:m>
                <a:r>
                  <a:rPr lang="en-US" altLang="ko-KR" sz="8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𝑴𝒆𝒂𝒏</m:t>
                        </m:r>
                      </m:e>
                      <m:sub>
                        <m:r>
                          <a:rPr lang="en-US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sSub>
                      <m:sSubPr>
                        <m:ctrlPr>
                          <a:rPr lang="ko-KR" altLang="ko-KR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𝑴𝒆𝒂𝒏</m:t>
                        </m:r>
                      </m:e>
                      <m: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ko-KR" sz="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800" b="1" i="1" smtClean="0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ko-KR" altLang="ko-KR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𝑺𝒕𝒅</m:t>
                        </m:r>
                      </m:e>
                      <m: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8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ko-KR" altLang="ko-KR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15B3E-4E07-53FB-5C6A-99C3E857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00" y="6621869"/>
                <a:ext cx="2519106" cy="226537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2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185_TF34126823_Win32.potx" id="{DC7F03C1-9458-4BC9-B346-25617F9B82FB}" vid="{8220FD4D-9960-4A6A-B07A-91DF10C2F4A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Microsoft Office PowerPoint</Application>
  <PresentationFormat>화면 슬라이드 쇼(4:3)</PresentationFormat>
  <Paragraphs>286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 Light</vt:lpstr>
      <vt:lpstr>Cambria Math</vt:lpstr>
      <vt:lpstr>Wingdings</vt:lpstr>
      <vt:lpstr>Office 테마</vt:lpstr>
      <vt:lpstr>디자인 사용자 지정</vt:lpstr>
      <vt:lpstr>마르코프 국면에 따른 아웃퍼폼 섹터 서칭 </vt:lpstr>
      <vt:lpstr>목차</vt:lpstr>
      <vt:lpstr>추진 배경</vt:lpstr>
      <vt:lpstr>추진배경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2021-03-15T17:46:27Z</dcterms:created>
  <dcterms:modified xsi:type="dcterms:W3CDTF">2022-08-19T14:44:32Z</dcterms:modified>
</cp:coreProperties>
</file>