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58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70EF5D6-F3C0-42B5-BD67-20DE7495D8A0}"/>
              </a:ext>
            </a:extLst>
          </p:cNvPr>
          <p:cNvSpPr/>
          <p:nvPr userDrawn="1"/>
        </p:nvSpPr>
        <p:spPr>
          <a:xfrm>
            <a:off x="247650" y="180975"/>
            <a:ext cx="11696700" cy="649605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  <a:effectLst>
            <a:glow rad="127000">
              <a:schemeClr val="accent3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1C470E-5D91-4075-914B-D8963101D0EE}"/>
              </a:ext>
            </a:extLst>
          </p:cNvPr>
          <p:cNvCxnSpPr>
            <a:cxnSpLocks/>
          </p:cNvCxnSpPr>
          <p:nvPr userDrawn="1"/>
        </p:nvCxnSpPr>
        <p:spPr>
          <a:xfrm>
            <a:off x="8958580" y="695325"/>
            <a:ext cx="2790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51D2BA0-CD03-4A17-9F09-EF65B4E45A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58580" y="333375"/>
            <a:ext cx="2790824" cy="396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소제목을 입력해주세요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6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85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C1225A-B63C-4736-9D5C-8BFE501C0F91}"/>
              </a:ext>
            </a:extLst>
          </p:cNvPr>
          <p:cNvSpPr/>
          <p:nvPr/>
        </p:nvSpPr>
        <p:spPr>
          <a:xfrm>
            <a:off x="2000250" y="654248"/>
            <a:ext cx="8191500" cy="5549504"/>
          </a:xfrm>
          <a:prstGeom prst="roundRect">
            <a:avLst>
              <a:gd name="adj" fmla="val 0"/>
            </a:avLst>
          </a:prstGeom>
          <a:solidFill>
            <a:schemeClr val="bg1">
              <a:alpha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  <a:effectLst>
            <a:glow rad="127000">
              <a:schemeClr val="accent3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>
                <a:solidFill>
                  <a:schemeClr val="tx1"/>
                </a:solidFill>
              </a:rPr>
              <a:t>Open</a:t>
            </a:r>
            <a:r>
              <a:rPr lang="ko-KR" altLang="en-US" sz="2400">
                <a:solidFill>
                  <a:schemeClr val="tx1"/>
                </a:solidFill>
              </a:rPr>
              <a:t> </a:t>
            </a:r>
            <a:r>
              <a:rPr lang="en-US" altLang="ko-KR" sz="2400">
                <a:solidFill>
                  <a:schemeClr val="tx1"/>
                </a:solidFill>
              </a:rPr>
              <a:t>Source</a:t>
            </a:r>
            <a:r>
              <a:rPr lang="ko-KR" altLang="en-US" sz="2400">
                <a:solidFill>
                  <a:schemeClr val="tx1"/>
                </a:solidFill>
              </a:rPr>
              <a:t> </a:t>
            </a:r>
            <a:r>
              <a:rPr lang="en-US" altLang="ko-KR" sz="2400">
                <a:solidFill>
                  <a:schemeClr val="tx1"/>
                </a:solidFill>
              </a:rPr>
              <a:t>Based Design Class</a:t>
            </a:r>
          </a:p>
          <a:p>
            <a:pPr algn="ctr">
              <a:lnSpc>
                <a:spcPct val="120000"/>
              </a:lnSpc>
            </a:pPr>
            <a:r>
              <a:rPr lang="en-US" altLang="ko-KR" sz="2400">
                <a:solidFill>
                  <a:schemeClr val="tx1"/>
                </a:solidFill>
              </a:rPr>
              <a:t>16 Group</a:t>
            </a:r>
          </a:p>
          <a:p>
            <a:pPr algn="ctr">
              <a:lnSpc>
                <a:spcPct val="120000"/>
              </a:lnSpc>
            </a:pPr>
            <a:endParaRPr lang="en-US" altLang="ko-KR" sz="200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4000">
                <a:solidFill>
                  <a:schemeClr val="tx1"/>
                </a:solidFill>
              </a:rPr>
              <a:t>세탁기 자리 확인 서비스</a:t>
            </a:r>
            <a:endParaRPr lang="en-US" altLang="ko-KR" sz="400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4000">
                <a:solidFill>
                  <a:schemeClr val="tx1"/>
                </a:solidFill>
              </a:rPr>
              <a:t>프로젝트 제안서</a:t>
            </a:r>
            <a:endParaRPr lang="en-US" altLang="ko-KR" sz="280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endParaRPr lang="en-US" altLang="ko-KR" sz="240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2000">
                <a:solidFill>
                  <a:schemeClr val="tx1"/>
                </a:solidFill>
              </a:rPr>
              <a:t>스마트시스템소프트웨어</a:t>
            </a:r>
            <a:r>
              <a:rPr lang="ko-KR" altLang="en-US" sz="2400">
                <a:solidFill>
                  <a:schemeClr val="tx1"/>
                </a:solidFill>
              </a:rPr>
              <a:t> </a:t>
            </a:r>
            <a:r>
              <a:rPr lang="en-US" altLang="ko-KR" sz="2400">
                <a:solidFill>
                  <a:schemeClr val="tx1"/>
                </a:solidFill>
              </a:rPr>
              <a:t>FindSit </a:t>
            </a:r>
            <a:r>
              <a:rPr lang="ko-KR" altLang="en-US" sz="2400">
                <a:solidFill>
                  <a:schemeClr val="tx1"/>
                </a:solidFill>
              </a:rPr>
              <a:t>팀</a:t>
            </a:r>
            <a:endParaRPr lang="en-US" altLang="ko-KR" sz="240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20192935 </a:t>
            </a:r>
            <a:r>
              <a:rPr lang="ko-KR" altLang="en-US">
                <a:solidFill>
                  <a:schemeClr val="tx1"/>
                </a:solidFill>
              </a:rPr>
              <a:t>최인준</a:t>
            </a:r>
            <a:r>
              <a:rPr lang="en-US" altLang="ko-KR">
                <a:solidFill>
                  <a:schemeClr val="tx1"/>
                </a:solidFill>
              </a:rPr>
              <a:t>, 20192904 </a:t>
            </a:r>
            <a:r>
              <a:rPr lang="ko-KR" altLang="en-US">
                <a:solidFill>
                  <a:schemeClr val="tx1"/>
                </a:solidFill>
              </a:rPr>
              <a:t>박재현</a:t>
            </a:r>
            <a:r>
              <a:rPr lang="en-US" altLang="ko-KR">
                <a:solidFill>
                  <a:schemeClr val="tx1"/>
                </a:solidFill>
              </a:rPr>
              <a:t>, 20142779 </a:t>
            </a:r>
            <a:r>
              <a:rPr lang="ko-KR" altLang="en-US">
                <a:solidFill>
                  <a:schemeClr val="tx1"/>
                </a:solidFill>
              </a:rPr>
              <a:t>박광태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A1CE8-8C84-4424-963F-C5361AC17621}"/>
              </a:ext>
            </a:extLst>
          </p:cNvPr>
          <p:cNvSpPr txBox="1"/>
          <p:nvPr/>
        </p:nvSpPr>
        <p:spPr>
          <a:xfrm>
            <a:off x="10675238" y="6467475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2019</a:t>
            </a:r>
            <a:r>
              <a:rPr lang="ko-KR" altLang="en-US" sz="1400">
                <a:solidFill>
                  <a:schemeClr val="bg1"/>
                </a:solidFill>
              </a:rPr>
              <a:t>년 </a:t>
            </a:r>
            <a:r>
              <a:rPr lang="en-US" altLang="ko-KR" sz="1400">
                <a:solidFill>
                  <a:schemeClr val="bg1"/>
                </a:solidFill>
              </a:rPr>
              <a:t>11</a:t>
            </a:r>
            <a:r>
              <a:rPr lang="ko-KR" altLang="en-US" sz="1400">
                <a:solidFill>
                  <a:schemeClr val="bg1"/>
                </a:solidFill>
              </a:rPr>
              <a:t>월 </a:t>
            </a:r>
            <a:r>
              <a:rPr lang="en-US" altLang="ko-KR" sz="1400">
                <a:solidFill>
                  <a:schemeClr val="bg1"/>
                </a:solidFill>
              </a:rPr>
              <a:t>4</a:t>
            </a:r>
            <a:r>
              <a:rPr lang="ko-KR" altLang="en-US" sz="1400">
                <a:solidFill>
                  <a:schemeClr val="bg1"/>
                </a:solidFill>
              </a:rPr>
              <a:t>일</a:t>
            </a:r>
          </a:p>
        </p:txBody>
      </p:sp>
      <p:pic>
        <p:nvPicPr>
          <p:cNvPr id="3076" name="Picture 4" descr="숭실대학교 로고에 대한 이미지 검색결과">
            <a:extLst>
              <a:ext uri="{FF2B5EF4-FFF2-40B4-BE49-F238E27FC236}">
                <a16:creationId xmlns:a16="http://schemas.microsoft.com/office/drawing/2014/main" id="{D5425EDB-D199-4655-8697-7E36C0746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151" y="42108"/>
            <a:ext cx="1279161" cy="43811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32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B318B93-C529-42E3-BEE2-FF90E62A0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B3613-B291-4C72-8F50-9B6EFA257264}"/>
              </a:ext>
            </a:extLst>
          </p:cNvPr>
          <p:cNvSpPr txBox="1"/>
          <p:nvPr/>
        </p:nvSpPr>
        <p:spPr>
          <a:xfrm>
            <a:off x="4037583" y="1151741"/>
            <a:ext cx="4116833" cy="4554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1. </a:t>
            </a:r>
            <a:r>
              <a:rPr lang="ko-KR" altLang="en-US" sz="2800"/>
              <a:t>프로젝트 개요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2. </a:t>
            </a:r>
            <a:r>
              <a:rPr lang="ko-KR" altLang="en-US" sz="2800"/>
              <a:t>프로젝트 상세 설명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3. </a:t>
            </a:r>
            <a:r>
              <a:rPr lang="ko-KR" altLang="en-US" sz="2800"/>
              <a:t>기대효과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4. </a:t>
            </a:r>
            <a:r>
              <a:rPr lang="ko-KR" altLang="en-US" sz="2800"/>
              <a:t>시스템 아키텍쳐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5. </a:t>
            </a:r>
            <a:r>
              <a:rPr lang="ko-KR" altLang="en-US" sz="2800"/>
              <a:t>시스템 구현 계획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6. </a:t>
            </a:r>
            <a:r>
              <a:rPr lang="ko-KR" altLang="en-US" sz="2800"/>
              <a:t>추진 계획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7. </a:t>
            </a:r>
            <a:r>
              <a:rPr lang="ko-KR" altLang="en-US" sz="2800"/>
              <a:t>외부 오픈소스 활용 사항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97283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sudorm.ssu.ac.kr:444/images/SShostel/templates/B0001/introduce/wash_s.jpg">
            <a:extLst>
              <a:ext uri="{FF2B5EF4-FFF2-40B4-BE49-F238E27FC236}">
                <a16:creationId xmlns:a16="http://schemas.microsoft.com/office/drawing/2014/main" id="{6F939FCA-895D-43B7-B51E-4A36CF7B5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67" y="1254760"/>
            <a:ext cx="4868334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DEF2819-472C-41D0-BE82-A0B36C741F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프로젝트 개요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2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6B865BC-1C19-40BF-ACAE-99A17B08DA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프로젝트 상세 설명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7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0616842-518D-4A8A-981C-D010C784E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기대효과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6A2B9-852D-493E-B973-75D6FEE18EDF}"/>
              </a:ext>
            </a:extLst>
          </p:cNvPr>
          <p:cNvSpPr txBox="1"/>
          <p:nvPr/>
        </p:nvSpPr>
        <p:spPr>
          <a:xfrm>
            <a:off x="6096000" y="5486400"/>
            <a:ext cx="519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+ </a:t>
            </a:r>
            <a:r>
              <a:rPr lang="ko-KR" altLang="en-US"/>
              <a:t>세탁기 서비스 뿐만 아니라 다른 서비스로 발전 가능</a:t>
            </a:r>
          </a:p>
        </p:txBody>
      </p:sp>
    </p:spTree>
    <p:extLst>
      <p:ext uri="{BB962C8B-B14F-4D97-AF65-F5344CB8AC3E}">
        <p14:creationId xmlns:p14="http://schemas.microsoft.com/office/powerpoint/2010/main" val="199133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4" name="그래픽 4113" descr="모니터">
            <a:extLst>
              <a:ext uri="{FF2B5EF4-FFF2-40B4-BE49-F238E27FC236}">
                <a16:creationId xmlns:a16="http://schemas.microsoft.com/office/drawing/2014/main" id="{7B967CAA-2D71-4E5C-A6B2-33238AB83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4613" y="1294700"/>
            <a:ext cx="1984520" cy="1984520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0939C9-0372-4215-A8A5-423319EEB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시스템 아키텍쳐</a:t>
            </a:r>
            <a:endParaRPr lang="en-US" altLang="ko-KR"/>
          </a:p>
          <a:p>
            <a:endParaRPr lang="ko-KR" altLang="en-US"/>
          </a:p>
        </p:txBody>
      </p:sp>
      <p:grpSp>
        <p:nvGrpSpPr>
          <p:cNvPr id="4111" name="그룹 4110">
            <a:extLst>
              <a:ext uri="{FF2B5EF4-FFF2-40B4-BE49-F238E27FC236}">
                <a16:creationId xmlns:a16="http://schemas.microsoft.com/office/drawing/2014/main" id="{07C49854-125C-4EE3-94FA-E760D6E29EB9}"/>
              </a:ext>
            </a:extLst>
          </p:cNvPr>
          <p:cNvGrpSpPr/>
          <p:nvPr/>
        </p:nvGrpSpPr>
        <p:grpSpPr>
          <a:xfrm>
            <a:off x="1130974" y="1177151"/>
            <a:ext cx="6775058" cy="4486840"/>
            <a:chOff x="1130974" y="603788"/>
            <a:chExt cx="9129690" cy="6046215"/>
          </a:xfrm>
        </p:grpSpPr>
        <p:pic>
          <p:nvPicPr>
            <p:cNvPr id="4" name="그래픽 3" descr="클라우드 동기화 중">
              <a:extLst>
                <a:ext uri="{FF2B5EF4-FFF2-40B4-BE49-F238E27FC236}">
                  <a16:creationId xmlns:a16="http://schemas.microsoft.com/office/drawing/2014/main" id="{EF34F557-150D-4DB9-915C-F15DB6A5F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6746" y="603788"/>
              <a:ext cx="2603918" cy="2603919"/>
            </a:xfrm>
            <a:prstGeom prst="rect">
              <a:avLst/>
            </a:prstGeom>
          </p:spPr>
        </p:pic>
        <p:pic>
          <p:nvPicPr>
            <p:cNvPr id="8" name="그래픽 7" descr="전송">
              <a:extLst>
                <a:ext uri="{FF2B5EF4-FFF2-40B4-BE49-F238E27FC236}">
                  <a16:creationId xmlns:a16="http://schemas.microsoft.com/office/drawing/2014/main" id="{2A452F41-3DE4-4EC8-8440-3CE817865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03603" y="1601962"/>
              <a:ext cx="994686" cy="994686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91A4931-A665-4B31-B8C2-43491824192B}"/>
                </a:ext>
              </a:extLst>
            </p:cNvPr>
            <p:cNvGrpSpPr/>
            <p:nvPr/>
          </p:nvGrpSpPr>
          <p:grpSpPr>
            <a:xfrm>
              <a:off x="3650826" y="857217"/>
              <a:ext cx="1767212" cy="2273441"/>
              <a:chOff x="1438011" y="3429000"/>
              <a:chExt cx="2299759" cy="295854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DECB1AB-E6E9-4F59-9063-1741B3B121E5}"/>
                  </a:ext>
                </a:extLst>
              </p:cNvPr>
              <p:cNvSpPr/>
              <p:nvPr/>
            </p:nvSpPr>
            <p:spPr>
              <a:xfrm>
                <a:off x="1438011" y="3429000"/>
                <a:ext cx="2299759" cy="2958540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pic>
            <p:nvPicPr>
              <p:cNvPr id="4100" name="Picture 4" descr="raspberry pi logo에 대한 이미지 검색결과">
                <a:extLst>
                  <a:ext uri="{FF2B5EF4-FFF2-40B4-BE49-F238E27FC236}">
                    <a16:creationId xmlns:a16="http://schemas.microsoft.com/office/drawing/2014/main" id="{4A88ACCB-35A1-4EA2-9DB0-64C1145DB8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4664" y="3992245"/>
                <a:ext cx="946456" cy="1190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C7A90C-41DC-4BF5-9A2E-82BDB495E84A}"/>
                  </a:ext>
                </a:extLst>
              </p:cNvPr>
              <p:cNvSpPr txBox="1"/>
              <p:nvPr/>
            </p:nvSpPr>
            <p:spPr>
              <a:xfrm>
                <a:off x="1453796" y="5346551"/>
                <a:ext cx="2280336" cy="593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/>
                  <a:t>라즈베리파이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9119E04-4203-4B72-A9C9-829C65FEDEEF}"/>
                </a:ext>
              </a:extLst>
            </p:cNvPr>
            <p:cNvGrpSpPr/>
            <p:nvPr/>
          </p:nvGrpSpPr>
          <p:grpSpPr>
            <a:xfrm>
              <a:off x="1593533" y="1500975"/>
              <a:ext cx="1743920" cy="2030451"/>
              <a:chOff x="1724095" y="2442279"/>
              <a:chExt cx="1743920" cy="2030451"/>
            </a:xfrm>
          </p:grpSpPr>
          <p:pic>
            <p:nvPicPr>
              <p:cNvPr id="10" name="그래픽 9" descr="웹 캠">
                <a:extLst>
                  <a:ext uri="{FF2B5EF4-FFF2-40B4-BE49-F238E27FC236}">
                    <a16:creationId xmlns:a16="http://schemas.microsoft.com/office/drawing/2014/main" id="{888C45BD-B423-4FD4-8E61-2679FACD1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24095" y="2442279"/>
                <a:ext cx="1743920" cy="174392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C9FA92-B27E-41F9-9EB2-968A1530BA6E}"/>
                  </a:ext>
                </a:extLst>
              </p:cNvPr>
              <p:cNvSpPr txBox="1"/>
              <p:nvPr/>
            </p:nvSpPr>
            <p:spPr>
              <a:xfrm>
                <a:off x="2095773" y="4016514"/>
                <a:ext cx="1000566" cy="456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/>
                  <a:t>카메라</a:t>
                </a:r>
              </a:p>
            </p:txBody>
          </p:sp>
        </p:grp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CF60EE-6109-496A-BBE9-209E76A7ECD5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2872817" y="1993938"/>
              <a:ext cx="778009" cy="210737"/>
            </a:xfrm>
            <a:prstGeom prst="line">
              <a:avLst/>
            </a:prstGeom>
            <a:ln w="6350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1634B04-4913-4CF4-9E74-8903A0C95577}"/>
                </a:ext>
              </a:extLst>
            </p:cNvPr>
            <p:cNvGrpSpPr/>
            <p:nvPr/>
          </p:nvGrpSpPr>
          <p:grpSpPr>
            <a:xfrm>
              <a:off x="1130974" y="3904730"/>
              <a:ext cx="5333187" cy="2168004"/>
              <a:chOff x="1130974" y="4331450"/>
              <a:chExt cx="5333187" cy="2168004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6A57DB2-C847-43D8-8810-01141C2EC510}"/>
                  </a:ext>
                </a:extLst>
              </p:cNvPr>
              <p:cNvSpPr/>
              <p:nvPr/>
            </p:nvSpPr>
            <p:spPr>
              <a:xfrm>
                <a:off x="1130974" y="4331450"/>
                <a:ext cx="5333187" cy="216800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BCADA611-BF65-4E9E-ACF2-F1F63F94E0CA}"/>
                  </a:ext>
                </a:extLst>
              </p:cNvPr>
              <p:cNvGrpSpPr/>
              <p:nvPr/>
            </p:nvGrpSpPr>
            <p:grpSpPr>
              <a:xfrm>
                <a:off x="1627926" y="4675204"/>
                <a:ext cx="819116" cy="1480496"/>
                <a:chOff x="2665005" y="4668663"/>
                <a:chExt cx="819116" cy="1480496"/>
              </a:xfrm>
            </p:grpSpPr>
            <p:sp>
              <p:nvSpPr>
                <p:cNvPr id="28" name="육각형 27">
                  <a:extLst>
                    <a:ext uri="{FF2B5EF4-FFF2-40B4-BE49-F238E27FC236}">
                      <a16:creationId xmlns:a16="http://schemas.microsoft.com/office/drawing/2014/main" id="{A5C20DA6-815E-4786-96F1-944BBBA3407C}"/>
                    </a:ext>
                  </a:extLst>
                </p:cNvPr>
                <p:cNvSpPr/>
                <p:nvPr/>
              </p:nvSpPr>
              <p:spPr>
                <a:xfrm>
                  <a:off x="2811673" y="4668663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1" name="육각형 30">
                  <a:extLst>
                    <a:ext uri="{FF2B5EF4-FFF2-40B4-BE49-F238E27FC236}">
                      <a16:creationId xmlns:a16="http://schemas.microsoft.com/office/drawing/2014/main" id="{E71BFBF7-D64A-4B2C-AF71-DD86F6E6474B}"/>
                    </a:ext>
                  </a:extLst>
                </p:cNvPr>
                <p:cNvSpPr/>
                <p:nvPr/>
              </p:nvSpPr>
              <p:spPr>
                <a:xfrm rot="5400000">
                  <a:off x="2475449" y="5002120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2" name="육각형 31">
                  <a:extLst>
                    <a:ext uri="{FF2B5EF4-FFF2-40B4-BE49-F238E27FC236}">
                      <a16:creationId xmlns:a16="http://schemas.microsoft.com/office/drawing/2014/main" id="{63BA1FF1-1429-48DD-A648-94E4CE9EBAF2}"/>
                    </a:ext>
                  </a:extLst>
                </p:cNvPr>
                <p:cNvSpPr/>
                <p:nvPr/>
              </p:nvSpPr>
              <p:spPr>
                <a:xfrm rot="5400000">
                  <a:off x="3147897" y="5002120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3" name="육각형 32">
                  <a:extLst>
                    <a:ext uri="{FF2B5EF4-FFF2-40B4-BE49-F238E27FC236}">
                      <a16:creationId xmlns:a16="http://schemas.microsoft.com/office/drawing/2014/main" id="{D6740D06-BC6B-4C2C-BF10-CE90884C971E}"/>
                    </a:ext>
                  </a:extLst>
                </p:cNvPr>
                <p:cNvSpPr/>
                <p:nvPr/>
              </p:nvSpPr>
              <p:spPr>
                <a:xfrm>
                  <a:off x="2811673" y="5335577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4" name="육각형 33">
                  <a:extLst>
                    <a:ext uri="{FF2B5EF4-FFF2-40B4-BE49-F238E27FC236}">
                      <a16:creationId xmlns:a16="http://schemas.microsoft.com/office/drawing/2014/main" id="{DDCE2A80-D58F-4BEA-81D2-CC96C2F5E7F2}"/>
                    </a:ext>
                  </a:extLst>
                </p:cNvPr>
                <p:cNvSpPr/>
                <p:nvPr/>
              </p:nvSpPr>
              <p:spPr>
                <a:xfrm rot="5400000">
                  <a:off x="2475449" y="5669034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5" name="육각형 34">
                  <a:extLst>
                    <a:ext uri="{FF2B5EF4-FFF2-40B4-BE49-F238E27FC236}">
                      <a16:creationId xmlns:a16="http://schemas.microsoft.com/office/drawing/2014/main" id="{A013E261-6088-4437-9A13-364C506EF632}"/>
                    </a:ext>
                  </a:extLst>
                </p:cNvPr>
                <p:cNvSpPr/>
                <p:nvPr/>
              </p:nvSpPr>
              <p:spPr>
                <a:xfrm rot="5400000">
                  <a:off x="3147897" y="5669034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6" name="육각형 35">
                  <a:extLst>
                    <a:ext uri="{FF2B5EF4-FFF2-40B4-BE49-F238E27FC236}">
                      <a16:creationId xmlns:a16="http://schemas.microsoft.com/office/drawing/2014/main" id="{629780DE-1504-4C2B-A508-E397E59964CF}"/>
                    </a:ext>
                  </a:extLst>
                </p:cNvPr>
                <p:cNvSpPr/>
                <p:nvPr/>
              </p:nvSpPr>
              <p:spPr>
                <a:xfrm>
                  <a:off x="2811673" y="6002491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829B15E9-485D-497A-8703-3744CB580C37}"/>
                  </a:ext>
                </a:extLst>
              </p:cNvPr>
              <p:cNvGrpSpPr/>
              <p:nvPr/>
            </p:nvGrpSpPr>
            <p:grpSpPr>
              <a:xfrm>
                <a:off x="2612228" y="4675204"/>
                <a:ext cx="819116" cy="1480496"/>
                <a:chOff x="2665005" y="4668663"/>
                <a:chExt cx="819116" cy="1480496"/>
              </a:xfrm>
            </p:grpSpPr>
            <p:sp>
              <p:nvSpPr>
                <p:cNvPr id="39" name="육각형 38">
                  <a:extLst>
                    <a:ext uri="{FF2B5EF4-FFF2-40B4-BE49-F238E27FC236}">
                      <a16:creationId xmlns:a16="http://schemas.microsoft.com/office/drawing/2014/main" id="{0C47265E-8693-467A-A42E-F9B480D74D79}"/>
                    </a:ext>
                  </a:extLst>
                </p:cNvPr>
                <p:cNvSpPr/>
                <p:nvPr/>
              </p:nvSpPr>
              <p:spPr>
                <a:xfrm>
                  <a:off x="2811673" y="4668663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0" name="육각형 39">
                  <a:extLst>
                    <a:ext uri="{FF2B5EF4-FFF2-40B4-BE49-F238E27FC236}">
                      <a16:creationId xmlns:a16="http://schemas.microsoft.com/office/drawing/2014/main" id="{7F356AA1-8A7B-448A-8268-6039CC9161B3}"/>
                    </a:ext>
                  </a:extLst>
                </p:cNvPr>
                <p:cNvSpPr/>
                <p:nvPr/>
              </p:nvSpPr>
              <p:spPr>
                <a:xfrm rot="5400000">
                  <a:off x="2475449" y="5002120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1" name="육각형 40">
                  <a:extLst>
                    <a:ext uri="{FF2B5EF4-FFF2-40B4-BE49-F238E27FC236}">
                      <a16:creationId xmlns:a16="http://schemas.microsoft.com/office/drawing/2014/main" id="{72EBCB4F-C33D-4781-AC07-43C432048798}"/>
                    </a:ext>
                  </a:extLst>
                </p:cNvPr>
                <p:cNvSpPr/>
                <p:nvPr/>
              </p:nvSpPr>
              <p:spPr>
                <a:xfrm rot="5400000">
                  <a:off x="3147897" y="5002120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2" name="육각형 41">
                  <a:extLst>
                    <a:ext uri="{FF2B5EF4-FFF2-40B4-BE49-F238E27FC236}">
                      <a16:creationId xmlns:a16="http://schemas.microsoft.com/office/drawing/2014/main" id="{2C66969A-D6BC-4878-B858-746FBC4B5091}"/>
                    </a:ext>
                  </a:extLst>
                </p:cNvPr>
                <p:cNvSpPr/>
                <p:nvPr/>
              </p:nvSpPr>
              <p:spPr>
                <a:xfrm>
                  <a:off x="2811673" y="5335577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3" name="육각형 42">
                  <a:extLst>
                    <a:ext uri="{FF2B5EF4-FFF2-40B4-BE49-F238E27FC236}">
                      <a16:creationId xmlns:a16="http://schemas.microsoft.com/office/drawing/2014/main" id="{25AC5CFD-9913-4D21-9347-FDA5920F472F}"/>
                    </a:ext>
                  </a:extLst>
                </p:cNvPr>
                <p:cNvSpPr/>
                <p:nvPr/>
              </p:nvSpPr>
              <p:spPr>
                <a:xfrm rot="5400000">
                  <a:off x="2475449" y="5669034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4" name="육각형 43">
                  <a:extLst>
                    <a:ext uri="{FF2B5EF4-FFF2-40B4-BE49-F238E27FC236}">
                      <a16:creationId xmlns:a16="http://schemas.microsoft.com/office/drawing/2014/main" id="{5554FEFE-3F4C-4EAD-A0EB-F88332998431}"/>
                    </a:ext>
                  </a:extLst>
                </p:cNvPr>
                <p:cNvSpPr/>
                <p:nvPr/>
              </p:nvSpPr>
              <p:spPr>
                <a:xfrm rot="5400000">
                  <a:off x="3147897" y="5669034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5" name="육각형 44">
                  <a:extLst>
                    <a:ext uri="{FF2B5EF4-FFF2-40B4-BE49-F238E27FC236}">
                      <a16:creationId xmlns:a16="http://schemas.microsoft.com/office/drawing/2014/main" id="{4329D0B1-5E90-430F-BAE4-01E545B9CE87}"/>
                    </a:ext>
                  </a:extLst>
                </p:cNvPr>
                <p:cNvSpPr/>
                <p:nvPr/>
              </p:nvSpPr>
              <p:spPr>
                <a:xfrm>
                  <a:off x="2811673" y="6002491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6764CEAE-ED7F-4AA6-8CAC-DCF0E29F6006}"/>
                  </a:ext>
                </a:extLst>
              </p:cNvPr>
              <p:cNvGrpSpPr/>
              <p:nvPr/>
            </p:nvGrpSpPr>
            <p:grpSpPr>
              <a:xfrm>
                <a:off x="4166708" y="4675204"/>
                <a:ext cx="819116" cy="1480496"/>
                <a:chOff x="2665005" y="4668663"/>
                <a:chExt cx="819116" cy="1480496"/>
              </a:xfrm>
            </p:grpSpPr>
            <p:sp>
              <p:nvSpPr>
                <p:cNvPr id="47" name="육각형 46">
                  <a:extLst>
                    <a:ext uri="{FF2B5EF4-FFF2-40B4-BE49-F238E27FC236}">
                      <a16:creationId xmlns:a16="http://schemas.microsoft.com/office/drawing/2014/main" id="{CDDDA5C3-7A2D-49D6-922C-678EB9B6FFF2}"/>
                    </a:ext>
                  </a:extLst>
                </p:cNvPr>
                <p:cNvSpPr/>
                <p:nvPr/>
              </p:nvSpPr>
              <p:spPr>
                <a:xfrm>
                  <a:off x="2811673" y="4668663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8" name="육각형 47">
                  <a:extLst>
                    <a:ext uri="{FF2B5EF4-FFF2-40B4-BE49-F238E27FC236}">
                      <a16:creationId xmlns:a16="http://schemas.microsoft.com/office/drawing/2014/main" id="{0CC15A56-BB6F-4546-9B0F-9677DBB2FACA}"/>
                    </a:ext>
                  </a:extLst>
                </p:cNvPr>
                <p:cNvSpPr/>
                <p:nvPr/>
              </p:nvSpPr>
              <p:spPr>
                <a:xfrm rot="5400000">
                  <a:off x="2475449" y="5002120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49" name="육각형 48">
                  <a:extLst>
                    <a:ext uri="{FF2B5EF4-FFF2-40B4-BE49-F238E27FC236}">
                      <a16:creationId xmlns:a16="http://schemas.microsoft.com/office/drawing/2014/main" id="{07DD06BB-E249-4DE8-8B3E-AFBF530180D3}"/>
                    </a:ext>
                  </a:extLst>
                </p:cNvPr>
                <p:cNvSpPr/>
                <p:nvPr/>
              </p:nvSpPr>
              <p:spPr>
                <a:xfrm rot="5400000">
                  <a:off x="3147897" y="5002120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0" name="육각형 49">
                  <a:extLst>
                    <a:ext uri="{FF2B5EF4-FFF2-40B4-BE49-F238E27FC236}">
                      <a16:creationId xmlns:a16="http://schemas.microsoft.com/office/drawing/2014/main" id="{A30AC7AD-ECEC-446F-889F-63F527E3B548}"/>
                    </a:ext>
                  </a:extLst>
                </p:cNvPr>
                <p:cNvSpPr/>
                <p:nvPr/>
              </p:nvSpPr>
              <p:spPr>
                <a:xfrm>
                  <a:off x="2811673" y="5335577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1" name="육각형 50">
                  <a:extLst>
                    <a:ext uri="{FF2B5EF4-FFF2-40B4-BE49-F238E27FC236}">
                      <a16:creationId xmlns:a16="http://schemas.microsoft.com/office/drawing/2014/main" id="{C4FB4C34-41CC-4314-9D26-34301006898A}"/>
                    </a:ext>
                  </a:extLst>
                </p:cNvPr>
                <p:cNvSpPr/>
                <p:nvPr/>
              </p:nvSpPr>
              <p:spPr>
                <a:xfrm rot="5400000">
                  <a:off x="2475449" y="5669034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2" name="육각형 51">
                  <a:extLst>
                    <a:ext uri="{FF2B5EF4-FFF2-40B4-BE49-F238E27FC236}">
                      <a16:creationId xmlns:a16="http://schemas.microsoft.com/office/drawing/2014/main" id="{754E6BF3-C8A7-49F3-894A-A49A18A3CA8B}"/>
                    </a:ext>
                  </a:extLst>
                </p:cNvPr>
                <p:cNvSpPr/>
                <p:nvPr/>
              </p:nvSpPr>
              <p:spPr>
                <a:xfrm rot="5400000">
                  <a:off x="3147897" y="5669034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3" name="육각형 52">
                  <a:extLst>
                    <a:ext uri="{FF2B5EF4-FFF2-40B4-BE49-F238E27FC236}">
                      <a16:creationId xmlns:a16="http://schemas.microsoft.com/office/drawing/2014/main" id="{24D17D44-37C9-45DA-80A8-C8EB74FBBF5B}"/>
                    </a:ext>
                  </a:extLst>
                </p:cNvPr>
                <p:cNvSpPr/>
                <p:nvPr/>
              </p:nvSpPr>
              <p:spPr>
                <a:xfrm>
                  <a:off x="2811673" y="6002491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C926909B-8E81-43AA-9ED9-81319946E8D5}"/>
                  </a:ext>
                </a:extLst>
              </p:cNvPr>
              <p:cNvGrpSpPr/>
              <p:nvPr/>
            </p:nvGrpSpPr>
            <p:grpSpPr>
              <a:xfrm>
                <a:off x="5153856" y="4675204"/>
                <a:ext cx="819116" cy="1480496"/>
                <a:chOff x="2665005" y="4668663"/>
                <a:chExt cx="819116" cy="1480496"/>
              </a:xfrm>
            </p:grpSpPr>
            <p:sp>
              <p:nvSpPr>
                <p:cNvPr id="55" name="육각형 54">
                  <a:extLst>
                    <a:ext uri="{FF2B5EF4-FFF2-40B4-BE49-F238E27FC236}">
                      <a16:creationId xmlns:a16="http://schemas.microsoft.com/office/drawing/2014/main" id="{980830E8-87FF-4662-B2B6-1779A6425439}"/>
                    </a:ext>
                  </a:extLst>
                </p:cNvPr>
                <p:cNvSpPr/>
                <p:nvPr/>
              </p:nvSpPr>
              <p:spPr>
                <a:xfrm>
                  <a:off x="2811673" y="4668663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6" name="육각형 55">
                  <a:extLst>
                    <a:ext uri="{FF2B5EF4-FFF2-40B4-BE49-F238E27FC236}">
                      <a16:creationId xmlns:a16="http://schemas.microsoft.com/office/drawing/2014/main" id="{D101C541-4FE9-4CCB-9250-E75A6AD872E1}"/>
                    </a:ext>
                  </a:extLst>
                </p:cNvPr>
                <p:cNvSpPr/>
                <p:nvPr/>
              </p:nvSpPr>
              <p:spPr>
                <a:xfrm rot="5400000">
                  <a:off x="2475449" y="5002120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7" name="육각형 56">
                  <a:extLst>
                    <a:ext uri="{FF2B5EF4-FFF2-40B4-BE49-F238E27FC236}">
                      <a16:creationId xmlns:a16="http://schemas.microsoft.com/office/drawing/2014/main" id="{7748E10D-63D8-48C7-ACC6-125F0851A2EA}"/>
                    </a:ext>
                  </a:extLst>
                </p:cNvPr>
                <p:cNvSpPr/>
                <p:nvPr/>
              </p:nvSpPr>
              <p:spPr>
                <a:xfrm rot="5400000">
                  <a:off x="3147897" y="5002120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8" name="육각형 57">
                  <a:extLst>
                    <a:ext uri="{FF2B5EF4-FFF2-40B4-BE49-F238E27FC236}">
                      <a16:creationId xmlns:a16="http://schemas.microsoft.com/office/drawing/2014/main" id="{76D64AC0-7067-4AF3-94BF-7620368F11B4}"/>
                    </a:ext>
                  </a:extLst>
                </p:cNvPr>
                <p:cNvSpPr/>
                <p:nvPr/>
              </p:nvSpPr>
              <p:spPr>
                <a:xfrm>
                  <a:off x="2811673" y="5335577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59" name="육각형 58">
                  <a:extLst>
                    <a:ext uri="{FF2B5EF4-FFF2-40B4-BE49-F238E27FC236}">
                      <a16:creationId xmlns:a16="http://schemas.microsoft.com/office/drawing/2014/main" id="{CA82293A-858B-421C-B451-27E3A3794923}"/>
                    </a:ext>
                  </a:extLst>
                </p:cNvPr>
                <p:cNvSpPr/>
                <p:nvPr/>
              </p:nvSpPr>
              <p:spPr>
                <a:xfrm rot="5400000">
                  <a:off x="2475449" y="5669034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0" name="육각형 59">
                  <a:extLst>
                    <a:ext uri="{FF2B5EF4-FFF2-40B4-BE49-F238E27FC236}">
                      <a16:creationId xmlns:a16="http://schemas.microsoft.com/office/drawing/2014/main" id="{23748AD7-8489-4521-B573-5B5058B64B69}"/>
                    </a:ext>
                  </a:extLst>
                </p:cNvPr>
                <p:cNvSpPr/>
                <p:nvPr/>
              </p:nvSpPr>
              <p:spPr>
                <a:xfrm rot="5400000">
                  <a:off x="3147897" y="5669034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rgbClr val="FFFF00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1" name="육각형 60">
                  <a:extLst>
                    <a:ext uri="{FF2B5EF4-FFF2-40B4-BE49-F238E27FC236}">
                      <a16:creationId xmlns:a16="http://schemas.microsoft.com/office/drawing/2014/main" id="{CA997796-E396-4E25-B53C-8616867B291A}"/>
                    </a:ext>
                  </a:extLst>
                </p:cNvPr>
                <p:cNvSpPr/>
                <p:nvPr/>
              </p:nvSpPr>
              <p:spPr>
                <a:xfrm>
                  <a:off x="2811673" y="6002491"/>
                  <a:ext cx="525780" cy="146668"/>
                </a:xfrm>
                <a:prstGeom prst="hexagon">
                  <a:avLst>
                    <a:gd name="adj" fmla="val 50977"/>
                    <a:gd name="vf" fmla="val 115470"/>
                  </a:avLst>
                </a:prstGeom>
                <a:solidFill>
                  <a:schemeClr val="bg1"/>
                </a:solidFill>
                <a:ln w="381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94BE8CF6-BCCE-429D-A95E-9C520DA5FF5B}"/>
                  </a:ext>
                </a:extLst>
              </p:cNvPr>
              <p:cNvSpPr/>
              <p:nvPr/>
            </p:nvSpPr>
            <p:spPr>
              <a:xfrm>
                <a:off x="3714889" y="5081995"/>
                <a:ext cx="167106" cy="167106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F7BF904B-1A2A-42D1-A824-EF93F95B095B}"/>
                  </a:ext>
                </a:extLst>
              </p:cNvPr>
              <p:cNvSpPr/>
              <p:nvPr/>
            </p:nvSpPr>
            <p:spPr>
              <a:xfrm>
                <a:off x="3714015" y="5581803"/>
                <a:ext cx="167106" cy="167106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4096" name="TextBox 4095">
              <a:extLst>
                <a:ext uri="{FF2B5EF4-FFF2-40B4-BE49-F238E27FC236}">
                  <a16:creationId xmlns:a16="http://schemas.microsoft.com/office/drawing/2014/main" id="{7093823B-8D13-47AD-AD7D-687F57A72AC5}"/>
                </a:ext>
              </a:extLst>
            </p:cNvPr>
            <p:cNvSpPr txBox="1"/>
            <p:nvPr/>
          </p:nvSpPr>
          <p:spPr>
            <a:xfrm>
              <a:off x="2585306" y="6193787"/>
              <a:ext cx="2134627" cy="456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/>
                <a:t>세탁기 </a:t>
              </a:r>
              <a:r>
                <a:rPr lang="en-US" altLang="ko-KR" sz="1600"/>
                <a:t>LED </a:t>
              </a:r>
              <a:r>
                <a:rPr lang="ko-KR" altLang="en-US" sz="1600"/>
                <a:t>화면</a:t>
              </a:r>
            </a:p>
          </p:txBody>
        </p:sp>
        <p:sp>
          <p:nvSpPr>
            <p:cNvPr id="4097" name="TextBox 4096">
              <a:extLst>
                <a:ext uri="{FF2B5EF4-FFF2-40B4-BE49-F238E27FC236}">
                  <a16:creationId xmlns:a16="http://schemas.microsoft.com/office/drawing/2014/main" id="{8791A909-7788-4CCC-9369-C5E292BF30DB}"/>
                </a:ext>
              </a:extLst>
            </p:cNvPr>
            <p:cNvSpPr txBox="1"/>
            <p:nvPr/>
          </p:nvSpPr>
          <p:spPr>
            <a:xfrm>
              <a:off x="8048000" y="2902550"/>
              <a:ext cx="1821411" cy="456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/>
                <a:t>클라우드 서버</a:t>
              </a:r>
              <a:endParaRPr lang="en-US" altLang="ko-KR" sz="1600"/>
            </a:p>
          </p:txBody>
        </p:sp>
        <p:cxnSp>
          <p:nvCxnSpPr>
            <p:cNvPr id="4101" name="직선 연결선 4100">
              <a:extLst>
                <a:ext uri="{FF2B5EF4-FFF2-40B4-BE49-F238E27FC236}">
                  <a16:creationId xmlns:a16="http://schemas.microsoft.com/office/drawing/2014/main" id="{0A6B3E97-B1F2-4259-95FF-85BAEEFDA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5410" y="2307521"/>
              <a:ext cx="751188" cy="1507219"/>
            </a:xfrm>
            <a:prstGeom prst="line">
              <a:avLst/>
            </a:prstGeom>
            <a:ln w="25400" cap="rnd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FC953EE-AA48-470D-8938-435AEBDCD51A}"/>
                </a:ext>
              </a:extLst>
            </p:cNvPr>
            <p:cNvCxnSpPr>
              <a:cxnSpLocks/>
            </p:cNvCxnSpPr>
            <p:nvPr/>
          </p:nvCxnSpPr>
          <p:spPr>
            <a:xfrm>
              <a:off x="3004389" y="2294665"/>
              <a:ext cx="3348378" cy="1572949"/>
            </a:xfrm>
            <a:prstGeom prst="line">
              <a:avLst/>
            </a:prstGeom>
            <a:ln w="25400" cap="rnd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0" name="TextBox 4109">
            <a:extLst>
              <a:ext uri="{FF2B5EF4-FFF2-40B4-BE49-F238E27FC236}">
                <a16:creationId xmlns:a16="http://schemas.microsoft.com/office/drawing/2014/main" id="{A8EFC625-4A31-498B-AF35-7E68CC3D4686}"/>
              </a:ext>
            </a:extLst>
          </p:cNvPr>
          <p:cNvSpPr txBox="1"/>
          <p:nvPr/>
        </p:nvSpPr>
        <p:spPr>
          <a:xfrm>
            <a:off x="5973689" y="4361924"/>
            <a:ext cx="566853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</a:t>
            </a:r>
            <a:r>
              <a:rPr lang="ko-KR" altLang="en-US"/>
              <a:t>카메라가 세탁기로부터 상태값을 읽는다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</a:t>
            </a:r>
            <a:r>
              <a:rPr lang="ko-KR" altLang="en-US"/>
              <a:t>서버에 세탁기의 상태를 지속적으로 업데이트한다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3. </a:t>
            </a:r>
            <a:r>
              <a:rPr lang="ko-KR" altLang="en-US"/>
              <a:t>서버로부터 세탁기의 상태를 읽어 시각적으로 표현한다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112" name="타원 4111">
            <a:extLst>
              <a:ext uri="{FF2B5EF4-FFF2-40B4-BE49-F238E27FC236}">
                <a16:creationId xmlns:a16="http://schemas.microsoft.com/office/drawing/2014/main" id="{659B7838-C377-444F-915C-24D7DD4E106D}"/>
              </a:ext>
            </a:extLst>
          </p:cNvPr>
          <p:cNvSpPr/>
          <p:nvPr/>
        </p:nvSpPr>
        <p:spPr>
          <a:xfrm>
            <a:off x="1892195" y="1440891"/>
            <a:ext cx="442050" cy="4420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F7ADB8C-DA13-46D4-8E31-663D396CFEDC}"/>
              </a:ext>
            </a:extLst>
          </p:cNvPr>
          <p:cNvSpPr/>
          <p:nvPr/>
        </p:nvSpPr>
        <p:spPr>
          <a:xfrm>
            <a:off x="5043373" y="1475837"/>
            <a:ext cx="442050" cy="4420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pic>
        <p:nvPicPr>
          <p:cNvPr id="86" name="그래픽 85" descr="전송">
            <a:extLst>
              <a:ext uri="{FF2B5EF4-FFF2-40B4-BE49-F238E27FC236}">
                <a16:creationId xmlns:a16="http://schemas.microsoft.com/office/drawing/2014/main" id="{6B7FAB7A-22E3-4A1C-8083-FE041D2C8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6249" y="1917887"/>
            <a:ext cx="738147" cy="738147"/>
          </a:xfrm>
          <a:prstGeom prst="rect">
            <a:avLst/>
          </a:prstGeom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F6357BBF-D15B-444A-8769-679DF49805F9}"/>
              </a:ext>
            </a:extLst>
          </p:cNvPr>
          <p:cNvSpPr/>
          <p:nvPr/>
        </p:nvSpPr>
        <p:spPr>
          <a:xfrm>
            <a:off x="8394297" y="1489938"/>
            <a:ext cx="442050" cy="4420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115" name="사각형: 둥근 모서리 4114">
            <a:extLst>
              <a:ext uri="{FF2B5EF4-FFF2-40B4-BE49-F238E27FC236}">
                <a16:creationId xmlns:a16="http://schemas.microsoft.com/office/drawing/2014/main" id="{E0613F79-597F-449F-B214-F335C8F59824}"/>
              </a:ext>
            </a:extLst>
          </p:cNvPr>
          <p:cNvSpPr/>
          <p:nvPr/>
        </p:nvSpPr>
        <p:spPr>
          <a:xfrm>
            <a:off x="9717223" y="1842945"/>
            <a:ext cx="555912" cy="2351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00:11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1D95CB1-9D9F-4170-A22E-F0FA884524E6}"/>
              </a:ext>
            </a:extLst>
          </p:cNvPr>
          <p:cNvSpPr/>
          <p:nvPr/>
        </p:nvSpPr>
        <p:spPr>
          <a:xfrm>
            <a:off x="9717222" y="2223538"/>
            <a:ext cx="555913" cy="2351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10:37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4B96F7C-ADDA-4601-87A1-236F2D061BD7}"/>
              </a:ext>
            </a:extLst>
          </p:cNvPr>
          <p:cNvSpPr/>
          <p:nvPr/>
        </p:nvSpPr>
        <p:spPr>
          <a:xfrm>
            <a:off x="10370906" y="1843342"/>
            <a:ext cx="555912" cy="2351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OFF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0FE4E65C-0991-4068-A3BB-740BF430A17F}"/>
              </a:ext>
            </a:extLst>
          </p:cNvPr>
          <p:cNvSpPr/>
          <p:nvPr/>
        </p:nvSpPr>
        <p:spPr>
          <a:xfrm>
            <a:off x="10370905" y="2223935"/>
            <a:ext cx="555913" cy="2351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00:00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8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00725F9-7B22-407E-9EED-1E0A8FD9F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시스템 구현 계획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EB24A-181E-499F-A7E5-7AB1ED91AFA1}"/>
              </a:ext>
            </a:extLst>
          </p:cNvPr>
          <p:cNvSpPr txBox="1"/>
          <p:nvPr/>
        </p:nvSpPr>
        <p:spPr>
          <a:xfrm>
            <a:off x="716724" y="554085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※ </a:t>
            </a:r>
            <a:r>
              <a:rPr lang="ko-KR" altLang="en-US" sz="2000"/>
              <a:t>하드웨어</a:t>
            </a:r>
          </a:p>
        </p:txBody>
      </p:sp>
      <p:pic>
        <p:nvPicPr>
          <p:cNvPr id="5126" name="Picture 6" descr="상품이미지">
            <a:extLst>
              <a:ext uri="{FF2B5EF4-FFF2-40B4-BE49-F238E27FC236}">
                <a16:creationId xmlns:a16="http://schemas.microsoft.com/office/drawing/2014/main" id="{50655DE0-4DB1-4EAE-87F6-27F3425E6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43" y="4149024"/>
            <a:ext cx="2131241" cy="213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8FF1F6-CFA3-4F9E-B47F-9E07E240D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45" y="4152536"/>
            <a:ext cx="1931710" cy="194206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2287309-3F53-4BE6-9F13-2166C03FDDEF}"/>
              </a:ext>
            </a:extLst>
          </p:cNvPr>
          <p:cNvGrpSpPr/>
          <p:nvPr/>
        </p:nvGrpSpPr>
        <p:grpSpPr>
          <a:xfrm>
            <a:off x="3684527" y="1489459"/>
            <a:ext cx="2428870" cy="2550103"/>
            <a:chOff x="4797022" y="1631540"/>
            <a:chExt cx="2740197" cy="2876970"/>
          </a:xfrm>
        </p:grpSpPr>
        <p:pic>
          <p:nvPicPr>
            <p:cNvPr id="5124" name="Picture 4" descr="raspberry pi 3 b+에 대한 이미지 검색결과">
              <a:extLst>
                <a:ext uri="{FF2B5EF4-FFF2-40B4-BE49-F238E27FC236}">
                  <a16:creationId xmlns:a16="http://schemas.microsoft.com/office/drawing/2014/main" id="{A1F752F4-9F60-4A45-A289-AA780193D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369" y="1631540"/>
              <a:ext cx="2471501" cy="1631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E61D79-034F-4E50-B930-9A844DCDC84F}"/>
                </a:ext>
              </a:extLst>
            </p:cNvPr>
            <p:cNvSpPr txBox="1"/>
            <p:nvPr/>
          </p:nvSpPr>
          <p:spPr>
            <a:xfrm>
              <a:off x="4797022" y="3362661"/>
              <a:ext cx="2740197" cy="1145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/>
                <a:t>마이크로컨트롤러</a:t>
              </a:r>
              <a:endParaRPr lang="en-US" altLang="ko-KR" sz="2400"/>
            </a:p>
            <a:p>
              <a:pPr algn="ctr"/>
              <a:r>
                <a:rPr lang="en-US" altLang="ko-KR"/>
                <a:t>Raspberry Pi </a:t>
              </a:r>
            </a:p>
            <a:p>
              <a:pPr algn="ctr"/>
              <a:r>
                <a:rPr lang="en-US" altLang="ko-KR"/>
                <a:t>3 B+ model</a:t>
              </a:r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DCC83F-0D70-4DFF-B5EE-06D164EE0915}"/>
              </a:ext>
            </a:extLst>
          </p:cNvPr>
          <p:cNvGrpSpPr/>
          <p:nvPr/>
        </p:nvGrpSpPr>
        <p:grpSpPr>
          <a:xfrm>
            <a:off x="1258343" y="1359193"/>
            <a:ext cx="1822678" cy="2665571"/>
            <a:chOff x="1245071" y="1501274"/>
            <a:chExt cx="2056304" cy="30072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9FCF73-9A11-48DB-84F3-792083A6C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4319" y="1501274"/>
              <a:ext cx="1640639" cy="165329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9F1B89-39F6-422A-8948-904866F962F6}"/>
                </a:ext>
              </a:extLst>
            </p:cNvPr>
            <p:cNvSpPr txBox="1"/>
            <p:nvPr/>
          </p:nvSpPr>
          <p:spPr>
            <a:xfrm>
              <a:off x="1245071" y="3362663"/>
              <a:ext cx="2056304" cy="1145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/>
                <a:t>카메라 모듈</a:t>
              </a:r>
              <a:endParaRPr lang="en-US" altLang="ko-KR" sz="2400"/>
            </a:p>
            <a:p>
              <a:pPr algn="ctr"/>
              <a:r>
                <a:rPr lang="en-US" altLang="ko-KR"/>
                <a:t>Raspberry Pi </a:t>
              </a:r>
            </a:p>
            <a:p>
              <a:pPr algn="ctr"/>
              <a:r>
                <a:rPr lang="en-US" altLang="ko-KR"/>
                <a:t>Camera Rev 1.3</a:t>
              </a:r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9065BD7-04C0-44F2-9197-AD974AE679C9}"/>
              </a:ext>
            </a:extLst>
          </p:cNvPr>
          <p:cNvSpPr txBox="1"/>
          <p:nvPr/>
        </p:nvSpPr>
        <p:spPr>
          <a:xfrm>
            <a:off x="3587194" y="5084379"/>
            <a:ext cx="20040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세탁기 </a:t>
            </a:r>
            <a:r>
              <a:rPr lang="en-US" altLang="ko-KR" sz="2400"/>
              <a:t>LED</a:t>
            </a:r>
          </a:p>
          <a:p>
            <a:r>
              <a:rPr lang="en-US" altLang="ko-KR"/>
              <a:t>Raspberry Pi </a:t>
            </a:r>
          </a:p>
          <a:p>
            <a:r>
              <a:rPr lang="en-US" altLang="ko-KR"/>
              <a:t>LED Matrix 8*8*2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8314F-CD45-4639-BA78-41BBF82A40FE}"/>
              </a:ext>
            </a:extLst>
          </p:cNvPr>
          <p:cNvSpPr txBox="1"/>
          <p:nvPr/>
        </p:nvSpPr>
        <p:spPr>
          <a:xfrm>
            <a:off x="9173355" y="5084379"/>
            <a:ext cx="2098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서버 학습 목적 </a:t>
            </a:r>
            <a:endParaRPr lang="en-US" altLang="ko-KR" sz="2400"/>
          </a:p>
          <a:p>
            <a:r>
              <a:rPr lang="en-US" altLang="ko-KR"/>
              <a:t>RFID 13.56MHz </a:t>
            </a:r>
          </a:p>
          <a:p>
            <a:r>
              <a:rPr lang="en-US" altLang="ko-KR"/>
              <a:t>MFRC522</a:t>
            </a:r>
            <a:endParaRPr lang="ko-KR" altLang="en-US"/>
          </a:p>
        </p:txBody>
      </p:sp>
      <p:pic>
        <p:nvPicPr>
          <p:cNvPr id="12" name="그래픽 11" descr="랩톱">
            <a:extLst>
              <a:ext uri="{FF2B5EF4-FFF2-40B4-BE49-F238E27FC236}">
                <a16:creationId xmlns:a16="http://schemas.microsoft.com/office/drawing/2014/main" id="{923A2233-CDD1-4774-99FA-4395F0AE3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2041" y="957500"/>
            <a:ext cx="2471500" cy="24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DEBA6A-537F-4134-8350-758393368399}"/>
              </a:ext>
            </a:extLst>
          </p:cNvPr>
          <p:cNvSpPr txBox="1"/>
          <p:nvPr/>
        </p:nvSpPr>
        <p:spPr>
          <a:xfrm>
            <a:off x="8815409" y="3070065"/>
            <a:ext cx="19447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클라우드 서버</a:t>
            </a:r>
            <a:endParaRPr lang="en-US" altLang="ko-KR" sz="2400"/>
          </a:p>
          <a:p>
            <a:pPr algn="ctr"/>
            <a:r>
              <a:rPr lang="en-US" altLang="ko-KR" sz="2400"/>
              <a:t>?</a:t>
            </a:r>
            <a:endParaRPr lang="ko-KR" altLang="en-US" sz="240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DCB0E8B-A1F8-4ED3-BDC6-098ED4B12155}"/>
              </a:ext>
            </a:extLst>
          </p:cNvPr>
          <p:cNvCxnSpPr>
            <a:stCxn id="5" idx="3"/>
            <a:endCxn id="5124" idx="1"/>
          </p:cNvCxnSpPr>
          <p:nvPr/>
        </p:nvCxnSpPr>
        <p:spPr>
          <a:xfrm>
            <a:off x="2915783" y="2091920"/>
            <a:ext cx="887827" cy="12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래픽 20" descr="전송">
            <a:extLst>
              <a:ext uri="{FF2B5EF4-FFF2-40B4-BE49-F238E27FC236}">
                <a16:creationId xmlns:a16="http://schemas.microsoft.com/office/drawing/2014/main" id="{0A99E582-C64C-413B-A4EC-F970FDB13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89620" y="2091919"/>
            <a:ext cx="738147" cy="7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8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00725F9-7B22-407E-9EED-1E0A8FD9F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시스템 구현 계획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3EB918-7FFA-41C1-9A6B-6D0C2B2E1DD6}"/>
              </a:ext>
            </a:extLst>
          </p:cNvPr>
          <p:cNvSpPr txBox="1"/>
          <p:nvPr/>
        </p:nvSpPr>
        <p:spPr>
          <a:xfrm>
            <a:off x="716724" y="554085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※ </a:t>
            </a:r>
            <a:r>
              <a:rPr lang="ko-KR" altLang="en-US" sz="2000"/>
              <a:t>소프트웨어</a:t>
            </a:r>
          </a:p>
        </p:txBody>
      </p:sp>
      <p:pic>
        <p:nvPicPr>
          <p:cNvPr id="6150" name="Picture 6" descr="mysql logo에 대한 이미지 검색결과">
            <a:extLst>
              <a:ext uri="{FF2B5EF4-FFF2-40B4-BE49-F238E27FC236}">
                <a16:creationId xmlns:a16="http://schemas.microsoft.com/office/drawing/2014/main" id="{B191A070-EF65-4896-B6CA-2B7261860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6" b="23200"/>
          <a:stretch/>
        </p:blipFill>
        <p:spPr bwMode="auto">
          <a:xfrm>
            <a:off x="1543232" y="1320800"/>
            <a:ext cx="3810000" cy="221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EFE01-80F3-4477-B919-925D6637702F}"/>
              </a:ext>
            </a:extLst>
          </p:cNvPr>
          <p:cNvSpPr txBox="1"/>
          <p:nvPr/>
        </p:nvSpPr>
        <p:spPr>
          <a:xfrm>
            <a:off x="2382077" y="3606800"/>
            <a:ext cx="2132315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데이터베이스 도구</a:t>
            </a:r>
            <a:endParaRPr lang="en-US" altLang="ko-KR"/>
          </a:p>
          <a:p>
            <a:pPr algn="ctr">
              <a:lnSpc>
                <a:spcPct val="150000"/>
              </a:lnSpc>
            </a:pPr>
            <a:r>
              <a:rPr lang="ko-KR" altLang="en-US"/>
              <a:t>관계형 데이터베이스</a:t>
            </a:r>
            <a:endParaRPr lang="en-US" altLang="ko-KR"/>
          </a:p>
          <a:p>
            <a:pPr algn="ctr">
              <a:lnSpc>
                <a:spcPct val="150000"/>
              </a:lnSpc>
            </a:pPr>
            <a:r>
              <a:rPr lang="ko-KR" altLang="en-US"/>
              <a:t>장점</a:t>
            </a:r>
            <a:r>
              <a:rPr lang="en-US" altLang="ko-KR"/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/>
              <a:t>용도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6152" name="Picture 8" descr="python logo에 대한 이미지 검색결과">
            <a:extLst>
              <a:ext uri="{FF2B5EF4-FFF2-40B4-BE49-F238E27FC236}">
                <a16:creationId xmlns:a16="http://schemas.microsoft.com/office/drawing/2014/main" id="{0BB3B5C9-D880-46E4-9542-099399724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12" y="2015173"/>
            <a:ext cx="5209222" cy="175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18FDCC-9F42-4A89-A2B6-80AF51FB45F0}"/>
              </a:ext>
            </a:extLst>
          </p:cNvPr>
          <p:cNvSpPr txBox="1"/>
          <p:nvPr/>
        </p:nvSpPr>
        <p:spPr>
          <a:xfrm>
            <a:off x="7753753" y="3645842"/>
            <a:ext cx="1980029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프로그램 실행 도구</a:t>
            </a:r>
            <a:endParaRPr lang="en-US" altLang="ko-KR"/>
          </a:p>
          <a:p>
            <a:pPr algn="ctr">
              <a:lnSpc>
                <a:spcPct val="150000"/>
              </a:lnSpc>
            </a:pPr>
            <a:r>
              <a:rPr lang="ko-KR" altLang="en-US"/>
              <a:t>프로그래밍 언어</a:t>
            </a:r>
            <a:endParaRPr lang="en-US" altLang="ko-KR"/>
          </a:p>
          <a:p>
            <a:pPr algn="ctr">
              <a:lnSpc>
                <a:spcPct val="150000"/>
              </a:lnSpc>
            </a:pPr>
            <a:r>
              <a:rPr lang="ko-KR" altLang="en-US"/>
              <a:t>장점</a:t>
            </a:r>
            <a:r>
              <a:rPr lang="en-US" altLang="ko-KR"/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/>
              <a:t>용도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24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364F0E8-E470-4E36-8127-7498B5584B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6. </a:t>
            </a:r>
            <a:r>
              <a:rPr lang="ko-KR" altLang="en-US"/>
              <a:t>추진 계획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29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"/>
        <a:ea typeface="나눔스퀘어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bg1">
              <a:lumMod val="9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190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kwangtae</dc:creator>
  <cp:lastModifiedBy>park kwangtae</cp:lastModifiedBy>
  <cp:revision>27</cp:revision>
  <dcterms:created xsi:type="dcterms:W3CDTF">2019-10-31T12:39:57Z</dcterms:created>
  <dcterms:modified xsi:type="dcterms:W3CDTF">2019-10-31T14:01:41Z</dcterms:modified>
</cp:coreProperties>
</file>