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85" r:id="rId3"/>
    <p:sldId id="264" r:id="rId4"/>
    <p:sldId id="286" r:id="rId5"/>
    <p:sldId id="287" r:id="rId6"/>
    <p:sldId id="291" r:id="rId7"/>
    <p:sldId id="288" r:id="rId8"/>
    <p:sldId id="262" r:id="rId9"/>
    <p:sldId id="292" r:id="rId10"/>
    <p:sldId id="266" r:id="rId11"/>
    <p:sldId id="294" r:id="rId12"/>
    <p:sldId id="27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FFFFFF"/>
    <a:srgbClr val="00CCFF"/>
    <a:srgbClr val="CCFF99"/>
    <a:srgbClr val="99FF33"/>
    <a:srgbClr val="669900"/>
    <a:srgbClr val="99CC00"/>
    <a:srgbClr val="CCFFCC"/>
    <a:srgbClr val="FF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2" autoAdjust="0"/>
    <p:restoredTop sz="94180" autoAdjust="0"/>
  </p:normalViewPr>
  <p:slideViewPr>
    <p:cSldViewPr>
      <p:cViewPr varScale="1">
        <p:scale>
          <a:sx n="86" d="100"/>
          <a:sy n="86" d="100"/>
        </p:scale>
        <p:origin x="17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C1FC-F0F4-4756-9973-4405FD21FB41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B31-52A5-4474-9325-892C3A770E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E7F3-6AE7-4233-BE3D-96F6DDD29DC9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B751-76F9-4E80-B14F-3F7E41D2A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0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B0B751-76F9-4E80-B14F-3F7E41D2A0F9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46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8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8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4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60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8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B0B751-76F9-4E80-B14F-3F7E41D2A0F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B0B751-76F9-4E80-B14F-3F7E41D2A0F9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173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B0B751-76F9-4E80-B14F-3F7E41D2A0F9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580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02499-FBFE-4983-8DC1-F68B28B1F7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340850"/>
            <a:ext cx="504056" cy="5102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82353"/>
            <a:ext cx="8208912" cy="1226567"/>
          </a:xfrm>
        </p:spPr>
        <p:txBody>
          <a:bodyPr anchor="ctr" anchorCtr="0"/>
          <a:lstStyle/>
          <a:p>
            <a:r>
              <a:rPr lang="ko-KR" altLang="en-US" sz="3600" b="1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세탁기 자리 확인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2160240"/>
          </a:xfrm>
        </p:spPr>
        <p:txBody>
          <a:bodyPr anchor="ctr" anchorCtr="0"/>
          <a:lstStyle/>
          <a:p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err="1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스마트시스템소프트웨어학과</a:t>
            </a:r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최인준</a:t>
            </a:r>
            <a:endParaRPr lang="en-US" altLang="ko-KR" sz="200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스마트시스템소프트웨어학과</a:t>
            </a:r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박재현</a:t>
            </a:r>
            <a:endParaRPr lang="en-US" altLang="ko-KR" sz="200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스마트시스템소프트웨어학과</a:t>
            </a:r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박광태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79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221887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6. </a:t>
            </a:r>
            <a:r>
              <a:rPr lang="ko-KR" altLang="en-US" sz="3200" b="1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고려사항</a:t>
            </a:r>
            <a:endParaRPr lang="ko-KR" altLang="en-US" sz="2400" b="1">
              <a:solidFill>
                <a:schemeClr val="tx2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0E46A46-37D8-4257-912E-0ED64DE6B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01448"/>
              </p:ext>
            </p:extLst>
          </p:nvPr>
        </p:nvGraphicFramePr>
        <p:xfrm>
          <a:off x="755576" y="1248917"/>
          <a:ext cx="7776864" cy="470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508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문제 상황</a:t>
                      </a:r>
                      <a:endParaRPr lang="en-US" altLang="ko-KR" sz="160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대안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08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빛 공해로 인한 부정확한 </a:t>
                      </a:r>
                      <a:endParaRPr lang="en-US" altLang="ko-KR" sz="1600">
                        <a:latin typeface="나눔고딕"/>
                        <a:ea typeface="나눔고딕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이미지 인식 문제</a:t>
                      </a:r>
                      <a:endParaRPr lang="en-US" altLang="ko-KR" sz="1600">
                        <a:latin typeface="나눔고딕"/>
                        <a:ea typeface="나눔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암막 박스 보완 및 </a:t>
                      </a:r>
                      <a:r>
                        <a:rPr lang="en-US" altLang="ko-KR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OpenCV</a:t>
                      </a:r>
                      <a:r>
                        <a:rPr lang="ko-KR" alt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의 필터 변경</a:t>
                      </a:r>
                      <a:endParaRPr lang="en-US" altLang="ko-KR" sz="1600">
                        <a:solidFill>
                          <a:schemeClr val="tx2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08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진동 및 구조물 파손에 따른</a:t>
                      </a:r>
                      <a:endParaRPr lang="en-US" altLang="ko-KR" sz="1600">
                        <a:latin typeface="나눔고딕"/>
                        <a:ea typeface="나눔고딕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부정확한 이미지 캡쳐 문제</a:t>
                      </a:r>
                      <a:endParaRPr lang="en-US" altLang="ko-KR" sz="1600">
                        <a:latin typeface="나눔고딕"/>
                        <a:ea typeface="나눔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구조물 보완 및 안정성을 부여하여 이미지 재캡쳐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08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서버와 클라이언트 간 통신 실패</a:t>
                      </a:r>
                      <a:endParaRPr lang="en-US" altLang="ko-KR" sz="1600">
                        <a:latin typeface="나눔고딕"/>
                        <a:ea typeface="나눔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네트워크 연결 재시도 및 다른 공유기 환경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30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2334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9BDC2B-9788-4E44-B95E-053A2AF8A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시간과 비용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학생들이 빈 세탁기가 있는 지 확인할 시간과 비용을 감소하게 해줍니다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불만 및 분쟁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세탁기 이용 관련 불만 및 분쟁을 줄입니다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쉬운 구현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적은 예산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카메라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라즈베리파이가 주요 장치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으로도 다양한 장소에 빠르고 쉽게 구현할 수 있습니다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다양한 응용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세탁기 뿐만 아니라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건조기와 전자 사물함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등 텍스트 인식이 가능한 모든 장치에 대해 해당 서비스를 적용할 수 있습니다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11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1600" y="332656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 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8" y="1406381"/>
            <a:ext cx="386516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 개요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요청 사항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구현할 시스템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설계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추진 일정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고려 사항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2334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 개요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694" y="1268759"/>
            <a:ext cx="1152128" cy="23198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 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688" y="1196752"/>
            <a:ext cx="6984776" cy="1557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Matrix LED</a:t>
            </a: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세탁기의 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LED</a:t>
            </a: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를 가상으로 구현한다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 라즈베리파이의 카메라를 이용하여 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LED </a:t>
            </a: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내 표현되는 문자를 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pytesseract </a:t>
            </a: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파이썬 라이브러리를 이용하여 텍스트 형태로 읽는다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 위에서 읽은 텍스트를 외부 데이터베이스에 저장하고 저장된 데이터를 통해 임의로 정의한 장치 상태 변수 중 하나로 외부에서 시각적으로 볼 수 있도록 한다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717838" y="3645024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1694" y="3684364"/>
            <a:ext cx="1152128" cy="1976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 적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63688" y="3684364"/>
            <a:ext cx="6984776" cy="65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3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세탁기나 건조기 등에 있는 </a:t>
            </a:r>
            <a:r>
              <a:rPr lang="en-US" altLang="ko-KR" sz="13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LED </a:t>
            </a:r>
            <a:r>
              <a:rPr lang="ko-KR" altLang="en-US" sz="13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내 문자를 해석하여 해당 장치가 어떤 상태에 놓여있는 지 실시간으로 외부에서 확인할 수 있도록 하는 서비스를 제공한다</a:t>
            </a:r>
            <a:r>
              <a:rPr lang="en-US" altLang="ko-KR" sz="13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300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1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4386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요청 사항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61DA74-CCE8-42BA-9D3D-65C0DB2C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13405"/>
              </p:ext>
            </p:extLst>
          </p:nvPr>
        </p:nvGraphicFramePr>
        <p:xfrm>
          <a:off x="596828" y="1124744"/>
          <a:ext cx="7950344" cy="2012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52">
                  <a:extLst>
                    <a:ext uri="{9D8B030D-6E8A-4147-A177-3AD203B41FA5}">
                      <a16:colId xmlns:a16="http://schemas.microsoft.com/office/drawing/2014/main" val="2290741655"/>
                    </a:ext>
                  </a:extLst>
                </a:gridCol>
                <a:gridCol w="6163192">
                  <a:extLst>
                    <a:ext uri="{9D8B030D-6E8A-4147-A177-3AD203B41FA5}">
                      <a16:colId xmlns:a16="http://schemas.microsoft.com/office/drawing/2014/main" val="2343448589"/>
                    </a:ext>
                  </a:extLst>
                </a:gridCol>
              </a:tblGrid>
              <a:tr h="146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사항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63914"/>
                  </a:ext>
                </a:extLst>
              </a:tr>
              <a:tr h="50222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라즈베리파이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</a:t>
                      </a:r>
                      <a:r>
                        <a:rPr lang="ko-KR" altLang="en-US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Camera – Python </a:t>
                      </a:r>
                      <a:r>
                        <a:rPr lang="ko-KR" altLang="en-US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간 연동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99555"/>
                  </a:ext>
                </a:extLst>
              </a:tr>
              <a:tr h="5022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OpenCV</a:t>
                      </a:r>
                      <a:r>
                        <a:rPr lang="ko-KR" altLang="en-US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pytesseract</a:t>
                      </a:r>
                      <a:r>
                        <a:rPr lang="ko-KR" altLang="en-US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이미지 분석 환경 구성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320044"/>
                  </a:ext>
                </a:extLst>
              </a:tr>
              <a:tr h="5022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공유기 환경에서 라즈베리파이와 </a:t>
                      </a:r>
                      <a:r>
                        <a:rPr lang="en-US" altLang="ko-KR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MySQL </a:t>
                      </a:r>
                      <a:r>
                        <a:rPr lang="ko-KR" altLang="en-US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간 연결</a:t>
                      </a:r>
                      <a:endParaRPr lang="ko-KR" altLang="en-US" sz="1300" i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4411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F186F0-B48E-4C0E-83D0-400105F032E7}"/>
              </a:ext>
            </a:extLst>
          </p:cNvPr>
          <p:cNvGrpSpPr/>
          <p:nvPr/>
        </p:nvGrpSpPr>
        <p:grpSpPr>
          <a:xfrm>
            <a:off x="743350" y="3429000"/>
            <a:ext cx="2463004" cy="2952328"/>
            <a:chOff x="596828" y="3429000"/>
            <a:chExt cx="2463004" cy="295232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1CA935-CBEF-4C7A-9175-24E596CBAB71}"/>
                </a:ext>
              </a:extLst>
            </p:cNvPr>
            <p:cNvSpPr/>
            <p:nvPr/>
          </p:nvSpPr>
          <p:spPr>
            <a:xfrm>
              <a:off x="596828" y="3717032"/>
              <a:ext cx="2463004" cy="2664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OpenCV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와 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pytesseract 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프로그래밍을 통해 정확한 문자 인식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Pi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Camera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이미지 인식 및 저장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공유기 환경에서 서버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클라이언트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노트북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라즈베리파이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간 연결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C3713E1-3E55-407C-8048-DA24B1CE4EBD}"/>
                </a:ext>
              </a:extLst>
            </p:cNvPr>
            <p:cNvSpPr/>
            <p:nvPr/>
          </p:nvSpPr>
          <p:spPr>
            <a:xfrm>
              <a:off x="657410" y="3429000"/>
              <a:ext cx="1538326" cy="504056"/>
            </a:xfrm>
            <a:prstGeom prst="rect">
              <a:avLst/>
            </a:prstGeom>
            <a:solidFill>
              <a:srgbClr val="254061"/>
            </a:solidFill>
            <a:ln>
              <a:solidFill>
                <a:srgbClr val="25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범위의 규정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B07A76-18BA-4E71-AB60-CC86A071D3E1}"/>
              </a:ext>
            </a:extLst>
          </p:cNvPr>
          <p:cNvGrpSpPr/>
          <p:nvPr/>
        </p:nvGrpSpPr>
        <p:grpSpPr>
          <a:xfrm>
            <a:off x="3335126" y="3426574"/>
            <a:ext cx="2463004" cy="2234674"/>
            <a:chOff x="596828" y="3429000"/>
            <a:chExt cx="2463004" cy="22346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A34C7-EC5C-4C2A-95A4-AED19D590563}"/>
                </a:ext>
              </a:extLst>
            </p:cNvPr>
            <p:cNvSpPr/>
            <p:nvPr/>
          </p:nvSpPr>
          <p:spPr>
            <a:xfrm>
              <a:off x="596828" y="3717033"/>
              <a:ext cx="2463004" cy="19466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 변환을 수행하는 모듈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python 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내에서 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cv2 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라이브러리로 존재하며 크기 변환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blur 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필터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음영 반전 등을 수행하여 질 높은 텍스트 인식을 수행하도록 도와준다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B115C2B-A86E-4566-978F-3D812F805507}"/>
                </a:ext>
              </a:extLst>
            </p:cNvPr>
            <p:cNvSpPr/>
            <p:nvPr/>
          </p:nvSpPr>
          <p:spPr>
            <a:xfrm>
              <a:off x="657410" y="3429000"/>
              <a:ext cx="1538326" cy="504056"/>
            </a:xfrm>
            <a:prstGeom prst="rect">
              <a:avLst/>
            </a:prstGeom>
            <a:solidFill>
              <a:srgbClr val="254061"/>
            </a:solidFill>
            <a:ln>
              <a:solidFill>
                <a:srgbClr val="25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OpenCV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F6F188-DA7D-453B-B966-A374077E91A4}"/>
              </a:ext>
            </a:extLst>
          </p:cNvPr>
          <p:cNvGrpSpPr/>
          <p:nvPr/>
        </p:nvGrpSpPr>
        <p:grpSpPr>
          <a:xfrm>
            <a:off x="5925420" y="3421893"/>
            <a:ext cx="2463004" cy="2234673"/>
            <a:chOff x="596828" y="3429000"/>
            <a:chExt cx="2463004" cy="223467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B8639A-611F-4646-804F-6C99576A2750}"/>
                </a:ext>
              </a:extLst>
            </p:cNvPr>
            <p:cNvSpPr/>
            <p:nvPr/>
          </p:nvSpPr>
          <p:spPr>
            <a:xfrm>
              <a:off x="596828" y="3717032"/>
              <a:ext cx="2463004" cy="19466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향후 클라우드 서비스로 확장하기 위해 먼저 라즈베리파이와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 역할을 하는 노트북이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중앙 네트워크 역할을 하는 공유기에 접속하여 통신을 수행한다</a:t>
              </a:r>
              <a:r>
                <a:rPr lang="en-US" altLang="ko-KR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813473-8CFA-40E2-9037-682A078FF4C9}"/>
                </a:ext>
              </a:extLst>
            </p:cNvPr>
            <p:cNvSpPr/>
            <p:nvPr/>
          </p:nvSpPr>
          <p:spPr>
            <a:xfrm>
              <a:off x="657410" y="3429000"/>
              <a:ext cx="1538326" cy="504056"/>
            </a:xfrm>
            <a:prstGeom prst="rect">
              <a:avLst/>
            </a:prstGeom>
            <a:solidFill>
              <a:srgbClr val="254061"/>
            </a:solidFill>
            <a:ln>
              <a:solidFill>
                <a:srgbClr val="25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공유기 환경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71EC29-D443-465B-8F79-0E565258E543}"/>
              </a:ext>
            </a:extLst>
          </p:cNvPr>
          <p:cNvSpPr/>
          <p:nvPr/>
        </p:nvSpPr>
        <p:spPr>
          <a:xfrm>
            <a:off x="3965314" y="584996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/>
              <a:t>- </a:t>
            </a:r>
            <a:r>
              <a:rPr lang="ko-KR" altLang="en-US" sz="1000"/>
              <a:t>블러</a:t>
            </a:r>
            <a:r>
              <a:rPr lang="en-US" altLang="ko-KR" sz="1000"/>
              <a:t>(blur)</a:t>
            </a:r>
            <a:r>
              <a:rPr lang="ko-KR" altLang="en-US" sz="1000"/>
              <a:t> </a:t>
            </a:r>
            <a:r>
              <a:rPr lang="en-US" altLang="ko-KR" sz="1000"/>
              <a:t>:</a:t>
            </a:r>
            <a:r>
              <a:rPr lang="ko-KR" altLang="en-US" sz="1000"/>
              <a:t> 흐릿하고 어스름한 상태를 뜻하는 단어로 빠르게 움직이는 물체나 스포츠 선수의 동작 등을 사진으로 찍었을 때 피사체의 경계가 뒷배경과 섞여 흐릿하게 번져보이는 현상</a:t>
            </a:r>
          </a:p>
        </p:txBody>
      </p:sp>
    </p:spTree>
    <p:extLst>
      <p:ext uri="{BB962C8B-B14F-4D97-AF65-F5344CB8AC3E}">
        <p14:creationId xmlns:p14="http://schemas.microsoft.com/office/powerpoint/2010/main" val="50313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4386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요청 사항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61DA74-CCE8-42BA-9D3D-65C0DB2C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74722"/>
              </p:ext>
            </p:extLst>
          </p:nvPr>
        </p:nvGraphicFramePr>
        <p:xfrm>
          <a:off x="596828" y="1124744"/>
          <a:ext cx="7950344" cy="203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52">
                  <a:extLst>
                    <a:ext uri="{9D8B030D-6E8A-4147-A177-3AD203B41FA5}">
                      <a16:colId xmlns:a16="http://schemas.microsoft.com/office/drawing/2014/main" val="2290741655"/>
                    </a:ext>
                  </a:extLst>
                </a:gridCol>
                <a:gridCol w="6163192">
                  <a:extLst>
                    <a:ext uri="{9D8B030D-6E8A-4147-A177-3AD203B41FA5}">
                      <a16:colId xmlns:a16="http://schemas.microsoft.com/office/drawing/2014/main" val="2343448589"/>
                    </a:ext>
                  </a:extLst>
                </a:gridCol>
              </a:tblGrid>
              <a:tr h="54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사항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63914"/>
                  </a:ext>
                </a:extLst>
              </a:tr>
              <a:tr h="746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제작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 Camera</a:t>
                      </a:r>
                      <a:r>
                        <a:rPr lang="ko-KR" altLang="en-US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이미지 캡쳐</a:t>
                      </a:r>
                      <a:r>
                        <a:rPr lang="en-US" altLang="ko-KR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pytesseract</a:t>
                      </a:r>
                      <a:r>
                        <a:rPr lang="ko-KR" altLang="en-US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통한 텍스트 인식</a:t>
                      </a:r>
                      <a:r>
                        <a:rPr lang="en-US" altLang="ko-KR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matrix led module </a:t>
                      </a:r>
                      <a:r>
                        <a:rPr lang="ko-KR" altLang="en-US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제어</a:t>
                      </a:r>
                      <a:r>
                        <a:rPr lang="en-US" altLang="ko-KR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MySQL CRUD </a:t>
                      </a:r>
                      <a:r>
                        <a:rPr lang="ko-KR" altLang="en-US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기능을 모두 포괄하는 인터페이스 제작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631448"/>
                  </a:ext>
                </a:extLst>
              </a:tr>
              <a:tr h="746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시각화 도구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Python Tkinter </a:t>
                      </a:r>
                      <a:r>
                        <a:rPr lang="ko-KR" altLang="en-US" sz="13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라이브러리를 이용하여 세탁기 상태를 시각적으로 표현</a:t>
                      </a:r>
                      <a:endParaRPr lang="en-US" altLang="ko-KR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551516"/>
                  </a:ext>
                </a:extLst>
              </a:tr>
            </a:tbl>
          </a:graphicData>
        </a:graphic>
      </p:graphicFrame>
      <p:pic>
        <p:nvPicPr>
          <p:cNvPr id="25" name="그래픽 24" descr="클라우드 동기화 중">
            <a:extLst>
              <a:ext uri="{FF2B5EF4-FFF2-40B4-BE49-F238E27FC236}">
                <a16:creationId xmlns:a16="http://schemas.microsoft.com/office/drawing/2014/main" id="{15248777-9129-4E0D-BE57-61E91E3AE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2427" y="3726614"/>
            <a:ext cx="1319816" cy="1319817"/>
          </a:xfrm>
          <a:prstGeom prst="rect">
            <a:avLst/>
          </a:prstGeom>
        </p:spPr>
      </p:pic>
      <p:pic>
        <p:nvPicPr>
          <p:cNvPr id="26" name="그래픽 25" descr="전송">
            <a:extLst>
              <a:ext uri="{FF2B5EF4-FFF2-40B4-BE49-F238E27FC236}">
                <a16:creationId xmlns:a16="http://schemas.microsoft.com/office/drawing/2014/main" id="{62F26A5E-D898-4AC0-A4F1-5875C6052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3652" y="4174346"/>
            <a:ext cx="765229" cy="765231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0EBC0F26-24D7-4801-876A-B8372F6DE885}"/>
              </a:ext>
            </a:extLst>
          </p:cNvPr>
          <p:cNvGrpSpPr/>
          <p:nvPr/>
        </p:nvGrpSpPr>
        <p:grpSpPr>
          <a:xfrm>
            <a:off x="2473179" y="3252222"/>
            <a:ext cx="1013419" cy="1105690"/>
            <a:chOff x="1596351" y="2442279"/>
            <a:chExt cx="1999414" cy="2181459"/>
          </a:xfrm>
        </p:grpSpPr>
        <p:pic>
          <p:nvPicPr>
            <p:cNvPr id="70" name="그래픽 69" descr="웹 캠">
              <a:extLst>
                <a:ext uri="{FF2B5EF4-FFF2-40B4-BE49-F238E27FC236}">
                  <a16:creationId xmlns:a16="http://schemas.microsoft.com/office/drawing/2014/main" id="{63DECD23-5FF9-4221-AC68-19EAA6C4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24095" y="2442279"/>
              <a:ext cx="1743920" cy="174392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3EF8A88-70BE-4C10-8AB1-EA94FD8F75AB}"/>
                </a:ext>
              </a:extLst>
            </p:cNvPr>
            <p:cNvSpPr txBox="1"/>
            <p:nvPr/>
          </p:nvSpPr>
          <p:spPr>
            <a:xfrm>
              <a:off x="1596351" y="4016513"/>
              <a:ext cx="1999414" cy="607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Pi</a:t>
              </a:r>
              <a:r>
                <a:rPr lang="ko-KR" altLang="en-US" sz="1400"/>
                <a:t> </a:t>
              </a:r>
              <a:r>
                <a:rPr lang="en-US" altLang="ko-KR" sz="1400"/>
                <a:t>Camera</a:t>
              </a:r>
              <a:endParaRPr lang="ko-KR" altLang="en-US" sz="140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3EC7AF-3A42-4DAB-9703-E79E44140C9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196325" y="3697472"/>
            <a:ext cx="1186135" cy="791652"/>
          </a:xfrm>
          <a:prstGeom prst="line">
            <a:avLst/>
          </a:prstGeom>
          <a:ln w="635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34F7EF-5470-4988-92EB-AF65F019120F}"/>
              </a:ext>
            </a:extLst>
          </p:cNvPr>
          <p:cNvSpPr txBox="1"/>
          <p:nvPr/>
        </p:nvSpPr>
        <p:spPr>
          <a:xfrm>
            <a:off x="1447128" y="5974303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Matrix</a:t>
            </a:r>
            <a:r>
              <a:rPr lang="ko-KR" altLang="en-US" sz="1400"/>
              <a:t> </a:t>
            </a:r>
            <a:r>
              <a:rPr lang="en-US" altLang="ko-KR" sz="1400"/>
              <a:t>LED module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C61E4-C71B-49A3-BDB8-EF6FBB9BAB8D}"/>
              </a:ext>
            </a:extLst>
          </p:cNvPr>
          <p:cNvSpPr txBox="1"/>
          <p:nvPr/>
        </p:nvSpPr>
        <p:spPr>
          <a:xfrm>
            <a:off x="6863598" y="4891760"/>
            <a:ext cx="133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MySQL Server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AA6230-AA9B-44D4-B4E7-5BD31A1A0AAF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1066131" y="3694182"/>
            <a:ext cx="1471796" cy="1074283"/>
          </a:xfrm>
          <a:prstGeom prst="line">
            <a:avLst/>
          </a:prstGeom>
          <a:ln w="25400" cap="rnd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08F7B5-CB87-422B-AC73-5C524ED92D4B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421847" y="3694182"/>
            <a:ext cx="268469" cy="1101082"/>
          </a:xfrm>
          <a:prstGeom prst="line">
            <a:avLst/>
          </a:prstGeom>
          <a:ln w="25400" cap="rnd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48DF6A5-838A-44E4-A56F-D4851028B873}"/>
              </a:ext>
            </a:extLst>
          </p:cNvPr>
          <p:cNvSpPr txBox="1"/>
          <p:nvPr/>
        </p:nvSpPr>
        <p:spPr>
          <a:xfrm>
            <a:off x="5867349" y="3957808"/>
            <a:ext cx="66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CRUD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3A1DAD-90DD-4ED3-8BA1-75FC71E5E25C}"/>
              </a:ext>
            </a:extLst>
          </p:cNvPr>
          <p:cNvGrpSpPr/>
          <p:nvPr/>
        </p:nvGrpSpPr>
        <p:grpSpPr>
          <a:xfrm>
            <a:off x="1066130" y="4840027"/>
            <a:ext cx="2643761" cy="1134275"/>
            <a:chOff x="1066131" y="4840028"/>
            <a:chExt cx="2351664" cy="100895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73167FF-5C09-4515-A0B3-238DF15C9A3F}"/>
                </a:ext>
              </a:extLst>
            </p:cNvPr>
            <p:cNvGrpSpPr/>
            <p:nvPr/>
          </p:nvGrpSpPr>
          <p:grpSpPr>
            <a:xfrm>
              <a:off x="1066131" y="4840029"/>
              <a:ext cx="1130390" cy="1008953"/>
              <a:chOff x="6948581" y="3526997"/>
              <a:chExt cx="2015907" cy="1799339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80A33F0-C33E-4F60-A4F3-A1E8E993792D}"/>
                  </a:ext>
                </a:extLst>
              </p:cNvPr>
              <p:cNvSpPr/>
              <p:nvPr/>
            </p:nvSpPr>
            <p:spPr>
              <a:xfrm>
                <a:off x="6948581" y="3526997"/>
                <a:ext cx="2015907" cy="179933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8899FB9B-180D-4DEF-A9FE-398AD8A66A30}"/>
                  </a:ext>
                </a:extLst>
              </p:cNvPr>
              <p:cNvGrpSpPr/>
              <p:nvPr/>
            </p:nvGrpSpPr>
            <p:grpSpPr>
              <a:xfrm>
                <a:off x="7099198" y="3659924"/>
                <a:ext cx="155480" cy="1510735"/>
                <a:chOff x="7080816" y="3646900"/>
                <a:chExt cx="155480" cy="1510735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BDCA9B1B-ACCB-440B-860B-CE5040D66985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430F6D93-5C8A-4175-875E-BB937ABC529D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CD7007A-B266-43DE-BD33-611735E894A9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B120330C-3123-4FE6-B0FC-C6A91DB8C79B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D1FD0244-57AB-47B2-9E9E-681015068388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09EF4A07-970B-4C60-94B1-17E7DA8A802A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883FE1B8-5832-4D24-BD42-D0F57C9B8DDC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4F7DF9A2-411C-41C2-B0DB-210E14A8DA65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8CA420CE-6A25-4665-BEDA-C31E3F3F3997}"/>
                  </a:ext>
                </a:extLst>
              </p:cNvPr>
              <p:cNvGrpSpPr/>
              <p:nvPr/>
            </p:nvGrpSpPr>
            <p:grpSpPr>
              <a:xfrm>
                <a:off x="7320637" y="3653955"/>
                <a:ext cx="155480" cy="1510735"/>
                <a:chOff x="7080816" y="3646900"/>
                <a:chExt cx="155480" cy="1510735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A8C06EED-4552-4814-9BE2-63B559ADDEAF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6F6A1B48-9393-4714-9372-F88C2D5F34A2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6421CD98-301A-4AE5-AC31-A3F75431FFA5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241B539C-CBBF-485A-A2D2-982A6BB3AB59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BFBD6545-8BB3-43F9-8878-FC0D6211633E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B4074E7D-DD8F-4DC3-8514-D2A6F35E67D9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AB35EE55-E795-4580-8FDF-A3552A808812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45FA62FF-21E7-41E1-9306-812A39906230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090E1572-7F03-4D59-B0C8-F94368EEA5C5}"/>
                  </a:ext>
                </a:extLst>
              </p:cNvPr>
              <p:cNvGrpSpPr/>
              <p:nvPr/>
            </p:nvGrpSpPr>
            <p:grpSpPr>
              <a:xfrm>
                <a:off x="7542076" y="3653955"/>
                <a:ext cx="155480" cy="1510735"/>
                <a:chOff x="7080816" y="3646900"/>
                <a:chExt cx="155480" cy="1510735"/>
              </a:xfrm>
            </p:grpSpPr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AE76FDA3-7564-449A-9E96-86EF7C3DAEB1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0233A38E-DE17-48D2-BD53-1C4339E2404E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535CEC46-19A2-4856-B190-11654047DB8C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05E8C162-0C1D-494F-9C39-8C75EC16AF12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8801155F-5FB0-4016-9779-D1E2D85B7A9C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00F9697A-F15E-43F6-8DCB-ACEDD25386B3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30F0877B-9C4E-4A2E-8AB3-0C38C33106DA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992F1741-5420-4880-A5C0-EDA07F13C89D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D6181651-EAFF-4120-9805-5B1C16E2FAE7}"/>
                  </a:ext>
                </a:extLst>
              </p:cNvPr>
              <p:cNvGrpSpPr/>
              <p:nvPr/>
            </p:nvGrpSpPr>
            <p:grpSpPr>
              <a:xfrm>
                <a:off x="7757663" y="3655302"/>
                <a:ext cx="155480" cy="1510735"/>
                <a:chOff x="7080816" y="3646900"/>
                <a:chExt cx="155480" cy="1510735"/>
              </a:xfrm>
            </p:grpSpPr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1DD07B18-07CC-4580-BAE0-4A2D16449C6A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FC1FD980-1846-4E3C-8902-057E6E703438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69DA8D4C-AA3E-4724-9884-EA7D8491126C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E3ADD403-60BD-40F8-96DE-B3981DA84CD3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D6AEA497-E300-4125-A2F9-97720FBADA35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F7AC45FE-BD57-4F75-8CBF-E2CF9B93A30F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94873983-0A3F-45F1-889F-E40C5C95A49B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77F61FE1-81D5-4A41-8B0B-900DBAA0ED8A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9D914B0F-3548-4D23-9B74-51593C36A952}"/>
                  </a:ext>
                </a:extLst>
              </p:cNvPr>
              <p:cNvGrpSpPr/>
              <p:nvPr/>
            </p:nvGrpSpPr>
            <p:grpSpPr>
              <a:xfrm>
                <a:off x="7979102" y="3649333"/>
                <a:ext cx="155480" cy="1510735"/>
                <a:chOff x="7080816" y="3646900"/>
                <a:chExt cx="155480" cy="1510735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3EE74A26-73EC-4E6B-BABD-D679E945A90D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6916E3C4-5199-49ED-A5F0-ED4748E899FA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657515B5-1E91-4C82-8433-2D8B9DD71D6B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9C55C3A4-2DF7-43CE-B971-A8D14C348E8E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156E1216-EEA8-4B65-BE69-C120970EBF18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2A9FE4F6-8F41-46CA-90E6-45B79E55C2CA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7757D887-A23F-4A56-A42D-AA25AA291D1F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DFC45A61-5A63-4C97-9F4A-218EB54B9846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78A8A4D9-2D2F-4C5F-B98C-D590002ECC2A}"/>
                  </a:ext>
                </a:extLst>
              </p:cNvPr>
              <p:cNvGrpSpPr/>
              <p:nvPr/>
            </p:nvGrpSpPr>
            <p:grpSpPr>
              <a:xfrm>
                <a:off x="8200541" y="3649333"/>
                <a:ext cx="155480" cy="1510735"/>
                <a:chOff x="7080816" y="3646900"/>
                <a:chExt cx="155480" cy="1510735"/>
              </a:xfrm>
            </p:grpSpPr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5FDA6413-C64E-48B3-A524-34673FBAC3C4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C868E19F-E595-47B9-8BC4-343B6B16B803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D818C265-5D34-4B33-BC71-23213DEA96EE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CF5F43BC-EFE9-4247-83F0-9A9461EFDA5C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5CA1A69C-A88E-4CEF-878A-88A8FC1B6596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EDC794FC-83A4-4449-8C17-EE26F1CBBAFF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99A78D55-0239-4C07-BEF3-80CA676FC7C7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A093DBED-72E7-4A38-B137-48BAA791667B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4214CDB9-1FDF-4551-8AAD-4CFC61DDCAEC}"/>
                  </a:ext>
                </a:extLst>
              </p:cNvPr>
              <p:cNvGrpSpPr/>
              <p:nvPr/>
            </p:nvGrpSpPr>
            <p:grpSpPr>
              <a:xfrm>
                <a:off x="8424082" y="3646900"/>
                <a:ext cx="155480" cy="1510735"/>
                <a:chOff x="7080816" y="3646900"/>
                <a:chExt cx="155480" cy="1510735"/>
              </a:xfrm>
            </p:grpSpPr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FC0E1FED-E555-47CD-9614-0CEF0781704D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F8DC2B16-6CDB-4690-933C-F1E9A603216F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E8E1CB3D-6A5F-4CC5-93E7-986C331A8DA6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CA6B11D5-FBF0-4B21-B9B1-2DF56BC6CA08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D20901A3-EDCE-44D8-AEDF-DB67E209EDF9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08414AB9-4E3B-405B-B931-B9B41CDE0D54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41013D29-A5E8-44DD-B26B-46E4E24A78FB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7EAEB079-3967-4EE8-BD2E-98D782010605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D8A90A05-1EAF-471A-BB72-D1138A9C8BAF}"/>
                  </a:ext>
                </a:extLst>
              </p:cNvPr>
              <p:cNvGrpSpPr/>
              <p:nvPr/>
            </p:nvGrpSpPr>
            <p:grpSpPr>
              <a:xfrm>
                <a:off x="8645521" y="3646900"/>
                <a:ext cx="155480" cy="1510735"/>
                <a:chOff x="7080816" y="3646900"/>
                <a:chExt cx="155480" cy="1510735"/>
              </a:xfrm>
            </p:grpSpPr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2EBE41C9-1924-48A6-8074-0520DCF0B1CA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7463FD6B-0F81-40FF-B686-BE724D343503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id="{F8526022-896D-4847-9EFA-41DD8DB36350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42" name="타원 141">
                  <a:extLst>
                    <a:ext uri="{FF2B5EF4-FFF2-40B4-BE49-F238E27FC236}">
                      <a16:creationId xmlns:a16="http://schemas.microsoft.com/office/drawing/2014/main" id="{39906871-8DBD-465E-8D46-F9F6B99937C4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8CCAE8A1-1E3D-437B-8208-49943B8134EA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FAEF582E-D7CF-425B-9A04-DC9370CDCF0F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22CD2632-D860-4677-AD4C-2BDDC26F66A5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46" name="타원 145">
                  <a:extLst>
                    <a:ext uri="{FF2B5EF4-FFF2-40B4-BE49-F238E27FC236}">
                      <a16:creationId xmlns:a16="http://schemas.microsoft.com/office/drawing/2014/main" id="{40209E3C-434F-45B8-B3D5-AC6FA034A0E0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F79012C0-C587-4C5F-BE49-1CCEB2BB3A64}"/>
                </a:ext>
              </a:extLst>
            </p:cNvPr>
            <p:cNvGrpSpPr/>
            <p:nvPr/>
          </p:nvGrpSpPr>
          <p:grpSpPr>
            <a:xfrm>
              <a:off x="2287405" y="4840028"/>
              <a:ext cx="1130390" cy="1008953"/>
              <a:chOff x="6948581" y="3526997"/>
              <a:chExt cx="2015907" cy="1799339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892D0396-E089-4AE9-9A7B-ADAD9F28C40A}"/>
                  </a:ext>
                </a:extLst>
              </p:cNvPr>
              <p:cNvSpPr/>
              <p:nvPr/>
            </p:nvSpPr>
            <p:spPr>
              <a:xfrm>
                <a:off x="6948581" y="3526997"/>
                <a:ext cx="2015907" cy="179933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D4E46746-2743-483B-A4C4-86A160F69C37}"/>
                  </a:ext>
                </a:extLst>
              </p:cNvPr>
              <p:cNvGrpSpPr/>
              <p:nvPr/>
            </p:nvGrpSpPr>
            <p:grpSpPr>
              <a:xfrm>
                <a:off x="7099198" y="3659924"/>
                <a:ext cx="155480" cy="1510735"/>
                <a:chOff x="7080816" y="3646900"/>
                <a:chExt cx="155480" cy="1510735"/>
              </a:xfrm>
            </p:grpSpPr>
            <p:sp>
              <p:nvSpPr>
                <p:cNvPr id="213" name="타원 212">
                  <a:extLst>
                    <a:ext uri="{FF2B5EF4-FFF2-40B4-BE49-F238E27FC236}">
                      <a16:creationId xmlns:a16="http://schemas.microsoft.com/office/drawing/2014/main" id="{6D0F20F7-12C9-46D0-BC73-E2E0673725EF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849480C4-139F-4121-9E21-4D9F2ADC305E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3B40790A-4D87-4502-A3C6-60AF6634BFC9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9300D0C2-C060-4DBF-BFB9-73DBC86EA182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9480B4DD-209B-4448-9692-03FBD556B39D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14ABE462-E076-4C34-81D9-35D39686E6CA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A78911C1-893A-4F4B-8F4E-6FE2D3A7751F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1679AC74-9E9D-4FB0-9F84-B811A079C9DA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658F6831-9CE3-4658-A1BC-BA1022DA7BE1}"/>
                  </a:ext>
                </a:extLst>
              </p:cNvPr>
              <p:cNvGrpSpPr/>
              <p:nvPr/>
            </p:nvGrpSpPr>
            <p:grpSpPr>
              <a:xfrm>
                <a:off x="7320637" y="3653955"/>
                <a:ext cx="155480" cy="1510735"/>
                <a:chOff x="7080816" y="3646900"/>
                <a:chExt cx="155480" cy="1510735"/>
              </a:xfrm>
            </p:grpSpPr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80A6C812-2A48-4535-B353-8644B985FAD7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EDEA2434-283B-43A2-8CA9-A52DB9C22CA6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B1D9F0C7-B20F-40CE-8477-CC87B8C4516F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08" name="타원 207">
                  <a:extLst>
                    <a:ext uri="{FF2B5EF4-FFF2-40B4-BE49-F238E27FC236}">
                      <a16:creationId xmlns:a16="http://schemas.microsoft.com/office/drawing/2014/main" id="{C163641A-26A0-4C71-AA9D-5B7FF3A69CB4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09" name="타원 208">
                  <a:extLst>
                    <a:ext uri="{FF2B5EF4-FFF2-40B4-BE49-F238E27FC236}">
                      <a16:creationId xmlns:a16="http://schemas.microsoft.com/office/drawing/2014/main" id="{CA8ED1EB-FEB8-492E-B994-A43CEBDA6829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10" name="타원 209">
                  <a:extLst>
                    <a:ext uri="{FF2B5EF4-FFF2-40B4-BE49-F238E27FC236}">
                      <a16:creationId xmlns:a16="http://schemas.microsoft.com/office/drawing/2014/main" id="{65C843B0-9F16-42B8-87BB-810B3B02A327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11" name="타원 210">
                  <a:extLst>
                    <a:ext uri="{FF2B5EF4-FFF2-40B4-BE49-F238E27FC236}">
                      <a16:creationId xmlns:a16="http://schemas.microsoft.com/office/drawing/2014/main" id="{72E7338D-F13D-46C8-8DA2-3561795629B4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3F65BA37-480B-420C-B6B7-50AE1784916A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73FA933E-FBD9-4774-B4F7-3EA0546EDD2C}"/>
                  </a:ext>
                </a:extLst>
              </p:cNvPr>
              <p:cNvGrpSpPr/>
              <p:nvPr/>
            </p:nvGrpSpPr>
            <p:grpSpPr>
              <a:xfrm>
                <a:off x="7542076" y="3653955"/>
                <a:ext cx="155480" cy="1510735"/>
                <a:chOff x="7080816" y="3646900"/>
                <a:chExt cx="155480" cy="1510735"/>
              </a:xfrm>
            </p:grpSpPr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8B529900-FDA9-4C55-895F-472741D8A84E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4467DC76-D73F-47AD-BD81-C7773D9EC219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A1CEFF61-1B59-424C-9B3C-5E751F0306D3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DED764F2-6314-4D10-BA92-F49F75E3AB7B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553E6C15-8696-4D6E-BEB9-98D9E4091508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02" name="타원 201">
                  <a:extLst>
                    <a:ext uri="{FF2B5EF4-FFF2-40B4-BE49-F238E27FC236}">
                      <a16:creationId xmlns:a16="http://schemas.microsoft.com/office/drawing/2014/main" id="{B06B6C8D-D7DC-4F42-AB05-92499E53C41C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1E952ADB-09CD-413E-9A0C-EEF402605D30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49BFF8BA-7759-447E-BEF5-9AB2F87EE032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2E2886C9-48D3-423B-94E0-18A8180096D6}"/>
                  </a:ext>
                </a:extLst>
              </p:cNvPr>
              <p:cNvGrpSpPr/>
              <p:nvPr/>
            </p:nvGrpSpPr>
            <p:grpSpPr>
              <a:xfrm>
                <a:off x="7757663" y="3655302"/>
                <a:ext cx="155480" cy="1510735"/>
                <a:chOff x="7080816" y="3646900"/>
                <a:chExt cx="155480" cy="1510735"/>
              </a:xfrm>
            </p:grpSpPr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A8C35D5C-0765-4469-AD2E-F03ED00FC204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A104A0BC-6CA4-4CBE-AB1C-428B3F02D4E7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40761B56-7F99-4E9D-9394-394E45CE64D5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DF37566C-3785-4A73-9699-D992F2F68816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52162443-CFCC-4903-B33A-01CB11F530F8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4419295F-1F35-4BDE-B7F6-7DB016ECA7D7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C7D23DCE-D32C-4171-87ED-09049500D954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FC8D3D66-4172-4B91-870C-F39BC61C31D9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B74AFE4B-9A21-4B3F-AA7F-2B17243F37F1}"/>
                  </a:ext>
                </a:extLst>
              </p:cNvPr>
              <p:cNvGrpSpPr/>
              <p:nvPr/>
            </p:nvGrpSpPr>
            <p:grpSpPr>
              <a:xfrm>
                <a:off x="7979102" y="3649333"/>
                <a:ext cx="155480" cy="1510735"/>
                <a:chOff x="7080816" y="3646900"/>
                <a:chExt cx="155480" cy="1510735"/>
              </a:xfrm>
            </p:grpSpPr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FC551584-DEC9-494D-B237-7681AE810104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B1E0CA91-6B64-4EC8-8A51-FF9108C0833F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E782DEE6-968F-4C01-9A74-B614B97AE9ED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8E198DA9-6579-4945-A15C-1211AF9F234C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47AE8FC0-150F-4979-B1D3-E6D26609CE98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DA7590D4-7903-4C2F-92EB-6288247D319E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CDFE925F-A569-4276-95E3-69BD958BF586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421142F6-3EEA-4F70-89E2-5972F4E92EF0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727F5FBE-2F37-49AD-8A45-F3415475741C}"/>
                  </a:ext>
                </a:extLst>
              </p:cNvPr>
              <p:cNvGrpSpPr/>
              <p:nvPr/>
            </p:nvGrpSpPr>
            <p:grpSpPr>
              <a:xfrm>
                <a:off x="8200541" y="3649333"/>
                <a:ext cx="155480" cy="1510735"/>
                <a:chOff x="7080816" y="3646900"/>
                <a:chExt cx="155480" cy="1510735"/>
              </a:xfrm>
            </p:grpSpPr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D8BEC718-3420-4251-9FC8-CD0DE8005A18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B564DDFB-411F-4F2C-A0C4-70542812CB8F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22ADE96C-C82A-4DCE-B666-B19D0AA108F7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A36D4953-3F42-4860-B398-9B4ECC7FFB08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52E26776-DCCD-423F-B308-646870BE02BE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9CF63655-8A35-4966-B7D0-704C504CA79C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4ED2C713-721F-4ACF-9D06-166C8EDBABFC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6C1A5E65-F0A4-40A2-9510-C41567F7A908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47C7030B-FECF-46B6-B4CA-C993DCA2296B}"/>
                  </a:ext>
                </a:extLst>
              </p:cNvPr>
              <p:cNvGrpSpPr/>
              <p:nvPr/>
            </p:nvGrpSpPr>
            <p:grpSpPr>
              <a:xfrm>
                <a:off x="8424082" y="3646900"/>
                <a:ext cx="155480" cy="1510735"/>
                <a:chOff x="7080816" y="3646900"/>
                <a:chExt cx="155480" cy="1510735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5A2389E9-9503-4A2D-9264-E292FA293BD0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B4967788-C6F3-43F1-8DA8-9940CF44C811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1029D2BC-1708-4D0F-8155-AD779D0C483A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0D9A87A5-6BB6-4C33-BBFF-6154244A2865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A6B24C5C-FD01-4AAB-B1AE-E8D2146E131C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55103EB4-B457-454F-BDA9-D2633851E81E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B98974A1-8896-4118-9035-DC8EBA25BE97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85A76EB6-3F7C-4298-B005-B7B90340DC25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C8CABE46-E32C-440A-BE29-293596DFA399}"/>
                  </a:ext>
                </a:extLst>
              </p:cNvPr>
              <p:cNvGrpSpPr/>
              <p:nvPr/>
            </p:nvGrpSpPr>
            <p:grpSpPr>
              <a:xfrm>
                <a:off x="8645521" y="3646900"/>
                <a:ext cx="155480" cy="1510735"/>
                <a:chOff x="7080816" y="3646900"/>
                <a:chExt cx="155480" cy="1510735"/>
              </a:xfrm>
            </p:grpSpPr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5124B236-07D6-48FC-BA7E-27428E2CF5EE}"/>
                    </a:ext>
                  </a:extLst>
                </p:cNvPr>
                <p:cNvSpPr/>
                <p:nvPr/>
              </p:nvSpPr>
              <p:spPr>
                <a:xfrm>
                  <a:off x="7092280" y="364690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321D5DE9-EB70-4469-9141-B768E5051501}"/>
                    </a:ext>
                  </a:extLst>
                </p:cNvPr>
                <p:cNvSpPr/>
                <p:nvPr/>
              </p:nvSpPr>
              <p:spPr>
                <a:xfrm>
                  <a:off x="7092280" y="384139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35230689-9B44-4325-A29D-62710B39CCE1}"/>
                    </a:ext>
                  </a:extLst>
                </p:cNvPr>
                <p:cNvSpPr/>
                <p:nvPr/>
              </p:nvSpPr>
              <p:spPr>
                <a:xfrm>
                  <a:off x="7086548" y="40358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827411B0-FC27-4F0F-B2D3-059AC300C081}"/>
                    </a:ext>
                  </a:extLst>
                </p:cNvPr>
                <p:cNvSpPr/>
                <p:nvPr/>
              </p:nvSpPr>
              <p:spPr>
                <a:xfrm>
                  <a:off x="7086548" y="423213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C01DE04C-92AC-4BDF-B508-D8BB2D7DCDC4}"/>
                    </a:ext>
                  </a:extLst>
                </p:cNvPr>
                <p:cNvSpPr/>
                <p:nvPr/>
              </p:nvSpPr>
              <p:spPr>
                <a:xfrm>
                  <a:off x="7086548" y="4428380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752AC29C-30CE-4E29-8205-9729922E418F}"/>
                    </a:ext>
                  </a:extLst>
                </p:cNvPr>
                <p:cNvSpPr/>
                <p:nvPr/>
              </p:nvSpPr>
              <p:spPr>
                <a:xfrm>
                  <a:off x="7086548" y="462287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C6F3C9DB-736A-4C36-8EC5-FBF38B1CB1BE}"/>
                    </a:ext>
                  </a:extLst>
                </p:cNvPr>
                <p:cNvSpPr/>
                <p:nvPr/>
              </p:nvSpPr>
              <p:spPr>
                <a:xfrm>
                  <a:off x="7080816" y="48173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84EBB5AF-D9BD-4469-82A3-29A8B5093ADB}"/>
                    </a:ext>
                  </a:extLst>
                </p:cNvPr>
                <p:cNvSpPr/>
                <p:nvPr/>
              </p:nvSpPr>
              <p:spPr>
                <a:xfrm>
                  <a:off x="7080816" y="5013619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20459D-6262-42C0-AE4C-643E66BC9641}"/>
              </a:ext>
            </a:extLst>
          </p:cNvPr>
          <p:cNvGrpSpPr/>
          <p:nvPr/>
        </p:nvGrpSpPr>
        <p:grpSpPr>
          <a:xfrm>
            <a:off x="4351243" y="3912968"/>
            <a:ext cx="962891" cy="1152312"/>
            <a:chOff x="1357862" y="3429000"/>
            <a:chExt cx="2472206" cy="295854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A8183B7-D895-4ECD-B1DA-4762B9804AFC}"/>
                </a:ext>
              </a:extLst>
            </p:cNvPr>
            <p:cNvSpPr/>
            <p:nvPr/>
          </p:nvSpPr>
          <p:spPr>
            <a:xfrm>
              <a:off x="1438011" y="3429000"/>
              <a:ext cx="2299759" cy="295854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pic>
          <p:nvPicPr>
            <p:cNvPr id="73" name="Picture 4" descr="raspberry pi logo에 대한 이미지 검색결과">
              <a:extLst>
                <a:ext uri="{FF2B5EF4-FFF2-40B4-BE49-F238E27FC236}">
                  <a16:creationId xmlns:a16="http://schemas.microsoft.com/office/drawing/2014/main" id="{F4ACF0D4-6D16-4712-98E9-DBFF60D3D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664" y="3992245"/>
              <a:ext cx="946456" cy="119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6D7C05-A515-4BBF-83DC-3CC346820ABD}"/>
                </a:ext>
              </a:extLst>
            </p:cNvPr>
            <p:cNvSpPr txBox="1"/>
            <p:nvPr/>
          </p:nvSpPr>
          <p:spPr>
            <a:xfrm>
              <a:off x="1357862" y="5346552"/>
              <a:ext cx="2472206" cy="711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/>
                <a:t>pytesseract</a:t>
              </a:r>
              <a:endParaRPr lang="ko-KR" altLang="en-US" sz="1200"/>
            </a:p>
          </p:txBody>
        </p: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062E64F-E401-4189-93DF-2CAEADC26EE7}"/>
              </a:ext>
            </a:extLst>
          </p:cNvPr>
          <p:cNvSpPr/>
          <p:nvPr/>
        </p:nvSpPr>
        <p:spPr>
          <a:xfrm>
            <a:off x="4160331" y="5621638"/>
            <a:ext cx="454852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/>
              <a:t>- CRUD : </a:t>
            </a:r>
            <a:r>
              <a:rPr lang="ko-KR" altLang="en-US" sz="1050"/>
              <a:t>대부분의 컴퓨터 소프트웨어가 가지는 기본적인 데이터 처리 기능인 </a:t>
            </a:r>
            <a:r>
              <a:rPr lang="en-US" altLang="ko-KR" sz="1050"/>
              <a:t>Create(</a:t>
            </a:r>
            <a:r>
              <a:rPr lang="ko-KR" altLang="en-US" sz="1050"/>
              <a:t>생성</a:t>
            </a:r>
            <a:r>
              <a:rPr lang="en-US" altLang="ko-KR" sz="1050"/>
              <a:t>), Read(</a:t>
            </a:r>
            <a:r>
              <a:rPr lang="ko-KR" altLang="en-US" sz="1050"/>
              <a:t>읽기</a:t>
            </a:r>
            <a:r>
              <a:rPr lang="en-US" altLang="ko-KR" sz="1050"/>
              <a:t>), Update(</a:t>
            </a:r>
            <a:r>
              <a:rPr lang="ko-KR" altLang="en-US" sz="1050"/>
              <a:t>갱신</a:t>
            </a:r>
            <a:r>
              <a:rPr lang="en-US" altLang="ko-KR" sz="1050"/>
              <a:t>), Delete(</a:t>
            </a:r>
            <a:r>
              <a:rPr lang="ko-KR" altLang="en-US" sz="1050"/>
              <a:t>삭제</a:t>
            </a:r>
            <a:r>
              <a:rPr lang="en-US" altLang="ko-KR" sz="1050"/>
              <a:t>)</a:t>
            </a:r>
            <a:r>
              <a:rPr lang="ko-KR" altLang="en-US" sz="1050"/>
              <a:t>를 묶어서 일컫는 말이다</a:t>
            </a:r>
            <a:r>
              <a:rPr lang="en-US" altLang="ko-KR" sz="1050"/>
              <a:t>.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21864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4390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구현할 시스템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FCD059-A22E-41BE-BFC9-692933DBB506}"/>
              </a:ext>
            </a:extLst>
          </p:cNvPr>
          <p:cNvSpPr/>
          <p:nvPr/>
        </p:nvSpPr>
        <p:spPr>
          <a:xfrm>
            <a:off x="4644008" y="1340768"/>
            <a:ext cx="3600400" cy="4608512"/>
          </a:xfrm>
          <a:prstGeom prst="rect">
            <a:avLst/>
          </a:prstGeom>
          <a:solidFill>
            <a:schemeClr val="bg1"/>
          </a:solidFill>
          <a:ln w="19050"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Software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0B2585-EA24-46D4-BB66-4113BBF99F24}"/>
              </a:ext>
            </a:extLst>
          </p:cNvPr>
          <p:cNvSpPr/>
          <p:nvPr/>
        </p:nvSpPr>
        <p:spPr>
          <a:xfrm>
            <a:off x="899593" y="1340768"/>
            <a:ext cx="3672407" cy="4608512"/>
          </a:xfrm>
          <a:prstGeom prst="rect">
            <a:avLst/>
          </a:prstGeom>
          <a:solidFill>
            <a:schemeClr val="bg1"/>
          </a:solidFill>
          <a:ln w="19050"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Hardware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BBE55B4-F6D5-412C-B841-5C07B17D5590}"/>
              </a:ext>
            </a:extLst>
          </p:cNvPr>
          <p:cNvGrpSpPr/>
          <p:nvPr/>
        </p:nvGrpSpPr>
        <p:grpSpPr>
          <a:xfrm>
            <a:off x="2669578" y="2013274"/>
            <a:ext cx="1620957" cy="1574618"/>
            <a:chOff x="4655693" y="1631540"/>
            <a:chExt cx="3022850" cy="2936435"/>
          </a:xfrm>
        </p:grpSpPr>
        <p:pic>
          <p:nvPicPr>
            <p:cNvPr id="35" name="Picture 4" descr="raspberry pi 3 b+에 대한 이미지 검색결과">
              <a:extLst>
                <a:ext uri="{FF2B5EF4-FFF2-40B4-BE49-F238E27FC236}">
                  <a16:creationId xmlns:a16="http://schemas.microsoft.com/office/drawing/2014/main" id="{824ADF36-CAD5-4C24-9D32-A9511F54B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369" y="1631540"/>
              <a:ext cx="2471501" cy="1631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0BB7D5-4E0C-4A16-BCE1-FC8E1381755A}"/>
                </a:ext>
              </a:extLst>
            </p:cNvPr>
            <p:cNvSpPr txBox="1"/>
            <p:nvPr/>
          </p:nvSpPr>
          <p:spPr>
            <a:xfrm>
              <a:off x="4655693" y="3362661"/>
              <a:ext cx="3022850" cy="1205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마이크로컨트롤러</a:t>
              </a:r>
              <a:endParaRPr lang="en-US" altLang="ko-KR" sz="1400"/>
            </a:p>
            <a:p>
              <a:pPr algn="ctr"/>
              <a:r>
                <a:rPr lang="en-US" altLang="ko-KR" sz="1100"/>
                <a:t>Raspberry Pi </a:t>
              </a:r>
            </a:p>
            <a:p>
              <a:pPr algn="ctr"/>
              <a:r>
                <a:rPr lang="en-US" altLang="ko-KR" sz="1100"/>
                <a:t>3 B+ model</a:t>
              </a:r>
              <a:endParaRPr lang="ko-KR" altLang="en-US" sz="110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15EB69-5F03-419E-83C7-8D896C0BF50B}"/>
              </a:ext>
            </a:extLst>
          </p:cNvPr>
          <p:cNvGrpSpPr/>
          <p:nvPr/>
        </p:nvGrpSpPr>
        <p:grpSpPr>
          <a:xfrm>
            <a:off x="1207122" y="1911703"/>
            <a:ext cx="1184940" cy="1644472"/>
            <a:chOff x="1168351" y="1501274"/>
            <a:chExt cx="2209740" cy="3066701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0E250F5-3B8C-4B40-BEE8-32B2B5B3E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4319" y="1501274"/>
              <a:ext cx="1640639" cy="165329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745086-E275-440F-B5A3-0ACC54A1472E}"/>
                </a:ext>
              </a:extLst>
            </p:cNvPr>
            <p:cNvSpPr txBox="1"/>
            <p:nvPr/>
          </p:nvSpPr>
          <p:spPr>
            <a:xfrm>
              <a:off x="1168351" y="3362662"/>
              <a:ext cx="2209740" cy="1205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카메라 모듈</a:t>
              </a:r>
              <a:endParaRPr lang="en-US" altLang="ko-KR" sz="1400"/>
            </a:p>
            <a:p>
              <a:pPr algn="ctr"/>
              <a:r>
                <a:rPr lang="en-US" altLang="ko-KR" sz="1100"/>
                <a:t>Raspberry Pi </a:t>
              </a:r>
            </a:p>
            <a:p>
              <a:pPr algn="ctr"/>
              <a:r>
                <a:rPr lang="en-US" altLang="ko-KR" sz="1100"/>
                <a:t>Camera Rev 1.3</a:t>
              </a:r>
              <a:endParaRPr lang="ko-KR" altLang="en-US" sz="1100"/>
            </a:p>
          </p:txBody>
        </p:sp>
      </p:grpSp>
      <p:pic>
        <p:nvPicPr>
          <p:cNvPr id="42" name="Picture 6" descr="상품이미지">
            <a:extLst>
              <a:ext uri="{FF2B5EF4-FFF2-40B4-BE49-F238E27FC236}">
                <a16:creationId xmlns:a16="http://schemas.microsoft.com/office/drawing/2014/main" id="{5FBAC30C-E964-4616-A736-73D7845DA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5" y="3732727"/>
            <a:ext cx="1383713" cy="138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DA6A7C-DF54-4961-A9E1-C39703FCF9FB}"/>
              </a:ext>
            </a:extLst>
          </p:cNvPr>
          <p:cNvSpPr txBox="1"/>
          <p:nvPr/>
        </p:nvSpPr>
        <p:spPr>
          <a:xfrm>
            <a:off x="1232643" y="4943246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장치</a:t>
            </a:r>
            <a:endParaRPr lang="en-US" altLang="ko-KR" sz="1400"/>
          </a:p>
          <a:p>
            <a:pPr algn="ctr"/>
            <a:r>
              <a:rPr lang="en-US" altLang="ko-KR" sz="1100"/>
              <a:t>Raspberry Pi </a:t>
            </a:r>
          </a:p>
          <a:p>
            <a:pPr algn="ctr"/>
            <a:r>
              <a:rPr lang="en-US" altLang="ko-KR" sz="1100"/>
              <a:t>LED Matrix 8*8*2</a:t>
            </a:r>
            <a:endParaRPr lang="ko-KR" altLang="en-US" sz="1100"/>
          </a:p>
        </p:txBody>
      </p:sp>
      <p:pic>
        <p:nvPicPr>
          <p:cNvPr id="51" name="그래픽 50" descr="랩톱">
            <a:extLst>
              <a:ext uri="{FF2B5EF4-FFF2-40B4-BE49-F238E27FC236}">
                <a16:creationId xmlns:a16="http://schemas.microsoft.com/office/drawing/2014/main" id="{9296CDA9-01DB-4584-ACEB-9936CE177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6374" y="3790333"/>
            <a:ext cx="1268499" cy="126849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B6AA072-403B-4792-979B-B93FC451DC62}"/>
              </a:ext>
            </a:extLst>
          </p:cNvPr>
          <p:cNvSpPr txBox="1"/>
          <p:nvPr/>
        </p:nvSpPr>
        <p:spPr>
          <a:xfrm>
            <a:off x="2735796" y="4943598"/>
            <a:ext cx="148838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클라우드 서버</a:t>
            </a:r>
            <a:endParaRPr lang="en-US" altLang="ko-KR" sz="1400"/>
          </a:p>
          <a:p>
            <a:pPr algn="ctr"/>
            <a:r>
              <a:rPr lang="ko-KR" altLang="en-US" sz="1050"/>
              <a:t>노트북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2C6CA5-8526-4B51-8AC1-4445B9C9976F}"/>
              </a:ext>
            </a:extLst>
          </p:cNvPr>
          <p:cNvSpPr/>
          <p:nvPr/>
        </p:nvSpPr>
        <p:spPr>
          <a:xfrm>
            <a:off x="4832337" y="1921441"/>
            <a:ext cx="1509648" cy="1079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sql.py</a:t>
            </a: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원격 </a:t>
            </a:r>
            <a:r>
              <a:rPr lang="en-US" altLang="ko-KR" sz="1200">
                <a:solidFill>
                  <a:schemeClr val="tx1"/>
                </a:solidFill>
              </a:rPr>
              <a:t>CRUD </a:t>
            </a:r>
            <a:r>
              <a:rPr lang="ko-KR" altLang="en-US" sz="1200">
                <a:solidFill>
                  <a:schemeClr val="tx1"/>
                </a:solidFill>
              </a:rPr>
              <a:t>수행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1FD413-A199-410E-8ADB-5819E88B7565}"/>
              </a:ext>
            </a:extLst>
          </p:cNvPr>
          <p:cNvSpPr/>
          <p:nvPr/>
        </p:nvSpPr>
        <p:spPr>
          <a:xfrm>
            <a:off x="6500968" y="1921441"/>
            <a:ext cx="1509648" cy="1079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matrix.py</a:t>
            </a: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가상 </a:t>
            </a:r>
            <a:r>
              <a:rPr lang="en-US" altLang="ko-KR" sz="1200">
                <a:solidFill>
                  <a:schemeClr val="tx1"/>
                </a:solidFill>
              </a:rPr>
              <a:t>LED </a:t>
            </a:r>
            <a:r>
              <a:rPr lang="ko-KR" altLang="en-US" sz="1200">
                <a:solidFill>
                  <a:schemeClr val="tx1"/>
                </a:solidFill>
              </a:rPr>
              <a:t>장치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37F3CC8-1526-462B-AB84-BC5ECD479AD9}"/>
              </a:ext>
            </a:extLst>
          </p:cNvPr>
          <p:cNvSpPr/>
          <p:nvPr/>
        </p:nvSpPr>
        <p:spPr>
          <a:xfrm>
            <a:off x="4836102" y="3193054"/>
            <a:ext cx="1509648" cy="1079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ocr.py</a:t>
            </a: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이미지 내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텍스트 인식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F4AF21-13B0-4B59-A4FB-1BFA4D1382EA}"/>
              </a:ext>
            </a:extLst>
          </p:cNvPr>
          <p:cNvSpPr/>
          <p:nvPr/>
        </p:nvSpPr>
        <p:spPr>
          <a:xfrm>
            <a:off x="6504733" y="3193054"/>
            <a:ext cx="1509648" cy="1079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camera.py</a:t>
            </a: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촬영 및 캡쳐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76313F0-0732-4A73-AA9C-FC4E3423BCD6}"/>
              </a:ext>
            </a:extLst>
          </p:cNvPr>
          <p:cNvSpPr/>
          <p:nvPr/>
        </p:nvSpPr>
        <p:spPr>
          <a:xfrm>
            <a:off x="4832337" y="4464667"/>
            <a:ext cx="1509648" cy="1079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odr.py</a:t>
            </a: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데이터 분석 및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장치 상태 정의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9585292-68F8-4204-BAE3-1655E6C05DAD}"/>
              </a:ext>
            </a:extLst>
          </p:cNvPr>
          <p:cNvSpPr/>
          <p:nvPr/>
        </p:nvSpPr>
        <p:spPr>
          <a:xfrm>
            <a:off x="6497520" y="4464666"/>
            <a:ext cx="1509648" cy="1079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*.sql</a:t>
            </a: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스키마 정의 및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schemeClr val="tx1"/>
                </a:solidFill>
              </a:rPr>
              <a:t>DB </a:t>
            </a:r>
            <a:r>
              <a:rPr lang="ko-KR" altLang="en-US" sz="1200">
                <a:solidFill>
                  <a:schemeClr val="tx1"/>
                </a:solidFill>
              </a:rPr>
              <a:t>관리</a:t>
            </a:r>
            <a:endParaRPr lang="en-US" altLang="ko-KR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5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4811463" cy="571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4. </a:t>
            </a:r>
            <a:r>
              <a:rPr lang="ko-KR" altLang="en-US" sz="3200" b="1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시스템 설계 </a:t>
            </a:r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3200" b="1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주요 기능</a:t>
            </a:r>
            <a:endParaRPr lang="ko-KR" altLang="en-US" sz="2400" b="1">
              <a:solidFill>
                <a:schemeClr val="tx2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5644"/>
              </p:ext>
            </p:extLst>
          </p:nvPr>
        </p:nvGraphicFramePr>
        <p:xfrm>
          <a:off x="596828" y="1248918"/>
          <a:ext cx="7950344" cy="470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69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항목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주요 기능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861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하드웨어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Raspberry Pi Camera Rev 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LED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에 나오는 불빛을 읽는 장치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86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Raspberry Pi LED Matrix 8*8*2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세탁기 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LED 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가상 구현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남은 시간을 분단위로 보여주거나 통신 상태 등을 보여줌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86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Raspberry Pi 3 B+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마이크로프로세서와 입 · 출력 모듈을 하나의 칩으로 만들어져 위 모듈들을 연결하여 파이썬을 이용해 정해진 기능을 수행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86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노트북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라즈베리파이 원격 접속 및 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MySQL 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서버 주체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4811463" cy="571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4. </a:t>
            </a:r>
            <a:r>
              <a:rPr lang="ko-KR" altLang="en-US" sz="3200" b="1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시스템 설계 </a:t>
            </a:r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3200" b="1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주요 기능</a:t>
            </a:r>
            <a:endParaRPr lang="ko-KR" altLang="en-US" sz="2400" b="1">
              <a:solidFill>
                <a:schemeClr val="tx2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6623"/>
              </p:ext>
            </p:extLst>
          </p:nvPr>
        </p:nvGraphicFramePr>
        <p:xfrm>
          <a:off x="596828" y="1248918"/>
          <a:ext cx="7950344" cy="498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8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항목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latin typeface="나눔고딕"/>
                          <a:ea typeface="나눔고딕"/>
                        </a:rPr>
                        <a:t>주요 기능</a:t>
                      </a:r>
                    </a:p>
                  </a:txBody>
                  <a:tcPr anchor="ctr">
                    <a:solidFill>
                      <a:srgbClr val="25406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41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소프트웨어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플랫폼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데이터를 저장할 테이블을 만들고 파이썬 프로그램으로부터 데이터를 주고받음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1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카메라 모듈을 이용해 불빛을 읽고 불빛의 값을 상태값으로 바꾸어 서버에 지속적으로 업데이트해줌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411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구현 프로그램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sql.py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원격 서버 접속 및 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CRUD 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인터페이스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41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matrix.py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Matrix LED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를 직접 제어하는 인터페이스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62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ocr.py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다양한 이미지 필터링을 제공하고 이미지 내 텍스트를 인식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623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camera.py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Pi 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카메라를 통해 이미지 촬영을 할 수 있는 인터페이스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330949"/>
                  </a:ext>
                </a:extLst>
              </a:tr>
              <a:tr h="680623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odr.py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데이터베이스 내 데이터를 분석하고 세탁기 상태를 적절히 업데이트하는 프로그램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9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03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27206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5. </a:t>
            </a:r>
            <a:r>
              <a:rPr lang="ko-KR" altLang="en-US" sz="3200" b="1">
                <a:solidFill>
                  <a:schemeClr val="tx2">
                    <a:lumMod val="75000"/>
                  </a:schemeClr>
                </a:solidFill>
                <a:latin typeface="나눔고딕"/>
                <a:ea typeface="나눔고딕"/>
              </a:rPr>
              <a:t>진행된 일정</a:t>
            </a:r>
            <a:endParaRPr lang="ko-KR" altLang="en-US" sz="2400" b="1">
              <a:solidFill>
                <a:schemeClr val="tx2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543" y="1131788"/>
            <a:ext cx="8136905" cy="4745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11500</TotalTime>
  <Words>743</Words>
  <Application>Microsoft Office PowerPoint</Application>
  <PresentationFormat>화면 슬라이드 쇼(4:3)</PresentationFormat>
  <Paragraphs>156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맑은 고딕</vt:lpstr>
      <vt:lpstr>Arial</vt:lpstr>
      <vt:lpstr>Office 테마</vt:lpstr>
      <vt:lpstr>디자인 사용자 지정</vt:lpstr>
      <vt:lpstr>세탁기 자리 확인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XT 사업 모델</dc:title>
  <dc:creator>한용희</dc:creator>
  <cp:lastModifiedBy>park kwangtae</cp:lastModifiedBy>
  <cp:revision>1586</cp:revision>
  <cp:lastPrinted>2016-09-22T00:00:28Z</cp:lastPrinted>
  <dcterms:created xsi:type="dcterms:W3CDTF">2016-04-18T13:18:18Z</dcterms:created>
  <dcterms:modified xsi:type="dcterms:W3CDTF">2019-12-01T21:14:34Z</dcterms:modified>
</cp:coreProperties>
</file>