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85" r:id="rId3"/>
    <p:sldId id="264" r:id="rId4"/>
    <p:sldId id="286" r:id="rId5"/>
    <p:sldId id="287" r:id="rId6"/>
    <p:sldId id="291" r:id="rId7"/>
    <p:sldId id="288" r:id="rId8"/>
    <p:sldId id="282" r:id="rId9"/>
    <p:sldId id="293" r:id="rId10"/>
    <p:sldId id="295" r:id="rId11"/>
    <p:sldId id="294" r:id="rId12"/>
    <p:sldId id="290" r:id="rId13"/>
    <p:sldId id="289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FFFFFF"/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2" autoAdjust="0"/>
    <p:restoredTop sz="94180" autoAdjust="0"/>
  </p:normalViewPr>
  <p:slideViewPr>
    <p:cSldViewPr>
      <p:cViewPr varScale="1">
        <p:scale>
          <a:sx n="69" d="100"/>
          <a:sy n="69" d="100"/>
        </p:scale>
        <p:origin x="62" y="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0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6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85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8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4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6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8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9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2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0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02499-FBFE-4983-8DC1-F68B28B1F7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340850"/>
            <a:ext cx="504056" cy="5102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ko-KR" altLang="en-US" sz="3600" b="1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세탁기 자리 확인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2160240"/>
          </a:xfrm>
        </p:spPr>
        <p:txBody>
          <a:bodyPr anchor="ctr" anchorCtr="0"/>
          <a:lstStyle/>
          <a:p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err="1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스마트시스템소프트웨어학과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최인준</a:t>
            </a:r>
            <a:endParaRPr lang="en-US" altLang="ko-KR" sz="200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스마트시스템소프트웨어학과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박재현</a:t>
            </a:r>
            <a:endParaRPr lang="en-US" altLang="ko-KR" sz="200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스마트시스템소프트웨어학과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박광태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79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662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구축환경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99036E-DB17-49B8-AAC6-B6CC4A44060A}"/>
              </a:ext>
            </a:extLst>
          </p:cNvPr>
          <p:cNvSpPr/>
          <p:nvPr/>
        </p:nvSpPr>
        <p:spPr>
          <a:xfrm>
            <a:off x="901065" y="5517232"/>
            <a:ext cx="7344816" cy="12060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인터페이스의 경우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Electron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채택하여 배포가능한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Desktop Application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제작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Frontend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React UI Framework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 Type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개발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인터페이스에서는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 Addon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gRPC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라이브러리를 이용하여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CRIU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통신 예정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SPA: Single Page Application.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정적 리소스를 최초에 한번 다운로드하여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새로운 페이지 요청 시 필요한 데이터만 전달받아 갱신이 필요한 부분에 대해서만 페이지를 갱신하는 기법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07830-2AD3-4F5E-8FD8-DFD00F86D55A}"/>
              </a:ext>
            </a:extLst>
          </p:cNvPr>
          <p:cNvSpPr/>
          <p:nvPr/>
        </p:nvSpPr>
        <p:spPr>
          <a:xfrm>
            <a:off x="971600" y="4659436"/>
            <a:ext cx="7344816" cy="785788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OS: Ubuntu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DA1D46-6698-4B38-B0D5-F3F14EF9BA55}"/>
              </a:ext>
            </a:extLst>
          </p:cNvPr>
          <p:cNvSpPr/>
          <p:nvPr/>
        </p:nvSpPr>
        <p:spPr>
          <a:xfrm>
            <a:off x="971600" y="3716807"/>
            <a:ext cx="7344816" cy="85005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CRIU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C1B3AE-5326-44A6-9026-E09CA3E4239F}"/>
              </a:ext>
            </a:extLst>
          </p:cNvPr>
          <p:cNvSpPr/>
          <p:nvPr/>
        </p:nvSpPr>
        <p:spPr>
          <a:xfrm>
            <a:off x="971600" y="1174403"/>
            <a:ext cx="7344816" cy="24498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Interface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044D23-7B40-429F-969D-8C9AD8E7B58E}"/>
              </a:ext>
            </a:extLst>
          </p:cNvPr>
          <p:cNvSpPr txBox="1"/>
          <p:nvPr/>
        </p:nvSpPr>
        <p:spPr>
          <a:xfrm>
            <a:off x="1924921" y="1279793"/>
            <a:ext cx="3313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 Desktop Application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BA7C4E-759B-4BE7-AE20-9C895EF3D672}"/>
              </a:ext>
            </a:extLst>
          </p:cNvPr>
          <p:cNvSpPr/>
          <p:nvPr/>
        </p:nvSpPr>
        <p:spPr>
          <a:xfrm>
            <a:off x="3563888" y="3846355"/>
            <a:ext cx="1054307" cy="53478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39DA6-E621-4A8A-85A7-B57436F70DDF}"/>
              </a:ext>
            </a:extLst>
          </p:cNvPr>
          <p:cNvSpPr/>
          <p:nvPr/>
        </p:nvSpPr>
        <p:spPr>
          <a:xfrm>
            <a:off x="4694861" y="3846355"/>
            <a:ext cx="1054307" cy="53478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RPC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5C3F4D-40A0-4E72-A2C3-ADF1F6A3A483}"/>
              </a:ext>
            </a:extLst>
          </p:cNvPr>
          <p:cNvSpPr/>
          <p:nvPr/>
        </p:nvSpPr>
        <p:spPr>
          <a:xfrm>
            <a:off x="5825834" y="3846355"/>
            <a:ext cx="1054307" cy="53478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 API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EDF19B-F0FF-4FF3-844D-8571DCA21AA1}"/>
              </a:ext>
            </a:extLst>
          </p:cNvPr>
          <p:cNvSpPr/>
          <p:nvPr/>
        </p:nvSpPr>
        <p:spPr>
          <a:xfrm>
            <a:off x="6956807" y="3846355"/>
            <a:ext cx="1054307" cy="53478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API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D97780-8D10-4460-A48E-9BB0E01763A0}"/>
              </a:ext>
            </a:extLst>
          </p:cNvPr>
          <p:cNvSpPr/>
          <p:nvPr/>
        </p:nvSpPr>
        <p:spPr>
          <a:xfrm>
            <a:off x="1259632" y="1649371"/>
            <a:ext cx="3344156" cy="1707621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C082DA-1B09-4FC9-A58F-54D1DDEFD6E4}"/>
              </a:ext>
            </a:extLst>
          </p:cNvPr>
          <p:cNvSpPr/>
          <p:nvPr/>
        </p:nvSpPr>
        <p:spPr>
          <a:xfrm>
            <a:off x="4702799" y="1649371"/>
            <a:ext cx="3344156" cy="170762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2B6A3C81-CCE1-4E73-BF3D-4C0BCC1113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4350" y="3768244"/>
            <a:ext cx="725522" cy="725522"/>
          </a:xfrm>
          <a:prstGeom prst="rect">
            <a:avLst/>
          </a:prstGeom>
        </p:spPr>
      </p:pic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18501A39-4744-4BA7-95F4-386D24592F13}"/>
              </a:ext>
            </a:extLst>
          </p:cNvPr>
          <p:cNvSpPr/>
          <p:nvPr/>
        </p:nvSpPr>
        <p:spPr>
          <a:xfrm>
            <a:off x="4355457" y="1628800"/>
            <a:ext cx="595675" cy="224967"/>
          </a:xfrm>
          <a:prstGeom prst="leftRightArrow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9A7A8-E03A-4B85-9364-3631B6C1339E}"/>
              </a:ext>
            </a:extLst>
          </p:cNvPr>
          <p:cNvSpPr txBox="1"/>
          <p:nvPr/>
        </p:nvSpPr>
        <p:spPr>
          <a:xfrm>
            <a:off x="4243777" y="1213302"/>
            <a:ext cx="8322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SocketIO</a:t>
            </a:r>
            <a:r>
              <a:rPr lang="en-US" alt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2923BA80-49DF-40B1-B43D-70CA042A153F}"/>
              </a:ext>
            </a:extLst>
          </p:cNvPr>
          <p:cNvSpPr/>
          <p:nvPr/>
        </p:nvSpPr>
        <p:spPr>
          <a:xfrm rot="5400000">
            <a:off x="1587314" y="3583752"/>
            <a:ext cx="541523" cy="224967"/>
          </a:xfrm>
          <a:prstGeom prst="left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ED0244-4CA6-4FC4-B7C3-130889F72BDA}"/>
              </a:ext>
            </a:extLst>
          </p:cNvPr>
          <p:cNvSpPr/>
          <p:nvPr/>
        </p:nvSpPr>
        <p:spPr>
          <a:xfrm>
            <a:off x="1619672" y="2060849"/>
            <a:ext cx="1267650" cy="10781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 Ver.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870009-0D09-44E7-8C78-B841963FDF4A}"/>
              </a:ext>
            </a:extLst>
          </p:cNvPr>
          <p:cNvSpPr/>
          <p:nvPr/>
        </p:nvSpPr>
        <p:spPr>
          <a:xfrm>
            <a:off x="2972548" y="2060848"/>
            <a:ext cx="1267650" cy="107818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Ver.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A02DE6-1796-4827-9863-F8E5B52196B5}"/>
              </a:ext>
            </a:extLst>
          </p:cNvPr>
          <p:cNvSpPr/>
          <p:nvPr/>
        </p:nvSpPr>
        <p:spPr>
          <a:xfrm>
            <a:off x="1731775" y="2369359"/>
            <a:ext cx="1008112" cy="5588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Flask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A666FE-AFF6-4EDD-A85C-A7CE05399B00}"/>
              </a:ext>
            </a:extLst>
          </p:cNvPr>
          <p:cNvSpPr/>
          <p:nvPr/>
        </p:nvSpPr>
        <p:spPr>
          <a:xfrm>
            <a:off x="3102317" y="2369359"/>
            <a:ext cx="1008112" cy="5588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33829D-0F6D-4978-902F-B78CCB9614F7}"/>
              </a:ext>
            </a:extLst>
          </p:cNvPr>
          <p:cNvSpPr/>
          <p:nvPr/>
        </p:nvSpPr>
        <p:spPr>
          <a:xfrm>
            <a:off x="4891820" y="2060848"/>
            <a:ext cx="2949808" cy="107818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+ Electron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BDB42F-F7A0-47F5-99D2-45A6BA36C0F5}"/>
              </a:ext>
            </a:extLst>
          </p:cNvPr>
          <p:cNvSpPr/>
          <p:nvPr/>
        </p:nvSpPr>
        <p:spPr>
          <a:xfrm>
            <a:off x="5247658" y="2369359"/>
            <a:ext cx="2276670" cy="5588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React (SPA)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C59FDD7E-61FC-48AF-9973-2DB23E3245CC}"/>
              </a:ext>
            </a:extLst>
          </p:cNvPr>
          <p:cNvSpPr/>
          <p:nvPr/>
        </p:nvSpPr>
        <p:spPr>
          <a:xfrm rot="10800000">
            <a:off x="240376" y="2348880"/>
            <a:ext cx="1265446" cy="525709"/>
          </a:xfrm>
          <a:prstGeom prst="left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5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추진 일정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7030" y="5733256"/>
            <a:ext cx="80899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300" b="1" dirty="0" err="1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캡스톤</a:t>
            </a:r>
            <a:r>
              <a:rPr lang="ko-KR" altLang="en-US" sz="13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디자인 과목 수강기간동안 정보수집</a:t>
            </a:r>
            <a:r>
              <a:rPr lang="en-US" altLang="ko-KR" sz="13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3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테스트 및 인터페이스 데모 프로그램 구현을 목표로 함</a:t>
            </a:r>
            <a:r>
              <a:rPr lang="en-US" altLang="ko-KR" sz="13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3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3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변경으로 데모 프로그램 제외</a:t>
            </a:r>
            <a:r>
              <a:rPr lang="en-US" altLang="ko-KR" sz="13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2642A42-B5EE-4ED7-B68A-483C1857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55629"/>
              </p:ext>
            </p:extLst>
          </p:nvPr>
        </p:nvGraphicFramePr>
        <p:xfrm>
          <a:off x="527031" y="1124744"/>
          <a:ext cx="8089941" cy="45269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6777">
                  <a:extLst>
                    <a:ext uri="{9D8B030D-6E8A-4147-A177-3AD203B41FA5}">
                      <a16:colId xmlns:a16="http://schemas.microsoft.com/office/drawing/2014/main" val="914949438"/>
                    </a:ext>
                  </a:extLst>
                </a:gridCol>
                <a:gridCol w="962194">
                  <a:extLst>
                    <a:ext uri="{9D8B030D-6E8A-4147-A177-3AD203B41FA5}">
                      <a16:colId xmlns:a16="http://schemas.microsoft.com/office/drawing/2014/main" val="2669169474"/>
                    </a:ext>
                  </a:extLst>
                </a:gridCol>
                <a:gridCol w="962194">
                  <a:extLst>
                    <a:ext uri="{9D8B030D-6E8A-4147-A177-3AD203B41FA5}">
                      <a16:colId xmlns:a16="http://schemas.microsoft.com/office/drawing/2014/main" val="1471138167"/>
                    </a:ext>
                  </a:extLst>
                </a:gridCol>
                <a:gridCol w="962194">
                  <a:extLst>
                    <a:ext uri="{9D8B030D-6E8A-4147-A177-3AD203B41FA5}">
                      <a16:colId xmlns:a16="http://schemas.microsoft.com/office/drawing/2014/main" val="1748816507"/>
                    </a:ext>
                  </a:extLst>
                </a:gridCol>
                <a:gridCol w="962194">
                  <a:extLst>
                    <a:ext uri="{9D8B030D-6E8A-4147-A177-3AD203B41FA5}">
                      <a16:colId xmlns:a16="http://schemas.microsoft.com/office/drawing/2014/main" val="3274539991"/>
                    </a:ext>
                  </a:extLst>
                </a:gridCol>
                <a:gridCol w="962194">
                  <a:extLst>
                    <a:ext uri="{9D8B030D-6E8A-4147-A177-3AD203B41FA5}">
                      <a16:colId xmlns:a16="http://schemas.microsoft.com/office/drawing/2014/main" val="3995534118"/>
                    </a:ext>
                  </a:extLst>
                </a:gridCol>
                <a:gridCol w="962194">
                  <a:extLst>
                    <a:ext uri="{9D8B030D-6E8A-4147-A177-3AD203B41FA5}">
                      <a16:colId xmlns:a16="http://schemas.microsoft.com/office/drawing/2014/main" val="3826878314"/>
                    </a:ext>
                  </a:extLst>
                </a:gridCol>
              </a:tblGrid>
              <a:tr h="705053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(18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-6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-8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-12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(19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-6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-8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68381"/>
                  </a:ext>
                </a:extLst>
              </a:tr>
              <a:tr h="636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정보수집</a:t>
                      </a:r>
                      <a:endParaRPr lang="en-US" altLang="ko-KR" sz="105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샘플테스트 </a:t>
                      </a:r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</a:t>
                      </a:r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5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보완 </a:t>
                      </a:r>
                      <a:endParaRPr lang="en-US" altLang="ko-KR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37056"/>
                  </a:ext>
                </a:extLst>
              </a:tr>
              <a:tr h="636976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 </a:t>
                      </a: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프로그램</a:t>
                      </a:r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테스트</a:t>
                      </a:r>
                      <a:endParaRPr lang="en-US" altLang="ko-KR" sz="105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원인분석 및 대안제시</a:t>
                      </a:r>
                      <a:endParaRPr lang="en-US" altLang="ko-KR" sz="105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905870"/>
                  </a:ext>
                </a:extLst>
              </a:tr>
              <a:tr h="636976"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arenBoth"/>
                      </a:pP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프로그램</a:t>
                      </a:r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 </a:t>
                      </a: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</a:t>
                      </a:r>
                      <a:endParaRPr lang="en-US" altLang="ko-KR" sz="105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원인분석 및 대안제시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93423"/>
                  </a:ext>
                </a:extLst>
              </a:tr>
              <a:tr h="63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(2) </a:t>
                      </a: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자동화 프로그램</a:t>
                      </a:r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</a:t>
                      </a:r>
                      <a:endParaRPr lang="en-US" altLang="ko-KR" sz="105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프로토타입 작성 </a:t>
                      </a:r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29586"/>
                  </a:ext>
                </a:extLst>
              </a:tr>
              <a:tr h="63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(2) </a:t>
                      </a: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47289"/>
                  </a:ext>
                </a:extLst>
              </a:tr>
              <a:tr h="63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(2) </a:t>
                      </a:r>
                      <a:r>
                        <a:rPr lang="ko-KR" altLang="en-US" sz="105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51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233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고려 사항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9DDA9A7-48DC-4B62-A8B2-22E58691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75714"/>
              </p:ext>
            </p:extLst>
          </p:nvPr>
        </p:nvGraphicFramePr>
        <p:xfrm>
          <a:off x="596828" y="1124744"/>
          <a:ext cx="7950344" cy="470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2">
                  <a:extLst>
                    <a:ext uri="{9D8B030D-6E8A-4147-A177-3AD203B41FA5}">
                      <a16:colId xmlns:a16="http://schemas.microsoft.com/office/drawing/2014/main" val="2290741655"/>
                    </a:ext>
                  </a:extLst>
                </a:gridCol>
                <a:gridCol w="6163192">
                  <a:extLst>
                    <a:ext uri="{9D8B030D-6E8A-4147-A177-3AD203B41FA5}">
                      <a16:colId xmlns:a16="http://schemas.microsoft.com/office/drawing/2014/main" val="2343448589"/>
                    </a:ext>
                  </a:extLst>
                </a:gridCol>
              </a:tblGrid>
              <a:tr h="534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고려사항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63914"/>
                  </a:ext>
                </a:extLst>
              </a:tr>
              <a:tr h="7571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프로그램 설정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프로그램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에서는 코드를 비교적 쉽게 분석할 수 있는 예제 프로그램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(Chat </a:t>
                      </a:r>
                      <a:r>
                        <a:rPr lang="en-US" altLang="ko-KR" sz="1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채택하고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프로그램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에서는 실제 작동하는 응용프로그램을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 수 있도록 노력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414040"/>
                  </a:ext>
                </a:extLst>
              </a:tr>
              <a:tr h="7571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개발 순서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인터페이스가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CRIU Service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통신하는 부분에 대해 과제 수행자가 친숙하지 않으므로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통신부분을 제일 먼저 구체화 및 코딩할 것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90875"/>
                  </a:ext>
                </a:extLst>
              </a:tr>
              <a:tr h="7571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UIUX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부분은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Bootstrap, Semantic-UI, jQuery-UI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같은 라이브러리를 적극 사용하여 소요시간을 단축할 것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19170"/>
                  </a:ext>
                </a:extLst>
              </a:tr>
              <a:tr h="7571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선개발자료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Migration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목적으로 선 개발된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GUI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Phaul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CRIU-GTK)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이미 존재함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Python + Web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작성되어 있어 일부 참고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07170"/>
                  </a:ext>
                </a:extLst>
              </a:tr>
              <a:tr h="7571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개발항목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프로그램에 대한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원인 분석 및 대안제시 과정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인터페이스 작성 기간이 빠르게 진행되었을 경우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Docker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기반으로 인터페이스와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CRIU Docker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Integration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3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6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233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9BDC2B-9788-4E44-B95E-053A2AF8A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Fault Tolerant System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보조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Server/Service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프로그램을 주기적으로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Checkpoint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오작동하여 종료할 경우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필요할 경우 다른 컴퓨터에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프로그램을 복구할 수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 활용도 증가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CRIU GUI Interface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손쉽게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가능하도록 도움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원격기능을 제공하여 일괄적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병렬적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1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386516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 개요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요청 사항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구현할 시스템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추진 일정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고려 사항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233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 개요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2319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 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688" y="1196752"/>
            <a:ext cx="6984776" cy="262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 라즈베리파이를 이용하여 </a:t>
            </a:r>
            <a:endParaRPr lang="en-US" altLang="ko-KR"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과제에서는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CRIU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프로세스를 체크포인트 할 때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체크포인트 되는 범위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(e.g. Kernel Data Structures)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연구한다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실제 존재하는 응용프로그램을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실패할 경우 원인을 분석하고 대안을 제시한다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CRIU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응용하여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CRIU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이용할 수 있는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GUI Desktop Application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제작한다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CRIU: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프로세스의 상태를 이미지로 저장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(Checkpoint)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이미지로 프로세스를 그 상태로 복구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(Restore)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기능을 제공하는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Software Tool.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현재 몇 가지의 한계점을 가지고 있어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모든 프로그램에 대하여 완전한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CR(Checkpoint &amp; Restore)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기능을 제공하는 것은 아니다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717838" y="3645024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1694" y="3684364"/>
            <a:ext cx="1152128" cy="1976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 적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63688" y="3684364"/>
            <a:ext cx="6984776" cy="185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Virtual Machine Migration: 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컴퓨팅의 여러 대의 컴퓨터 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프로세스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(VM) 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구조에서 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이동가능한 프로세스의 종류를 확장한다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이로써 적은 수의 프로세스가 여러 대의 컴퓨터에 분산되어 있거나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컴퓨터에 너무 많은 프로세스가 수행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(Overloaded)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되고 있는 시나리오를 보조한다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CRIU 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제공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과제를 포함한 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CRIU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다루는 타 과제에서도 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CRIU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때 편리하게 작업할 수 있도록 돕는다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그래픽한 환경을 제공하여 기술 접근 장벽을 낮춘다</a:t>
            </a:r>
            <a:r>
              <a:rPr lang="en-US" altLang="ko-KR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300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1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4386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요청 사항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61DA74-CCE8-42BA-9D3D-65C0DB2C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5711"/>
              </p:ext>
            </p:extLst>
          </p:nvPr>
        </p:nvGraphicFramePr>
        <p:xfrm>
          <a:off x="596828" y="1124744"/>
          <a:ext cx="7950344" cy="201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2">
                  <a:extLst>
                    <a:ext uri="{9D8B030D-6E8A-4147-A177-3AD203B41FA5}">
                      <a16:colId xmlns:a16="http://schemas.microsoft.com/office/drawing/2014/main" val="2290741655"/>
                    </a:ext>
                  </a:extLst>
                </a:gridCol>
                <a:gridCol w="6163192">
                  <a:extLst>
                    <a:ext uri="{9D8B030D-6E8A-4147-A177-3AD203B41FA5}">
                      <a16:colId xmlns:a16="http://schemas.microsoft.com/office/drawing/2014/main" val="2343448589"/>
                    </a:ext>
                  </a:extLst>
                </a:gridCol>
              </a:tblGrid>
              <a:tr h="146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사항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63914"/>
                  </a:ext>
                </a:extLst>
              </a:tr>
              <a:tr h="50222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프로세스가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Checkpoint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범위 규정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99555"/>
                  </a:ext>
                </a:extLst>
              </a:tr>
              <a:tr h="5022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실패하는 경우 원인분석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원인에 대한 대책 마련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320044"/>
                  </a:ext>
                </a:extLst>
              </a:tr>
              <a:tr h="5022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Docker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Integration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테스트</a:t>
                      </a:r>
                      <a:endParaRPr lang="ko-KR" altLang="en-US" sz="1300" i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4411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F186F0-B48E-4C0E-83D0-400105F032E7}"/>
              </a:ext>
            </a:extLst>
          </p:cNvPr>
          <p:cNvGrpSpPr/>
          <p:nvPr/>
        </p:nvGrpSpPr>
        <p:grpSpPr>
          <a:xfrm>
            <a:off x="743350" y="3429000"/>
            <a:ext cx="2463004" cy="2952328"/>
            <a:chOff x="596828" y="3429000"/>
            <a:chExt cx="2463004" cy="29523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1CA935-CBEF-4C7A-9175-24E596CBAB71}"/>
                </a:ext>
              </a:extLst>
            </p:cNvPr>
            <p:cNvSpPr/>
            <p:nvPr/>
          </p:nvSpPr>
          <p:spPr>
            <a:xfrm>
              <a:off x="596828" y="3717032"/>
              <a:ext cx="2463004" cy="2664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프로그램이 사용하는 자원들 중 어느 범위까지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CRIU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Image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하는가에 대해 답변할 것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예를 들어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Thread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사용하는 프로그램은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원활히 가능한가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프로세스의 메모리에 대해서는 어떤 방식으로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Checkpoint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하는가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3713E1-3E55-407C-8048-DA24B1CE4EBD}"/>
                </a:ext>
              </a:extLst>
            </p:cNvPr>
            <p:cNvSpPr/>
            <p:nvPr/>
          </p:nvSpPr>
          <p:spPr>
            <a:xfrm>
              <a:off x="657410" y="3429000"/>
              <a:ext cx="1538326" cy="504056"/>
            </a:xfrm>
            <a:prstGeom prst="rect">
              <a:avLst/>
            </a:prstGeom>
            <a:solidFill>
              <a:srgbClr val="254061"/>
            </a:solidFill>
            <a:ln>
              <a:solidFill>
                <a:srgbClr val="25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범위의 규정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B07A76-18BA-4E71-AB60-CC86A071D3E1}"/>
              </a:ext>
            </a:extLst>
          </p:cNvPr>
          <p:cNvGrpSpPr/>
          <p:nvPr/>
        </p:nvGrpSpPr>
        <p:grpSpPr>
          <a:xfrm>
            <a:off x="3335126" y="3426574"/>
            <a:ext cx="2463004" cy="2952328"/>
            <a:chOff x="596828" y="3429000"/>
            <a:chExt cx="2463004" cy="295232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A34C7-EC5C-4C2A-95A4-AED19D590563}"/>
                </a:ext>
              </a:extLst>
            </p:cNvPr>
            <p:cNvSpPr/>
            <p:nvPr/>
          </p:nvSpPr>
          <p:spPr>
            <a:xfrm>
              <a:off x="596828" y="3717032"/>
              <a:ext cx="2463004" cy="2664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타겟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응용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A,B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대해서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가능하게 만들 것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타겟 프로그램이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되지 않는다면 실패한 원인을 분석할 것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 타겟 프로그램 코드를 수정하거나 직접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CRIU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코드를 수정하는 등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기타 방법을 모색하여 원인을 해소할 것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B115C2B-A86E-4566-978F-3D812F805507}"/>
                </a:ext>
              </a:extLst>
            </p:cNvPr>
            <p:cNvSpPr/>
            <p:nvPr/>
          </p:nvSpPr>
          <p:spPr>
            <a:xfrm>
              <a:off x="657410" y="3429000"/>
              <a:ext cx="1538326" cy="504056"/>
            </a:xfrm>
            <a:prstGeom prst="rect">
              <a:avLst/>
            </a:prstGeom>
            <a:solidFill>
              <a:srgbClr val="254061"/>
            </a:solidFill>
            <a:ln>
              <a:solidFill>
                <a:srgbClr val="25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원인분석</a:t>
              </a:r>
              <a:endPara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대책마련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F6F188-DA7D-453B-B966-A374077E91A4}"/>
              </a:ext>
            </a:extLst>
          </p:cNvPr>
          <p:cNvGrpSpPr/>
          <p:nvPr/>
        </p:nvGrpSpPr>
        <p:grpSpPr>
          <a:xfrm>
            <a:off x="5925420" y="3421893"/>
            <a:ext cx="2463004" cy="2952328"/>
            <a:chOff x="596828" y="3429000"/>
            <a:chExt cx="2463004" cy="29523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B8639A-611F-4646-804F-6C99576A2750}"/>
                </a:ext>
              </a:extLst>
            </p:cNvPr>
            <p:cNvSpPr/>
            <p:nvPr/>
          </p:nvSpPr>
          <p:spPr>
            <a:xfrm>
              <a:off x="596828" y="3717032"/>
              <a:ext cx="2463004" cy="2664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CRIU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Docker +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타겟 프로그램이 잘 작동되는 지 확인할 것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Docker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클라우드 컴퓨팅의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Container Platform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으로 대두되고 있는 만큼 의미가 있음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813473-8CFA-40E2-9037-682A078FF4C9}"/>
                </a:ext>
              </a:extLst>
            </p:cNvPr>
            <p:cNvSpPr/>
            <p:nvPr/>
          </p:nvSpPr>
          <p:spPr>
            <a:xfrm>
              <a:off x="657410" y="3429000"/>
              <a:ext cx="1538326" cy="504056"/>
            </a:xfrm>
            <a:prstGeom prst="rect">
              <a:avLst/>
            </a:prstGeom>
            <a:solidFill>
              <a:srgbClr val="254061"/>
            </a:solidFill>
            <a:ln>
              <a:solidFill>
                <a:srgbClr val="25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Docker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1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3E035-1E94-4A78-B952-5AECB6BE59F9}"/>
              </a:ext>
            </a:extLst>
          </p:cNvPr>
          <p:cNvSpPr/>
          <p:nvPr/>
        </p:nvSpPr>
        <p:spPr>
          <a:xfrm>
            <a:off x="956251" y="3192087"/>
            <a:ext cx="4248472" cy="1919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4386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요청 사항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61DA74-CCE8-42BA-9D3D-65C0DB2C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15734"/>
              </p:ext>
            </p:extLst>
          </p:nvPr>
        </p:nvGraphicFramePr>
        <p:xfrm>
          <a:off x="596828" y="1124744"/>
          <a:ext cx="7950344" cy="151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2">
                  <a:extLst>
                    <a:ext uri="{9D8B030D-6E8A-4147-A177-3AD203B41FA5}">
                      <a16:colId xmlns:a16="http://schemas.microsoft.com/office/drawing/2014/main" val="2290741655"/>
                    </a:ext>
                  </a:extLst>
                </a:gridCol>
                <a:gridCol w="6163192">
                  <a:extLst>
                    <a:ext uri="{9D8B030D-6E8A-4147-A177-3AD203B41FA5}">
                      <a16:colId xmlns:a16="http://schemas.microsoft.com/office/drawing/2014/main" val="2343448589"/>
                    </a:ext>
                  </a:extLst>
                </a:gridCol>
              </a:tblGrid>
              <a:tr h="146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사항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63914"/>
                  </a:ext>
                </a:extLst>
              </a:tr>
              <a:tr h="10044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제작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CRIU/CRIT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제공하는 주요기능을 포괄 해야함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e.g. Checkpoint, Restore, Incremental Dumps, Live Migration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314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A082CE-7155-4D5E-AEB2-DB1CCE525E61}"/>
              </a:ext>
            </a:extLst>
          </p:cNvPr>
          <p:cNvSpPr txBox="1"/>
          <p:nvPr/>
        </p:nvSpPr>
        <p:spPr>
          <a:xfrm>
            <a:off x="585402" y="5299467"/>
            <a:ext cx="795034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CRIT: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체크포인트 된 프로세스의 이미지를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Decoding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Tool. CRIU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같이 제공됨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Incremental Dumps: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프로세스에 대해 여러 개의 상태 이미지를 생성하는 과정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Live Migration: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프로세스를 체크포인트 후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만들어진 이미지를 다른 컴퓨터에서 복구하는 작업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0BAD252D-E63A-4862-A2E5-4087B57A3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599" y="3264095"/>
            <a:ext cx="1834852" cy="1834852"/>
          </a:xfrm>
          <a:prstGeom prst="rect">
            <a:avLst/>
          </a:prstGeom>
        </p:spPr>
      </p:pic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A00EE715-E953-4ACD-B767-8EB0D4B7B94D}"/>
              </a:ext>
            </a:extLst>
          </p:cNvPr>
          <p:cNvSpPr/>
          <p:nvPr/>
        </p:nvSpPr>
        <p:spPr>
          <a:xfrm>
            <a:off x="2828459" y="4109512"/>
            <a:ext cx="684061" cy="227471"/>
          </a:xfrm>
          <a:prstGeom prst="leftRightArrow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33BF1-EE91-401A-B175-F5F7CDEFE97C}"/>
              </a:ext>
            </a:extLst>
          </p:cNvPr>
          <p:cNvSpPr txBox="1"/>
          <p:nvPr/>
        </p:nvSpPr>
        <p:spPr>
          <a:xfrm>
            <a:off x="2950874" y="3812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01C8475D-1D1C-4346-86FF-112A5104227D}"/>
              </a:ext>
            </a:extLst>
          </p:cNvPr>
          <p:cNvSpPr/>
          <p:nvPr/>
        </p:nvSpPr>
        <p:spPr>
          <a:xfrm>
            <a:off x="5386095" y="4109512"/>
            <a:ext cx="684061" cy="227471"/>
          </a:xfrm>
          <a:prstGeom prst="leftRightArrow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F0A9B8-6EA2-4F95-9C5F-54B85F65EF75}"/>
              </a:ext>
            </a:extLst>
          </p:cNvPr>
          <p:cNvSpPr/>
          <p:nvPr/>
        </p:nvSpPr>
        <p:spPr>
          <a:xfrm>
            <a:off x="3728544" y="3447651"/>
            <a:ext cx="1332163" cy="1472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Desktop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D690D3-EE53-407F-BD13-786468CCA29F}"/>
              </a:ext>
            </a:extLst>
          </p:cNvPr>
          <p:cNvSpPr/>
          <p:nvPr/>
        </p:nvSpPr>
        <p:spPr>
          <a:xfrm>
            <a:off x="3728544" y="3447651"/>
            <a:ext cx="1332163" cy="176484"/>
          </a:xfrm>
          <a:prstGeom prst="rect">
            <a:avLst/>
          </a:prstGeom>
          <a:solidFill>
            <a:srgbClr val="2540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1252C-B221-42FF-9F6B-DD363A71FA6D}"/>
              </a:ext>
            </a:extLst>
          </p:cNvPr>
          <p:cNvSpPr txBox="1"/>
          <p:nvPr/>
        </p:nvSpPr>
        <p:spPr>
          <a:xfrm>
            <a:off x="5485110" y="380173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GUI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B8924BE-5AF4-401A-ADC7-59AF7F425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52" b="67903"/>
          <a:stretch/>
        </p:blipFill>
        <p:spPr>
          <a:xfrm>
            <a:off x="6251527" y="3244932"/>
            <a:ext cx="1776857" cy="1956629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22AC7A1-831B-44EA-AE2C-D9F7A3F5BE3D}"/>
              </a:ext>
            </a:extLst>
          </p:cNvPr>
          <p:cNvSpPr/>
          <p:nvPr/>
        </p:nvSpPr>
        <p:spPr>
          <a:xfrm>
            <a:off x="2382957" y="3220180"/>
            <a:ext cx="4277275" cy="1350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40CCD-6B84-408A-8B27-36E467E30B2A}"/>
              </a:ext>
            </a:extLst>
          </p:cNvPr>
          <p:cNvSpPr txBox="1"/>
          <p:nvPr/>
        </p:nvSpPr>
        <p:spPr>
          <a:xfrm>
            <a:off x="3215788" y="2878264"/>
            <a:ext cx="2377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대표 기능을 온전히 사용 가능하게</a:t>
            </a:r>
          </a:p>
        </p:txBody>
      </p:sp>
    </p:spTree>
    <p:extLst>
      <p:ext uri="{BB962C8B-B14F-4D97-AF65-F5344CB8AC3E}">
        <p14:creationId xmlns:p14="http://schemas.microsoft.com/office/powerpoint/2010/main" val="321864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구현할 시스템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FCD059-A22E-41BE-BFC9-692933DBB506}"/>
              </a:ext>
            </a:extLst>
          </p:cNvPr>
          <p:cNvSpPr/>
          <p:nvPr/>
        </p:nvSpPr>
        <p:spPr>
          <a:xfrm>
            <a:off x="4644008" y="1340768"/>
            <a:ext cx="3600400" cy="4608512"/>
          </a:xfrm>
          <a:prstGeom prst="rect">
            <a:avLst/>
          </a:prstGeom>
          <a:solidFill>
            <a:schemeClr val="bg1"/>
          </a:solidFill>
          <a:ln w="19050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제작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B2585-EA24-46D4-BB66-4113BBF99F24}"/>
              </a:ext>
            </a:extLst>
          </p:cNvPr>
          <p:cNvSpPr/>
          <p:nvPr/>
        </p:nvSpPr>
        <p:spPr>
          <a:xfrm>
            <a:off x="899593" y="1340768"/>
            <a:ext cx="3672407" cy="4608512"/>
          </a:xfrm>
          <a:prstGeom prst="rect">
            <a:avLst/>
          </a:prstGeom>
          <a:solidFill>
            <a:schemeClr val="bg1"/>
          </a:solidFill>
          <a:ln w="19050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011075-3362-4F60-A3AF-3AB14D521B33}"/>
              </a:ext>
            </a:extLst>
          </p:cNvPr>
          <p:cNvSpPr/>
          <p:nvPr/>
        </p:nvSpPr>
        <p:spPr>
          <a:xfrm>
            <a:off x="1063718" y="1802467"/>
            <a:ext cx="3344156" cy="1931902"/>
          </a:xfrm>
          <a:prstGeom prst="rect">
            <a:avLst/>
          </a:prstGeom>
          <a:solidFill>
            <a:srgbClr val="254061"/>
          </a:solidFill>
          <a:ln w="28575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APUE Figures Test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5D8F06-3255-46A4-9D48-F4872B612179}"/>
              </a:ext>
            </a:extLst>
          </p:cNvPr>
          <p:cNvSpPr/>
          <p:nvPr/>
        </p:nvSpPr>
        <p:spPr>
          <a:xfrm>
            <a:off x="1063718" y="3863911"/>
            <a:ext cx="3344156" cy="1869345"/>
          </a:xfrm>
          <a:prstGeom prst="rect">
            <a:avLst/>
          </a:prstGeom>
          <a:solidFill>
            <a:srgbClr val="254061"/>
          </a:solidFill>
          <a:ln w="28575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 Program A, B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48BBEE-87F6-4B01-AC85-5266867C5375}"/>
              </a:ext>
            </a:extLst>
          </p:cNvPr>
          <p:cNvSpPr/>
          <p:nvPr/>
        </p:nvSpPr>
        <p:spPr>
          <a:xfrm>
            <a:off x="1403648" y="2242898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E1480C-A72A-4881-B01C-91D9B2AC5FEE}"/>
              </a:ext>
            </a:extLst>
          </p:cNvPr>
          <p:cNvSpPr/>
          <p:nvPr/>
        </p:nvSpPr>
        <p:spPr>
          <a:xfrm>
            <a:off x="2835423" y="2242898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Advanced IO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mmap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E2C660-C74B-4A6E-B5DA-B0B461A68FF3}"/>
              </a:ext>
            </a:extLst>
          </p:cNvPr>
          <p:cNvSpPr/>
          <p:nvPr/>
        </p:nvSpPr>
        <p:spPr>
          <a:xfrm>
            <a:off x="1403648" y="2940120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IPC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(Shared Memory)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34FBCE-C1F6-4C47-9FC1-7CE4958E4BF3}"/>
              </a:ext>
            </a:extLst>
          </p:cNvPr>
          <p:cNvSpPr/>
          <p:nvPr/>
        </p:nvSpPr>
        <p:spPr>
          <a:xfrm>
            <a:off x="2835423" y="2940120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Socket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0F3FFF-85DB-4BDD-A158-BAB4B8EE91E5}"/>
              </a:ext>
            </a:extLst>
          </p:cNvPr>
          <p:cNvSpPr/>
          <p:nvPr/>
        </p:nvSpPr>
        <p:spPr>
          <a:xfrm>
            <a:off x="1403648" y="4252330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 Test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D5529D-06F6-4693-9FAA-996F6944EA7B}"/>
              </a:ext>
            </a:extLst>
          </p:cNvPr>
          <p:cNvSpPr/>
          <p:nvPr/>
        </p:nvSpPr>
        <p:spPr>
          <a:xfrm>
            <a:off x="2766390" y="4252330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Integration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6C0A4F-6EEF-43BE-9584-335349C2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4" y="3688803"/>
            <a:ext cx="1353360" cy="104462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A52BD5-C8C0-449E-B587-60D73F256E5F}"/>
              </a:ext>
            </a:extLst>
          </p:cNvPr>
          <p:cNvSpPr/>
          <p:nvPr/>
        </p:nvSpPr>
        <p:spPr>
          <a:xfrm>
            <a:off x="2766390" y="4949552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Solutions to failure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1052B3-E710-43D9-9518-979CEB96EA93}"/>
              </a:ext>
            </a:extLst>
          </p:cNvPr>
          <p:cNvSpPr/>
          <p:nvPr/>
        </p:nvSpPr>
        <p:spPr>
          <a:xfrm>
            <a:off x="1403648" y="4949552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Failure Cause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F73618-D9FE-40C9-B568-C995C3BA5AE8}"/>
              </a:ext>
            </a:extLst>
          </p:cNvPr>
          <p:cNvSpPr/>
          <p:nvPr/>
        </p:nvSpPr>
        <p:spPr>
          <a:xfrm>
            <a:off x="4769860" y="1802467"/>
            <a:ext cx="3344156" cy="1194485"/>
          </a:xfrm>
          <a:prstGeom prst="rect">
            <a:avLst/>
          </a:prstGeom>
          <a:solidFill>
            <a:srgbClr val="254061"/>
          </a:solidFill>
          <a:ln w="28575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Basic Functions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D0CEA8-C49C-489B-911F-CAE97792DFF8}"/>
              </a:ext>
            </a:extLst>
          </p:cNvPr>
          <p:cNvSpPr/>
          <p:nvPr/>
        </p:nvSpPr>
        <p:spPr>
          <a:xfrm>
            <a:off x="4769861" y="4509120"/>
            <a:ext cx="1630440" cy="1214915"/>
          </a:xfrm>
          <a:prstGeom prst="rect">
            <a:avLst/>
          </a:prstGeom>
          <a:solidFill>
            <a:srgbClr val="254061"/>
          </a:solidFill>
          <a:ln w="28575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Live Migration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0ADEA8D-CD09-467D-9B2F-F0D5E02EC6FC}"/>
              </a:ext>
            </a:extLst>
          </p:cNvPr>
          <p:cNvSpPr/>
          <p:nvPr/>
        </p:nvSpPr>
        <p:spPr>
          <a:xfrm>
            <a:off x="5064009" y="2242898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Virtual Terminal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BDCF4D-1406-4564-A038-6A6B1EA564CE}"/>
              </a:ext>
            </a:extLst>
          </p:cNvPr>
          <p:cNvSpPr/>
          <p:nvPr/>
        </p:nvSpPr>
        <p:spPr>
          <a:xfrm>
            <a:off x="6495784" y="2242898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Dump/Restore with Options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dockerì ëí ì´ë¯¸ì§ ê²ìê²°ê³¼">
            <a:extLst>
              <a:ext uri="{FF2B5EF4-FFF2-40B4-BE49-F238E27FC236}">
                <a16:creationId xmlns:a16="http://schemas.microsoft.com/office/drawing/2014/main" id="{386FB72F-FF70-4DF2-BD84-7AECAE8B4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9" t="17919" r="23062" b="40632"/>
          <a:stretch/>
        </p:blipFill>
        <p:spPr bwMode="auto">
          <a:xfrm>
            <a:off x="828612" y="3789040"/>
            <a:ext cx="512694" cy="4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5819501-CE00-4898-A12B-F0BB102ABB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8" y="4077072"/>
            <a:ext cx="630234" cy="18113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671FE93-95C4-4F84-8460-49B7933CF3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8" t="20960" r="22178" b="17311"/>
          <a:stretch/>
        </p:blipFill>
        <p:spPr>
          <a:xfrm>
            <a:off x="469931" y="3736494"/>
            <a:ext cx="459437" cy="48459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DCB8F7-E54D-496B-A4C7-1FB000EC56A6}"/>
              </a:ext>
            </a:extLst>
          </p:cNvPr>
          <p:cNvSpPr/>
          <p:nvPr/>
        </p:nvSpPr>
        <p:spPr>
          <a:xfrm>
            <a:off x="6557940" y="4509120"/>
            <a:ext cx="1556076" cy="1214915"/>
          </a:xfrm>
          <a:prstGeom prst="rect">
            <a:avLst/>
          </a:prstGeom>
          <a:solidFill>
            <a:srgbClr val="254061"/>
          </a:solidFill>
          <a:ln w="28575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CRIT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E3C7AC-8B52-4A0E-B004-12BD755E18A8}"/>
              </a:ext>
            </a:extLst>
          </p:cNvPr>
          <p:cNvSpPr/>
          <p:nvPr/>
        </p:nvSpPr>
        <p:spPr>
          <a:xfrm>
            <a:off x="4960534" y="4953029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 Transfer CR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(Page Server)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70B080-A751-4515-9ACB-10CE1F5BD18B}"/>
              </a:ext>
            </a:extLst>
          </p:cNvPr>
          <p:cNvSpPr/>
          <p:nvPr/>
        </p:nvSpPr>
        <p:spPr>
          <a:xfrm>
            <a:off x="6702153" y="4939569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 Decode View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2F42104-13CB-4E08-BE59-CFFF1657186B}"/>
              </a:ext>
            </a:extLst>
          </p:cNvPr>
          <p:cNvSpPr/>
          <p:nvPr/>
        </p:nvSpPr>
        <p:spPr>
          <a:xfrm>
            <a:off x="4747804" y="3130027"/>
            <a:ext cx="3366212" cy="1214915"/>
          </a:xfrm>
          <a:prstGeom prst="rect">
            <a:avLst/>
          </a:prstGeom>
          <a:solidFill>
            <a:srgbClr val="254061"/>
          </a:solidFill>
          <a:ln w="28575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Image Management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D8A59C-1E47-4A64-8BE7-CEF2486E47DD}"/>
              </a:ext>
            </a:extLst>
          </p:cNvPr>
          <p:cNvSpPr/>
          <p:nvPr/>
        </p:nvSpPr>
        <p:spPr>
          <a:xfrm>
            <a:off x="5064009" y="3526897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Image-as-Project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8BEF97-DFB7-4657-9C73-AD0C5AD4DA04}"/>
              </a:ext>
            </a:extLst>
          </p:cNvPr>
          <p:cNvSpPr/>
          <p:nvPr/>
        </p:nvSpPr>
        <p:spPr>
          <a:xfrm>
            <a:off x="6495784" y="3526897"/>
            <a:ext cx="1267650" cy="5676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Incremental Dumps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5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476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0D246A-3B39-4A4F-9D1C-6F62A681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21847"/>
              </p:ext>
            </p:extLst>
          </p:nvPr>
        </p:nvGraphicFramePr>
        <p:xfrm>
          <a:off x="596828" y="1124745"/>
          <a:ext cx="7950344" cy="4321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924">
                  <a:extLst>
                    <a:ext uri="{9D8B030D-6E8A-4147-A177-3AD203B41FA5}">
                      <a16:colId xmlns:a16="http://schemas.microsoft.com/office/drawing/2014/main" val="229074165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343448589"/>
                    </a:ext>
                  </a:extLst>
                </a:gridCol>
                <a:gridCol w="4479228">
                  <a:extLst>
                    <a:ext uri="{9D8B030D-6E8A-4147-A177-3AD203B41FA5}">
                      <a16:colId xmlns:a16="http://schemas.microsoft.com/office/drawing/2014/main" val="2950424524"/>
                    </a:ext>
                  </a:extLst>
                </a:gridCol>
              </a:tblGrid>
              <a:tr h="3793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기능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63914"/>
                  </a:ext>
                </a:extLst>
              </a:tr>
              <a:tr h="65112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APUE Figures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APUE</a:t>
                      </a:r>
                      <a:r>
                        <a:rPr lang="ko-KR" altLang="en-US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존재하는 일부 예제에 대해 </a:t>
                      </a:r>
                      <a:r>
                        <a:rPr lang="en-US" altLang="ko-KR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</a:t>
                      </a:r>
                      <a:r>
                        <a:rPr lang="ko-KR" altLang="en-US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</a:t>
                      </a:r>
                      <a:endParaRPr lang="en-US" altLang="ko-KR" sz="1300" dirty="0">
                        <a:solidFill>
                          <a:schemeClr val="tx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895005"/>
                  </a:ext>
                </a:extLst>
              </a:tr>
              <a:tr h="65112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 Program A, B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프로그램에 대해 </a:t>
                      </a:r>
                      <a:r>
                        <a:rPr lang="en-US" altLang="ko-KR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 </a:t>
                      </a:r>
                      <a:r>
                        <a:rPr lang="ko-KR" altLang="en-US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</a:t>
                      </a:r>
                      <a:endParaRPr lang="en-US" altLang="ko-KR" sz="1300" dirty="0">
                        <a:solidFill>
                          <a:schemeClr val="tx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511810"/>
                  </a:ext>
                </a:extLst>
              </a:tr>
              <a:tr h="65112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제작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Basic Functions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컴퓨터 내부에서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수행하는 기능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31448"/>
                  </a:ext>
                </a:extLst>
              </a:tr>
              <a:tr h="651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Multiple Image Management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체크포인트의 결과로 만들어진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이미지들에 대한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Management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lang="en-US" altLang="ko-KR" sz="1300" dirty="0">
                        <a:solidFill>
                          <a:schemeClr val="tx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657777"/>
                  </a:ext>
                </a:extLst>
              </a:tr>
              <a:tr h="651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Migration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컴퓨터가 아닌 여러 컴퓨터를 대상으로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수행하는 기능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54612"/>
                  </a:ext>
                </a:extLst>
              </a:tr>
              <a:tr h="65112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CRIT Integration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Decode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형태를 볼 수 있는 기능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28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77CEB3-5425-49D0-B88E-0B6B5BE248A9}"/>
              </a:ext>
            </a:extLst>
          </p:cNvPr>
          <p:cNvSpPr txBox="1"/>
          <p:nvPr/>
        </p:nvSpPr>
        <p:spPr>
          <a:xfrm>
            <a:off x="585402" y="5517232"/>
            <a:ext cx="795034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도서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APUE: Advanced Programming in Unix Environment(W. Richard Stevens, Stephen A. Rago)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프로세스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CR”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항목에 대해서는 연구항목으로 명확히 정해진 것이 없어 기능 상세 설계에 대해 기술하지 않았음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인터페이스 제작＂ 항목에 대해 과제를 진행하면서 더 필요하는 기능이 있다면 추가 예정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5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상세 설계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0D246A-3B39-4A4F-9D1C-6F62A681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6828"/>
              </p:ext>
            </p:extLst>
          </p:nvPr>
        </p:nvGraphicFramePr>
        <p:xfrm>
          <a:off x="596828" y="1124744"/>
          <a:ext cx="7950344" cy="4515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2">
                  <a:extLst>
                    <a:ext uri="{9D8B030D-6E8A-4147-A177-3AD203B41FA5}">
                      <a16:colId xmlns:a16="http://schemas.microsoft.com/office/drawing/2014/main" val="2290741655"/>
                    </a:ext>
                  </a:extLst>
                </a:gridCol>
                <a:gridCol w="1683964">
                  <a:extLst>
                    <a:ext uri="{9D8B030D-6E8A-4147-A177-3AD203B41FA5}">
                      <a16:colId xmlns:a16="http://schemas.microsoft.com/office/drawing/2014/main" val="2343448589"/>
                    </a:ext>
                  </a:extLst>
                </a:gridCol>
                <a:gridCol w="4479228">
                  <a:extLst>
                    <a:ext uri="{9D8B030D-6E8A-4147-A177-3AD203B41FA5}">
                      <a16:colId xmlns:a16="http://schemas.microsoft.com/office/drawing/2014/main" val="2950424524"/>
                    </a:ext>
                  </a:extLst>
                </a:gridCol>
              </a:tblGrid>
              <a:tr h="4641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항목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기능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63914"/>
                  </a:ext>
                </a:extLst>
              </a:tr>
              <a:tr h="90400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Basic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Virtual Terminal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Interface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프로그램 경로를 입력 받으면 실행시켜 프로세스를 생성하는 기능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프로세스의 입출력을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Interface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확인할 수 있는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31448"/>
                  </a:ext>
                </a:extLst>
              </a:tr>
              <a:tr h="1008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 with Options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Dump(Checkpoint), Restore</a:t>
                      </a:r>
                      <a:r>
                        <a:rPr lang="ko-KR" altLang="en-US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명령어를 사용할 때의 옵션 값들</a:t>
                      </a:r>
                      <a:r>
                        <a:rPr lang="en-US" altLang="ko-KR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저장 경로</a:t>
                      </a:r>
                      <a:r>
                        <a:rPr lang="en-US" altLang="ko-KR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Socket</a:t>
                      </a:r>
                      <a:r>
                        <a:rPr lang="ko-KR" altLang="en-US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통신을 사용하는 프로그램임을 명시하는 옵션</a:t>
                      </a:r>
                      <a:r>
                        <a:rPr lang="en-US" altLang="ko-KR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3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자유롭게 세팅하여 사용할 수 있게 제작</a:t>
                      </a:r>
                      <a:endParaRPr lang="en-US" altLang="ko-KR" sz="1300" dirty="0">
                        <a:solidFill>
                          <a:schemeClr val="tx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54612"/>
                  </a:ext>
                </a:extLst>
              </a:tr>
              <a:tr h="106939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Multiple Image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Image-as-Project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프로젝트와 같이 관리하는 기능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Workspace/Project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개념 도입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(Like IDE)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이미지들의 정보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PID, etc.),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컴퓨터와의 호환성 여부와 같은 정보 표시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044868"/>
                  </a:ext>
                </a:extLst>
              </a:tr>
              <a:tr h="106939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Incremental Dumps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Basic Functions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프로세스를 특정 시간 간격으로 여러 번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이의 결과로 만들어진 이미지 다발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(Bundle)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04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상세 설계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0D246A-3B39-4A4F-9D1C-6F62A681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42830"/>
              </p:ext>
            </p:extLst>
          </p:nvPr>
        </p:nvGraphicFramePr>
        <p:xfrm>
          <a:off x="596828" y="1124744"/>
          <a:ext cx="7950344" cy="256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2">
                  <a:extLst>
                    <a:ext uri="{9D8B030D-6E8A-4147-A177-3AD203B41FA5}">
                      <a16:colId xmlns:a16="http://schemas.microsoft.com/office/drawing/2014/main" val="2290741655"/>
                    </a:ext>
                  </a:extLst>
                </a:gridCol>
                <a:gridCol w="1683964">
                  <a:extLst>
                    <a:ext uri="{9D8B030D-6E8A-4147-A177-3AD203B41FA5}">
                      <a16:colId xmlns:a16="http://schemas.microsoft.com/office/drawing/2014/main" val="2343448589"/>
                    </a:ext>
                  </a:extLst>
                </a:gridCol>
                <a:gridCol w="4479228">
                  <a:extLst>
                    <a:ext uri="{9D8B030D-6E8A-4147-A177-3AD203B41FA5}">
                      <a16:colId xmlns:a16="http://schemas.microsoft.com/office/drawing/2014/main" val="295042452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항목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기능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63914"/>
                  </a:ext>
                </a:extLst>
              </a:tr>
              <a:tr h="72008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Transfer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원격적으로 다른 컴퓨터의 프로세스를 조회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가능하고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이러한 이미지를 타 컴퓨터로 전송하는 기능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31448"/>
                  </a:ext>
                </a:extLst>
              </a:tr>
              <a:tr h="64807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Server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page-server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명령어를 사용할 수 있게 제작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메모리에 대한 이미지의 이동으로 한정됨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67697"/>
                  </a:ext>
                </a:extLst>
              </a:tr>
              <a:tr h="6951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Decode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이미지 </a:t>
                      </a:r>
                      <a:r>
                        <a:rPr lang="en-US" altLang="ko-KR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Decode/Preview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04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9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11412</TotalTime>
  <Words>1310</Words>
  <Application>Microsoft Office PowerPoint</Application>
  <PresentationFormat>화면 슬라이드 쇼(4:3)</PresentationFormat>
  <Paragraphs>217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디자인 사용자 지정</vt:lpstr>
      <vt:lpstr>세탁기 자리 확인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park kwangtae</cp:lastModifiedBy>
  <cp:revision>1558</cp:revision>
  <cp:lastPrinted>2016-09-22T00:00:28Z</cp:lastPrinted>
  <dcterms:created xsi:type="dcterms:W3CDTF">2016-04-18T13:18:18Z</dcterms:created>
  <dcterms:modified xsi:type="dcterms:W3CDTF">2019-12-01T19:42:56Z</dcterms:modified>
</cp:coreProperties>
</file>