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58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0EF5D6-F3C0-42B5-BD67-20DE7495D8A0}"/>
              </a:ext>
            </a:extLst>
          </p:cNvPr>
          <p:cNvSpPr/>
          <p:nvPr userDrawn="1"/>
        </p:nvSpPr>
        <p:spPr>
          <a:xfrm>
            <a:off x="247650" y="180975"/>
            <a:ext cx="11696700" cy="6496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127000">
              <a:schemeClr val="accent3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1C470E-5D91-4075-914B-D8963101D0EE}"/>
              </a:ext>
            </a:extLst>
          </p:cNvPr>
          <p:cNvCxnSpPr>
            <a:cxnSpLocks/>
          </p:cNvCxnSpPr>
          <p:nvPr userDrawn="1"/>
        </p:nvCxnSpPr>
        <p:spPr>
          <a:xfrm>
            <a:off x="8958580" y="695325"/>
            <a:ext cx="2790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51D2BA0-CD03-4A17-9F09-EF65B4E45A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58580" y="333375"/>
            <a:ext cx="2790824" cy="396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소제목을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8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C1225A-B63C-4736-9D5C-8BFE501C0F91}"/>
              </a:ext>
            </a:extLst>
          </p:cNvPr>
          <p:cNvSpPr/>
          <p:nvPr/>
        </p:nvSpPr>
        <p:spPr>
          <a:xfrm>
            <a:off x="2000250" y="654248"/>
            <a:ext cx="8191500" cy="5549504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127000">
              <a:schemeClr val="accent3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>
                <a:solidFill>
                  <a:schemeClr val="tx1"/>
                </a:solidFill>
              </a:rPr>
              <a:t>Open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Source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Based Design Class</a:t>
            </a:r>
          </a:p>
          <a:p>
            <a:pPr algn="ctr">
              <a:lnSpc>
                <a:spcPct val="120000"/>
              </a:lnSpc>
            </a:pPr>
            <a:r>
              <a:rPr lang="en-US" altLang="ko-KR" sz="2400">
                <a:solidFill>
                  <a:schemeClr val="tx1"/>
                </a:solidFill>
              </a:rPr>
              <a:t>16 Group</a:t>
            </a:r>
          </a:p>
          <a:p>
            <a:pPr algn="ctr">
              <a:lnSpc>
                <a:spcPct val="12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</a:rPr>
              <a:t>세탁기 자리 확인 서비스</a:t>
            </a:r>
            <a:endParaRPr lang="en-US" altLang="ko-KR" sz="40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</a:rPr>
              <a:t>프로젝트 제안서</a:t>
            </a:r>
            <a:endParaRPr lang="en-US" altLang="ko-KR" sz="28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chemeClr val="tx1"/>
                </a:solidFill>
              </a:rPr>
              <a:t>스마트시스템소프트웨어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FindSit </a:t>
            </a:r>
            <a:r>
              <a:rPr lang="ko-KR" altLang="en-US" sz="2400">
                <a:solidFill>
                  <a:schemeClr val="tx1"/>
                </a:solidFill>
              </a:rPr>
              <a:t>팀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20192935 </a:t>
            </a:r>
            <a:r>
              <a:rPr lang="ko-KR" altLang="en-US">
                <a:solidFill>
                  <a:schemeClr val="tx1"/>
                </a:solidFill>
              </a:rPr>
              <a:t>최인준</a:t>
            </a:r>
            <a:r>
              <a:rPr lang="en-US" altLang="ko-KR">
                <a:solidFill>
                  <a:schemeClr val="tx1"/>
                </a:solidFill>
              </a:rPr>
              <a:t>, 20192904 </a:t>
            </a:r>
            <a:r>
              <a:rPr lang="ko-KR" altLang="en-US">
                <a:solidFill>
                  <a:schemeClr val="tx1"/>
                </a:solidFill>
              </a:rPr>
              <a:t>박재현</a:t>
            </a:r>
            <a:r>
              <a:rPr lang="en-US" altLang="ko-KR">
                <a:solidFill>
                  <a:schemeClr val="tx1"/>
                </a:solidFill>
              </a:rPr>
              <a:t>, 20142779 </a:t>
            </a:r>
            <a:r>
              <a:rPr lang="ko-KR" altLang="en-US">
                <a:solidFill>
                  <a:schemeClr val="tx1"/>
                </a:solidFill>
              </a:rPr>
              <a:t>박광태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A1CE8-8C84-4424-963F-C5361AC17621}"/>
              </a:ext>
            </a:extLst>
          </p:cNvPr>
          <p:cNvSpPr txBox="1"/>
          <p:nvPr/>
        </p:nvSpPr>
        <p:spPr>
          <a:xfrm>
            <a:off x="10675238" y="6467475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2019</a:t>
            </a:r>
            <a:r>
              <a:rPr lang="ko-KR" altLang="en-US" sz="1400">
                <a:solidFill>
                  <a:schemeClr val="bg1"/>
                </a:solidFill>
              </a:rPr>
              <a:t>년 </a:t>
            </a:r>
            <a:r>
              <a:rPr lang="en-US" altLang="ko-KR" sz="1400">
                <a:solidFill>
                  <a:schemeClr val="bg1"/>
                </a:solidFill>
              </a:rPr>
              <a:t>11</a:t>
            </a:r>
            <a:r>
              <a:rPr lang="ko-KR" altLang="en-US" sz="1400">
                <a:solidFill>
                  <a:schemeClr val="bg1"/>
                </a:solidFill>
              </a:rPr>
              <a:t>월 </a:t>
            </a:r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>
                <a:solidFill>
                  <a:schemeClr val="bg1"/>
                </a:solidFill>
              </a:rPr>
              <a:t>일</a:t>
            </a:r>
          </a:p>
        </p:txBody>
      </p:sp>
      <p:pic>
        <p:nvPicPr>
          <p:cNvPr id="3076" name="Picture 4" descr="숭실대학교 로고에 대한 이미지 검색결과">
            <a:extLst>
              <a:ext uri="{FF2B5EF4-FFF2-40B4-BE49-F238E27FC236}">
                <a16:creationId xmlns:a16="http://schemas.microsoft.com/office/drawing/2014/main" id="{D5425EDB-D199-4655-8697-7E36C074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51" y="42108"/>
            <a:ext cx="1279161" cy="438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2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64F0E8-E470-4E36-8127-7498B5584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추진 계획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9854D2-D990-491F-B2AF-2F718460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05735"/>
              </p:ext>
            </p:extLst>
          </p:nvPr>
        </p:nvGraphicFramePr>
        <p:xfrm>
          <a:off x="1450975" y="928369"/>
          <a:ext cx="9702801" cy="54152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34886955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17785163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70742758"/>
                    </a:ext>
                  </a:extLst>
                </a:gridCol>
                <a:gridCol w="4905376">
                  <a:extLst>
                    <a:ext uri="{9D8B030D-6E8A-4147-A177-3AD203B41FA5}">
                      <a16:colId xmlns:a16="http://schemas.microsoft.com/office/drawing/2014/main" val="2458685877"/>
                    </a:ext>
                  </a:extLst>
                </a:gridCol>
              </a:tblGrid>
              <a:tr h="549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0104"/>
                  </a:ext>
                </a:extLst>
              </a:tr>
              <a:tr h="549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~ 11.04</a:t>
                      </a:r>
                      <a:endParaRPr lang="ko-KR" altLang="en-US" b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필요한 물품 구매 및 프로젝트 아이디어 구현 설계</a:t>
                      </a:r>
                      <a:r>
                        <a:rPr lang="en-US" altLang="ko-KR" b="0"/>
                        <a:t>, </a:t>
                      </a:r>
                      <a:r>
                        <a:rPr lang="ko-KR" altLang="en-US" b="0"/>
                        <a:t>팀 내 업무 분배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80632"/>
                  </a:ext>
                </a:extLst>
              </a:tr>
              <a:tr h="54982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~11.11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하드웨어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LED Matrix</a:t>
                      </a:r>
                      <a:r>
                        <a:rPr lang="ko-KR" altLang="en-US" b="0"/>
                        <a:t>로</a:t>
                      </a:r>
                      <a:r>
                        <a:rPr lang="en-US" altLang="ko-KR" b="0"/>
                        <a:t> </a:t>
                      </a:r>
                      <a:r>
                        <a:rPr lang="ko-KR" altLang="en-US" b="0"/>
                        <a:t>세탁기 환경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96688"/>
                  </a:ext>
                </a:extLst>
              </a:tr>
              <a:tr h="481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파이썬</a:t>
                      </a:r>
                      <a:endParaRPr lang="en-US" altLang="ko-K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/>
                        <a:t>세탁기 환경 관련 파이썬 프로그램 작성</a:t>
                      </a:r>
                      <a:endParaRPr lang="en-US" altLang="ko-KR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383767"/>
                  </a:ext>
                </a:extLst>
              </a:tr>
              <a:tr h="481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DB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/>
                        <a:t>데이터 베이스 환경 구축 및 테이블 스키마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504412"/>
                  </a:ext>
                </a:extLst>
              </a:tr>
              <a:tr h="54982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~ 11.17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하드웨어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카메라 모듈 구현 및 </a:t>
                      </a:r>
                      <a:r>
                        <a:rPr lang="en-US" altLang="ko-KR" b="0"/>
                        <a:t>RFID</a:t>
                      </a:r>
                      <a:r>
                        <a:rPr lang="ko-KR" altLang="en-US" b="0"/>
                        <a:t>를 이용해 초기 모델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35358"/>
                  </a:ext>
                </a:extLst>
              </a:tr>
              <a:tr h="67303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b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파이썬</a:t>
                      </a:r>
                      <a:endParaRPr lang="en-US" altLang="ko-K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/>
                        <a:t>파이썬 </a:t>
                      </a:r>
                      <a:r>
                        <a:rPr lang="en-US" altLang="ko-KR" b="0"/>
                        <a:t>OCR </a:t>
                      </a:r>
                      <a:r>
                        <a:rPr lang="ko-KR" altLang="en-US" b="0"/>
                        <a:t>라이브러리 수행 및 </a:t>
                      </a:r>
                      <a:endParaRPr lang="en-US" altLang="ko-KR" b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/>
                        <a:t>RFID</a:t>
                      </a:r>
                      <a:r>
                        <a:rPr lang="ko-KR" altLang="en-US" b="0"/>
                        <a:t>를 통한 서버 통신 구현</a:t>
                      </a:r>
                      <a:endParaRPr lang="en-US" altLang="ko-KR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71812"/>
                  </a:ext>
                </a:extLst>
              </a:tr>
              <a:tr h="481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DB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/>
                        <a:t>쿼리 개발 및 테이블 수정 및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760364"/>
                  </a:ext>
                </a:extLst>
              </a:tr>
              <a:tr h="549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~ 11.24</a:t>
                      </a:r>
                      <a:endParaRPr lang="ko-KR" altLang="en-US" b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하드웨어 및 소프트웨어 개발 내용 병합</a:t>
                      </a:r>
                      <a:r>
                        <a:rPr lang="en-US" altLang="ko-KR" b="0"/>
                        <a:t>, </a:t>
                      </a:r>
                      <a:r>
                        <a:rPr lang="ko-KR" altLang="en-US" b="0"/>
                        <a:t>시각적인 표현을 통해 개발 </a:t>
                      </a:r>
                      <a:r>
                        <a:rPr lang="en-US" altLang="ko-KR" b="0"/>
                        <a:t>1</a:t>
                      </a:r>
                      <a:r>
                        <a:rPr lang="ko-KR" altLang="en-US" b="0"/>
                        <a:t>차 완료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79983"/>
                  </a:ext>
                </a:extLst>
              </a:tr>
              <a:tr h="549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/>
                        <a:t>11.25 ~</a:t>
                      </a:r>
                      <a:endParaRPr lang="ko-KR" altLang="en-US" b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/>
                        <a:t>버그 패치</a:t>
                      </a:r>
                      <a:r>
                        <a:rPr lang="en-US" altLang="ko-KR" b="0"/>
                        <a:t>, </a:t>
                      </a:r>
                      <a:r>
                        <a:rPr lang="ko-KR" altLang="en-US" b="0"/>
                        <a:t>발전 가능한 기능 검토</a:t>
                      </a:r>
                      <a:r>
                        <a:rPr lang="en-US" altLang="ko-KR" b="0"/>
                        <a:t> </a:t>
                      </a:r>
                      <a:r>
                        <a:rPr lang="ko-KR" altLang="en-US" b="0"/>
                        <a:t>후 적용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9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318B93-C529-42E3-BEE2-FF90E62A0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B3613-B291-4C72-8F50-9B6EFA257264}"/>
              </a:ext>
            </a:extLst>
          </p:cNvPr>
          <p:cNvSpPr txBox="1"/>
          <p:nvPr/>
        </p:nvSpPr>
        <p:spPr>
          <a:xfrm>
            <a:off x="4037583" y="1151741"/>
            <a:ext cx="4116833" cy="4554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1. </a:t>
            </a:r>
            <a:r>
              <a:rPr lang="ko-KR" altLang="en-US" sz="2800"/>
              <a:t>프로젝트 개요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2. </a:t>
            </a:r>
            <a:r>
              <a:rPr lang="ko-KR" altLang="en-US" sz="2800"/>
              <a:t>프로젝트 목표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3. </a:t>
            </a:r>
            <a:r>
              <a:rPr lang="ko-KR" altLang="en-US" sz="2800"/>
              <a:t>기대효과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4. </a:t>
            </a:r>
            <a:r>
              <a:rPr lang="ko-KR" altLang="en-US" sz="2800"/>
              <a:t>시스템 아키텍쳐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5. </a:t>
            </a:r>
            <a:r>
              <a:rPr lang="ko-KR" altLang="en-US" sz="2800"/>
              <a:t>시스템 구현 계획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6. </a:t>
            </a:r>
            <a:r>
              <a:rPr lang="ko-KR" altLang="en-US" sz="2800"/>
              <a:t>추진 계획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7. </a:t>
            </a:r>
            <a:r>
              <a:rPr lang="ko-KR" altLang="en-US" sz="2800"/>
              <a:t>외부 오픈소스 활용 사항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9728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0BD57-AC8E-4CD0-A7A0-1028E7A7EAE7}"/>
              </a:ext>
            </a:extLst>
          </p:cNvPr>
          <p:cNvSpPr/>
          <p:nvPr/>
        </p:nvSpPr>
        <p:spPr>
          <a:xfrm>
            <a:off x="7772400" y="3728096"/>
            <a:ext cx="3657600" cy="279388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EF2819-472C-41D0-BE82-A0B36C741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2" descr="https://ssudorm.ssu.ac.kr:444/images/SShostel/templates/B0001/introduce/wash_s.jpg">
            <a:extLst>
              <a:ext uri="{FF2B5EF4-FFF2-40B4-BE49-F238E27FC236}">
                <a16:creationId xmlns:a16="http://schemas.microsoft.com/office/drawing/2014/main" id="{5E9B90F1-C6B9-4E5F-855C-E8486C38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89" y="3869897"/>
            <a:ext cx="3264407" cy="12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8E705812-5A85-4189-A8C0-D4CFD693910C}"/>
              </a:ext>
            </a:extLst>
          </p:cNvPr>
          <p:cNvSpPr txBox="1">
            <a:spLocks/>
          </p:cNvSpPr>
          <p:nvPr/>
        </p:nvSpPr>
        <p:spPr>
          <a:xfrm>
            <a:off x="8958580" y="333375"/>
            <a:ext cx="2790824" cy="3968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39FE93-8E8A-478D-BCE7-B7BDC8110383}"/>
              </a:ext>
            </a:extLst>
          </p:cNvPr>
          <p:cNvSpPr>
            <a:spLocks noGrp="1"/>
          </p:cNvSpPr>
          <p:nvPr/>
        </p:nvSpPr>
        <p:spPr>
          <a:xfrm>
            <a:off x="717672" y="2269778"/>
            <a:ext cx="4162425" cy="3672459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232257" rtl="0">
              <a:lnSpc>
                <a:spcPct val="150000"/>
              </a:lnSpc>
              <a:spcBef>
                <a:spcPct val="5000"/>
              </a:spcBef>
              <a:spcAft>
                <a:spcPct val="12000"/>
              </a:spcAft>
              <a:buClr>
                <a:srgbClr val="000000"/>
              </a:buClr>
              <a:buSzPct val="100000"/>
              <a:buFont typeface="Arial"/>
              <a:buNone/>
              <a:defRPr kumimoji="0" sz="1500" b="0" i="0" u="none" strike="noStrike" kern="1200" cap="none" spc="0" normalizeH="0" baseline="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</a:lstStyle>
          <a:p>
            <a:pPr latinLnBrk="0">
              <a:spcBef>
                <a:spcPts val="576"/>
              </a:spcBef>
              <a:spcAft>
                <a:spcPct val="2000"/>
              </a:spcAft>
              <a:defRPr lang="ko-KR" altLang="en-US"/>
            </a:pPr>
            <a:endParaRPr lang="en-US" altLang="ko-KR">
              <a:solidFill>
                <a:schemeClr val="bg1">
                  <a:lumMod val="3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C59138B-C3F6-4AC0-ABDF-DC41D64A258F}"/>
              </a:ext>
            </a:extLst>
          </p:cNvPr>
          <p:cNvSpPr/>
          <p:nvPr/>
        </p:nvSpPr>
        <p:spPr>
          <a:xfrm>
            <a:off x="1029355" y="806865"/>
            <a:ext cx="5961995" cy="5588905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3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숭실대학교 기숙사에는 남성 </a:t>
            </a:r>
            <a:r>
              <a:rPr lang="en-US" altLang="ko-KR">
                <a:solidFill>
                  <a:schemeClr val="tx1"/>
                </a:solidFill>
              </a:rPr>
              <a:t>788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여성 </a:t>
            </a:r>
            <a:r>
              <a:rPr lang="en-US" altLang="ko-KR">
                <a:solidFill>
                  <a:schemeClr val="tx1"/>
                </a:solidFill>
              </a:rPr>
              <a:t>615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총 </a:t>
            </a:r>
            <a:r>
              <a:rPr lang="en-US" altLang="ko-KR">
                <a:solidFill>
                  <a:schemeClr val="tx1"/>
                </a:solidFill>
              </a:rPr>
              <a:t>1403</a:t>
            </a:r>
            <a:r>
              <a:rPr lang="ko-KR" altLang="en-US">
                <a:solidFill>
                  <a:schemeClr val="tx1"/>
                </a:solidFill>
              </a:rPr>
              <a:t>명이라는 많은 인원이 거주하고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이런 기숙사에서 빨래를 할 수 있는 방법은 각 본관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층에 있는 세탁실을 이용하는 것인데 그 안에는 세탁기가 </a:t>
            </a: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>
                <a:solidFill>
                  <a:schemeClr val="tx1"/>
                </a:solidFill>
              </a:rPr>
              <a:t>대 정도밖에 없습니다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  <a:p>
            <a:pPr latinLnBrk="0">
              <a:lnSpc>
                <a:spcPct val="13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그러다 보니 빨래를 하러 내려가도 자리가 없어 다시 올라오는 학생들이 많습니다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그래서 실시간으로 사용중이지 않은 세탁기를 알려주는 프로그램이 있다면 학생들의 불편함을 덜어줄 수 있을 것이라 생각해서 본 프로젝트를 고안하였습니다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CF5A84-AAF4-4DEC-8020-7DA0B541FA26}"/>
              </a:ext>
            </a:extLst>
          </p:cNvPr>
          <p:cNvGrpSpPr/>
          <p:nvPr/>
        </p:nvGrpSpPr>
        <p:grpSpPr>
          <a:xfrm>
            <a:off x="7811196" y="908552"/>
            <a:ext cx="3367024" cy="1416368"/>
            <a:chOff x="7811197" y="1227679"/>
            <a:chExt cx="3367024" cy="141636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4FE7DB7-C539-4AC6-BA5F-1569543D7357}"/>
                </a:ext>
              </a:extLst>
            </p:cNvPr>
            <p:cNvSpPr/>
            <p:nvPr/>
          </p:nvSpPr>
          <p:spPr>
            <a:xfrm>
              <a:off x="9761853" y="1227679"/>
              <a:ext cx="1416368" cy="14163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119A48-3764-480E-AE26-4BF32D8EB6F0}"/>
                </a:ext>
              </a:extLst>
            </p:cNvPr>
            <p:cNvSpPr/>
            <p:nvPr/>
          </p:nvSpPr>
          <p:spPr>
            <a:xfrm>
              <a:off x="7811197" y="1227679"/>
              <a:ext cx="1416368" cy="14163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3" name="그래픽 42" descr="여성 프로필">
              <a:extLst>
                <a:ext uri="{FF2B5EF4-FFF2-40B4-BE49-F238E27FC236}">
                  <a16:creationId xmlns:a16="http://schemas.microsoft.com/office/drawing/2014/main" id="{A659DBFA-8905-4325-B0AB-F205DDD4C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2837" y="1479156"/>
              <a:ext cx="914400" cy="914400"/>
            </a:xfrm>
            <a:prstGeom prst="rect">
              <a:avLst/>
            </a:prstGeom>
          </p:spPr>
        </p:pic>
        <p:pic>
          <p:nvPicPr>
            <p:cNvPr id="45" name="그래픽 44" descr="숫 프로필">
              <a:extLst>
                <a:ext uri="{FF2B5EF4-FFF2-40B4-BE49-F238E27FC236}">
                  <a16:creationId xmlns:a16="http://schemas.microsoft.com/office/drawing/2014/main" id="{5C60DDAA-E91F-42D6-ACA5-E6A2CE2F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3230" y="1478949"/>
              <a:ext cx="914400" cy="9144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65280BD-ACFE-4013-8063-52E2DB9EDCAC}"/>
              </a:ext>
            </a:extLst>
          </p:cNvPr>
          <p:cNvSpPr txBox="1"/>
          <p:nvPr/>
        </p:nvSpPr>
        <p:spPr>
          <a:xfrm>
            <a:off x="7876415" y="245070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남성 </a:t>
            </a:r>
            <a:r>
              <a:rPr lang="en-US" altLang="ko-KR"/>
              <a:t>788</a:t>
            </a:r>
            <a:r>
              <a:rPr lang="ko-KR" altLang="en-US"/>
              <a:t>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8A6B4E-171B-4BD7-99FB-CF5E1B7DE91D}"/>
              </a:ext>
            </a:extLst>
          </p:cNvPr>
          <p:cNvSpPr txBox="1"/>
          <p:nvPr/>
        </p:nvSpPr>
        <p:spPr>
          <a:xfrm>
            <a:off x="9827071" y="24499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여성 </a:t>
            </a:r>
            <a:r>
              <a:rPr lang="en-US" altLang="ko-KR"/>
              <a:t>615</a:t>
            </a:r>
            <a:r>
              <a:rPr lang="ko-KR" altLang="en-US"/>
              <a:t>명</a:t>
            </a:r>
          </a:p>
        </p:txBody>
      </p:sp>
      <p:pic>
        <p:nvPicPr>
          <p:cNvPr id="52" name="Picture 2" descr="https://ssudorm.ssu.ac.kr:444/images/SShostel/templates/B0001/introduce/wash_s.jpg">
            <a:extLst>
              <a:ext uri="{FF2B5EF4-FFF2-40B4-BE49-F238E27FC236}">
                <a16:creationId xmlns:a16="http://schemas.microsoft.com/office/drawing/2014/main" id="{6B617882-9645-4C98-96F1-D2424118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88" y="5171618"/>
            <a:ext cx="3264407" cy="12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64B1079-BE6E-4B64-BBC7-AE2EBCE00460}"/>
              </a:ext>
            </a:extLst>
          </p:cNvPr>
          <p:cNvSpPr/>
          <p:nvPr/>
        </p:nvSpPr>
        <p:spPr>
          <a:xfrm>
            <a:off x="8362950" y="3007035"/>
            <a:ext cx="371475" cy="416716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68636AF3-CA50-4F05-97DE-EB5F4AEB698B}"/>
              </a:ext>
            </a:extLst>
          </p:cNvPr>
          <p:cNvSpPr/>
          <p:nvPr/>
        </p:nvSpPr>
        <p:spPr>
          <a:xfrm>
            <a:off x="10284297" y="2969704"/>
            <a:ext cx="371475" cy="416716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B865BC-1C19-40BF-ACAE-99A17B08D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프로젝트 목표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B7879-728A-44A4-B084-3839FDFD95CE}"/>
              </a:ext>
            </a:extLst>
          </p:cNvPr>
          <p:cNvSpPr/>
          <p:nvPr/>
        </p:nvSpPr>
        <p:spPr>
          <a:xfrm>
            <a:off x="8564115" y="1182224"/>
            <a:ext cx="2684910" cy="1310460"/>
          </a:xfrm>
          <a:prstGeom prst="rect">
            <a:avLst/>
          </a:prstGeom>
          <a:solidFill>
            <a:srgbClr val="6BDEE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BF399-CA27-47B4-A7A1-31AE7B10378C}"/>
              </a:ext>
            </a:extLst>
          </p:cNvPr>
          <p:cNvSpPr/>
          <p:nvPr/>
        </p:nvSpPr>
        <p:spPr>
          <a:xfrm>
            <a:off x="8457700" y="1068271"/>
            <a:ext cx="2905625" cy="1538366"/>
          </a:xfrm>
          <a:prstGeom prst="rect">
            <a:avLst/>
          </a:prstGeom>
          <a:noFill/>
          <a:ln w="19050">
            <a:solidFill>
              <a:srgbClr val="EA5A47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DDC5E7-67DE-4A6A-8C00-21C60D7C3D8A}"/>
              </a:ext>
            </a:extLst>
          </p:cNvPr>
          <p:cNvSpPr/>
          <p:nvPr/>
        </p:nvSpPr>
        <p:spPr>
          <a:xfrm>
            <a:off x="8685606" y="1296177"/>
            <a:ext cx="539719" cy="227906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B2FC75-8F2D-475F-AED8-B1E3F6A8B6F7}"/>
              </a:ext>
            </a:extLst>
          </p:cNvPr>
          <p:cNvSpPr/>
          <p:nvPr/>
        </p:nvSpPr>
        <p:spPr>
          <a:xfrm>
            <a:off x="8685606" y="1609548"/>
            <a:ext cx="539719" cy="769183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8E708-B948-4765-A6F3-CA448AF726B8}"/>
              </a:ext>
            </a:extLst>
          </p:cNvPr>
          <p:cNvSpPr/>
          <p:nvPr/>
        </p:nvSpPr>
        <p:spPr>
          <a:xfrm>
            <a:off x="9326591" y="1296177"/>
            <a:ext cx="539719" cy="227906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5617BF-0B32-4AAF-983E-CB3C37AD10D1}"/>
              </a:ext>
            </a:extLst>
          </p:cNvPr>
          <p:cNvSpPr/>
          <p:nvPr/>
        </p:nvSpPr>
        <p:spPr>
          <a:xfrm>
            <a:off x="9326591" y="1609548"/>
            <a:ext cx="539719" cy="769183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4ED9D0-D00E-40D7-B145-1A210D1D03C2}"/>
              </a:ext>
            </a:extLst>
          </p:cNvPr>
          <p:cNvSpPr/>
          <p:nvPr/>
        </p:nvSpPr>
        <p:spPr>
          <a:xfrm>
            <a:off x="9967577" y="1296177"/>
            <a:ext cx="539719" cy="227906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81FF4-48CA-493E-85AB-27987526C09C}"/>
              </a:ext>
            </a:extLst>
          </p:cNvPr>
          <p:cNvSpPr/>
          <p:nvPr/>
        </p:nvSpPr>
        <p:spPr>
          <a:xfrm>
            <a:off x="9967577" y="1609548"/>
            <a:ext cx="539719" cy="769183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B008B1-EC7E-4100-ABBC-2B4FC31B6F60}"/>
              </a:ext>
            </a:extLst>
          </p:cNvPr>
          <p:cNvGrpSpPr/>
          <p:nvPr/>
        </p:nvGrpSpPr>
        <p:grpSpPr>
          <a:xfrm>
            <a:off x="8792022" y="1710086"/>
            <a:ext cx="349396" cy="569765"/>
            <a:chOff x="5942457" y="2636901"/>
            <a:chExt cx="441579" cy="72009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6C3C855-B08A-49EF-823F-F1E90B8379D7}"/>
                </a:ext>
              </a:extLst>
            </p:cNvPr>
            <p:cNvCxnSpPr/>
            <p:nvPr/>
          </p:nvCxnSpPr>
          <p:spPr>
            <a:xfrm>
              <a:off x="5942457" y="263690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55218FD-3708-4892-AB27-12F99D938B3E}"/>
                </a:ext>
              </a:extLst>
            </p:cNvPr>
            <p:cNvCxnSpPr/>
            <p:nvPr/>
          </p:nvCxnSpPr>
          <p:spPr>
            <a:xfrm>
              <a:off x="5944362" y="2780919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C23F620-A492-48B0-A951-F49C81530AB8}"/>
                </a:ext>
              </a:extLst>
            </p:cNvPr>
            <p:cNvCxnSpPr/>
            <p:nvPr/>
          </p:nvCxnSpPr>
          <p:spPr>
            <a:xfrm>
              <a:off x="5946267" y="2924937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7EE95C-9400-47E3-83FE-5A380312629B}"/>
                </a:ext>
              </a:extLst>
            </p:cNvPr>
            <p:cNvCxnSpPr/>
            <p:nvPr/>
          </p:nvCxnSpPr>
          <p:spPr>
            <a:xfrm>
              <a:off x="5948172" y="3068955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CDBA3D2-DA02-400E-9843-F90C13132C27}"/>
                </a:ext>
              </a:extLst>
            </p:cNvPr>
            <p:cNvCxnSpPr/>
            <p:nvPr/>
          </p:nvCxnSpPr>
          <p:spPr>
            <a:xfrm>
              <a:off x="5950077" y="3212973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6D83ADA-0DC5-4245-8D4D-73CEF17DA1BE}"/>
                </a:ext>
              </a:extLst>
            </p:cNvPr>
            <p:cNvCxnSpPr/>
            <p:nvPr/>
          </p:nvCxnSpPr>
          <p:spPr>
            <a:xfrm>
              <a:off x="5951982" y="335699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5CF3EF-F758-454D-9D70-1DF75C858335}"/>
              </a:ext>
            </a:extLst>
          </p:cNvPr>
          <p:cNvGrpSpPr/>
          <p:nvPr/>
        </p:nvGrpSpPr>
        <p:grpSpPr>
          <a:xfrm>
            <a:off x="9421753" y="1721843"/>
            <a:ext cx="349396" cy="569765"/>
            <a:chOff x="5942457" y="2636901"/>
            <a:chExt cx="441579" cy="72009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ABC927E-EF6A-408A-B7E9-0C5D352350D3}"/>
                </a:ext>
              </a:extLst>
            </p:cNvPr>
            <p:cNvCxnSpPr/>
            <p:nvPr/>
          </p:nvCxnSpPr>
          <p:spPr>
            <a:xfrm>
              <a:off x="5942457" y="263690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E3D4C2E-6864-462C-B40C-3169B09D8548}"/>
                </a:ext>
              </a:extLst>
            </p:cNvPr>
            <p:cNvCxnSpPr/>
            <p:nvPr/>
          </p:nvCxnSpPr>
          <p:spPr>
            <a:xfrm>
              <a:off x="5944362" y="2780919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4C1FF85-1B04-4599-8A4A-5BE3549C8742}"/>
                </a:ext>
              </a:extLst>
            </p:cNvPr>
            <p:cNvCxnSpPr/>
            <p:nvPr/>
          </p:nvCxnSpPr>
          <p:spPr>
            <a:xfrm>
              <a:off x="5946267" y="2924937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8F77B6B-ECE0-463A-A12F-A149260AACFB}"/>
                </a:ext>
              </a:extLst>
            </p:cNvPr>
            <p:cNvCxnSpPr/>
            <p:nvPr/>
          </p:nvCxnSpPr>
          <p:spPr>
            <a:xfrm>
              <a:off x="5948172" y="3068955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F134249-5879-4D87-861A-5DFF2A4F4686}"/>
                </a:ext>
              </a:extLst>
            </p:cNvPr>
            <p:cNvCxnSpPr/>
            <p:nvPr/>
          </p:nvCxnSpPr>
          <p:spPr>
            <a:xfrm>
              <a:off x="5950077" y="3212973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042FB3-E941-48E5-A490-7FF022635C9C}"/>
                </a:ext>
              </a:extLst>
            </p:cNvPr>
            <p:cNvCxnSpPr/>
            <p:nvPr/>
          </p:nvCxnSpPr>
          <p:spPr>
            <a:xfrm>
              <a:off x="5951982" y="335699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7C0A25-CDEF-4158-9A56-A7C140CF956D}"/>
              </a:ext>
            </a:extLst>
          </p:cNvPr>
          <p:cNvGrpSpPr/>
          <p:nvPr/>
        </p:nvGrpSpPr>
        <p:grpSpPr>
          <a:xfrm>
            <a:off x="10062739" y="1714306"/>
            <a:ext cx="349396" cy="569765"/>
            <a:chOff x="5942457" y="2636901"/>
            <a:chExt cx="441579" cy="72009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3D2AA4D-9118-40DD-BC9F-B695F2EAD107}"/>
                </a:ext>
              </a:extLst>
            </p:cNvPr>
            <p:cNvCxnSpPr/>
            <p:nvPr/>
          </p:nvCxnSpPr>
          <p:spPr>
            <a:xfrm>
              <a:off x="5942457" y="263690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EE34002-4B3B-42AA-ABAD-26D245DFABDD}"/>
                </a:ext>
              </a:extLst>
            </p:cNvPr>
            <p:cNvCxnSpPr/>
            <p:nvPr/>
          </p:nvCxnSpPr>
          <p:spPr>
            <a:xfrm>
              <a:off x="5944362" y="2780919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19B425-4FDF-4C1E-9965-CAEF571C9A8F}"/>
                </a:ext>
              </a:extLst>
            </p:cNvPr>
            <p:cNvCxnSpPr/>
            <p:nvPr/>
          </p:nvCxnSpPr>
          <p:spPr>
            <a:xfrm>
              <a:off x="5946267" y="2924937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2FA6C7-D0B2-4557-98AB-B843D1FFB279}"/>
                </a:ext>
              </a:extLst>
            </p:cNvPr>
            <p:cNvCxnSpPr/>
            <p:nvPr/>
          </p:nvCxnSpPr>
          <p:spPr>
            <a:xfrm>
              <a:off x="5948172" y="3068955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F82A89-B23F-4E9A-BCD2-E37325665998}"/>
                </a:ext>
              </a:extLst>
            </p:cNvPr>
            <p:cNvCxnSpPr/>
            <p:nvPr/>
          </p:nvCxnSpPr>
          <p:spPr>
            <a:xfrm>
              <a:off x="5950077" y="3212973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DD9FECF-D58B-4F23-998E-F955B6015A23}"/>
                </a:ext>
              </a:extLst>
            </p:cNvPr>
            <p:cNvCxnSpPr/>
            <p:nvPr/>
          </p:nvCxnSpPr>
          <p:spPr>
            <a:xfrm>
              <a:off x="5951982" y="335699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타원형 설명선 6">
            <a:extLst>
              <a:ext uri="{FF2B5EF4-FFF2-40B4-BE49-F238E27FC236}">
                <a16:creationId xmlns:a16="http://schemas.microsoft.com/office/drawing/2014/main" id="{2CF3A983-F82F-4FD0-A033-63A71295B645}"/>
              </a:ext>
            </a:extLst>
          </p:cNvPr>
          <p:cNvSpPr/>
          <p:nvPr/>
        </p:nvSpPr>
        <p:spPr>
          <a:xfrm>
            <a:off x="6860951" y="754900"/>
            <a:ext cx="1508320" cy="1538366"/>
          </a:xfrm>
          <a:prstGeom prst="wedgeEllipseCallout">
            <a:avLst>
              <a:gd name="adj1" fmla="val 62249"/>
              <a:gd name="adj2" fmla="val 19396"/>
            </a:avLst>
          </a:prstGeom>
          <a:solidFill>
            <a:schemeClr val="lt1"/>
          </a:solidFill>
          <a:ln>
            <a:solidFill>
              <a:srgbClr val="EA5A4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r>
              <a:rPr lang="ko-KR" altLang="en-US">
                <a:solidFill>
                  <a:srgbClr val="EA5A47"/>
                </a:solidFill>
              </a:rPr>
              <a:t>사용중 </a:t>
            </a:r>
            <a:r>
              <a:rPr lang="en-US" altLang="ko-KR">
                <a:solidFill>
                  <a:srgbClr val="EA5A47"/>
                </a:solidFill>
              </a:rPr>
              <a:t>or</a:t>
            </a:r>
            <a:r>
              <a:rPr lang="ko-KR" altLang="en-US">
                <a:solidFill>
                  <a:srgbClr val="EA5A47"/>
                </a:solidFill>
              </a:rPr>
              <a:t> 사용가능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97301E9-B38E-4926-9A17-6CA9CE3A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1"/>
          <a:stretch/>
        </p:blipFill>
        <p:spPr>
          <a:xfrm>
            <a:off x="7209587" y="3174744"/>
            <a:ext cx="1931831" cy="2939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CE8C0D2-A5BF-4352-A356-37D0C5DF3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21"/>
          <a:stretch/>
        </p:blipFill>
        <p:spPr>
          <a:xfrm>
            <a:off x="9421753" y="3167207"/>
            <a:ext cx="1931831" cy="2939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1698C0-CEAF-422C-97D6-8762F7456D35}"/>
              </a:ext>
            </a:extLst>
          </p:cNvPr>
          <p:cNvSpPr/>
          <p:nvPr/>
        </p:nvSpPr>
        <p:spPr>
          <a:xfrm>
            <a:off x="10598775" y="1296177"/>
            <a:ext cx="539719" cy="227906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454E6-35E0-40F8-8FFE-76C22E133A3D}"/>
              </a:ext>
            </a:extLst>
          </p:cNvPr>
          <p:cNvSpPr/>
          <p:nvPr/>
        </p:nvSpPr>
        <p:spPr>
          <a:xfrm>
            <a:off x="10598775" y="1609548"/>
            <a:ext cx="539719" cy="769183"/>
          </a:xfrm>
          <a:prstGeom prst="rect">
            <a:avLst/>
          </a:prstGeom>
          <a:solidFill>
            <a:srgbClr val="ACF0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45720" rIns="91440" bIns="45720" anchor="ctr"/>
          <a:lstStyle/>
          <a:p>
            <a:pPr algn="ctr" latinLnBrk="0">
              <a:defRPr/>
            </a:pPr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1162747-B599-4EF7-A7F1-86A505D3B6AD}"/>
              </a:ext>
            </a:extLst>
          </p:cNvPr>
          <p:cNvGrpSpPr/>
          <p:nvPr/>
        </p:nvGrpSpPr>
        <p:grpSpPr>
          <a:xfrm>
            <a:off x="10693937" y="1714306"/>
            <a:ext cx="349396" cy="569765"/>
            <a:chOff x="5942457" y="2636901"/>
            <a:chExt cx="441579" cy="72009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BBF6EA5-44B2-48BB-8573-A6614416CA0B}"/>
                </a:ext>
              </a:extLst>
            </p:cNvPr>
            <p:cNvCxnSpPr/>
            <p:nvPr/>
          </p:nvCxnSpPr>
          <p:spPr>
            <a:xfrm>
              <a:off x="5942457" y="263690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6A3868-D60F-4C38-B59A-55C52CE88015}"/>
                </a:ext>
              </a:extLst>
            </p:cNvPr>
            <p:cNvCxnSpPr/>
            <p:nvPr/>
          </p:nvCxnSpPr>
          <p:spPr>
            <a:xfrm>
              <a:off x="5944362" y="2780919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4AFD227-2CD3-4094-B823-6B8367E9BE1B}"/>
                </a:ext>
              </a:extLst>
            </p:cNvPr>
            <p:cNvCxnSpPr/>
            <p:nvPr/>
          </p:nvCxnSpPr>
          <p:spPr>
            <a:xfrm>
              <a:off x="5946267" y="2924937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5322D95-FF39-44AD-BD94-CD832C2C7749}"/>
                </a:ext>
              </a:extLst>
            </p:cNvPr>
            <p:cNvCxnSpPr/>
            <p:nvPr/>
          </p:nvCxnSpPr>
          <p:spPr>
            <a:xfrm>
              <a:off x="5948172" y="3068955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751C77E-5297-4CB4-84D0-61FE222B88D1}"/>
                </a:ext>
              </a:extLst>
            </p:cNvPr>
            <p:cNvCxnSpPr/>
            <p:nvPr/>
          </p:nvCxnSpPr>
          <p:spPr>
            <a:xfrm>
              <a:off x="5950077" y="3212973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9EE735B-34A2-47EA-85DD-77B7D11A9AF7}"/>
                </a:ext>
              </a:extLst>
            </p:cNvPr>
            <p:cNvCxnSpPr/>
            <p:nvPr/>
          </p:nvCxnSpPr>
          <p:spPr>
            <a:xfrm>
              <a:off x="5951982" y="3356991"/>
              <a:ext cx="432054" cy="0"/>
            </a:xfrm>
            <a:prstGeom prst="line">
              <a:avLst/>
            </a:prstGeom>
            <a:ln w="254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CC4B84D-F272-404C-AC94-671D30CB1E47}"/>
              </a:ext>
            </a:extLst>
          </p:cNvPr>
          <p:cNvSpPr/>
          <p:nvPr/>
        </p:nvSpPr>
        <p:spPr>
          <a:xfrm>
            <a:off x="618621" y="634547"/>
            <a:ext cx="5961995" cy="5588905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본 프로젝트와 유사한 사업으로는 도서관의 남은 자리를 확인하거나 실시간 빈자리를 확인할 수 있도록 하는 숭실대도서관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교내 전자사물함의 빈자리를 확인해주는 프로그램도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하지만 이와 같이 학생들의 학교생활을 위한 프로그램이 많이 있지만 그 밖의 일상생활을 위한 것은 없습니다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세탁기의 빈자리를 실시간으로 확인하고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사용중인 세탁기의 경우 얼마만큼 시간이 남았는 지 확인하도록 하는 프로그램을 개발한 후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그 밖의 일상생활에서 원격으로 확인이 필요한 것에 대해 발전하여 진출하는 것이 본 프로젝트의 목표입니다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27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8BE8F7B-22AE-40D7-BB83-1640894E4CAB}"/>
              </a:ext>
            </a:extLst>
          </p:cNvPr>
          <p:cNvGrpSpPr/>
          <p:nvPr/>
        </p:nvGrpSpPr>
        <p:grpSpPr>
          <a:xfrm>
            <a:off x="6696942" y="871192"/>
            <a:ext cx="5119633" cy="5122433"/>
            <a:chOff x="5148432" y="2349225"/>
            <a:chExt cx="2880000" cy="2881575"/>
          </a:xfrm>
        </p:grpSpPr>
        <p:sp>
          <p:nvSpPr>
            <p:cNvPr id="10" name="원형 화살표 9">
              <a:extLst>
                <a:ext uri="{FF2B5EF4-FFF2-40B4-BE49-F238E27FC236}">
                  <a16:creationId xmlns:a16="http://schemas.microsoft.com/office/drawing/2014/main" id="{4877C662-17B2-40E9-B610-12230EA78112}"/>
                </a:ext>
              </a:extLst>
            </p:cNvPr>
            <p:cNvSpPr/>
            <p:nvPr/>
          </p:nvSpPr>
          <p:spPr>
            <a:xfrm>
              <a:off x="5148432" y="2350800"/>
              <a:ext cx="2880000" cy="28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rgbClr val="42C7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 latinLnBrk="0">
                <a:defRPr lang="ko-KR" altLang="en-US"/>
              </a:pPr>
              <a:endParaRPr lang="en-US" altLang="ko-KR"/>
            </a:p>
          </p:txBody>
        </p:sp>
        <p:sp>
          <p:nvSpPr>
            <p:cNvPr id="11" name="원형 화살표 10">
              <a:extLst>
                <a:ext uri="{FF2B5EF4-FFF2-40B4-BE49-F238E27FC236}">
                  <a16:creationId xmlns:a16="http://schemas.microsoft.com/office/drawing/2014/main" id="{042DAB88-DC00-44E0-A11B-44618BC3F2FE}"/>
                </a:ext>
              </a:extLst>
            </p:cNvPr>
            <p:cNvSpPr/>
            <p:nvPr/>
          </p:nvSpPr>
          <p:spPr>
            <a:xfrm flipH="1" flipV="1">
              <a:off x="5148432" y="2349225"/>
              <a:ext cx="2880000" cy="28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 latinLnBrk="0">
                <a:defRPr lang="ko-KR" altLang="en-US"/>
              </a:pPr>
              <a:endParaRPr lang="en-US" altLang="ko-KR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7332CE-B8C3-4CE7-AD92-FD22B46E7B6C}"/>
              </a:ext>
            </a:extLst>
          </p:cNvPr>
          <p:cNvSpPr/>
          <p:nvPr/>
        </p:nvSpPr>
        <p:spPr>
          <a:xfrm>
            <a:off x="618621" y="634547"/>
            <a:ext cx="5961995" cy="5588905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우선 학생들이 빈 세탁기가 있는 지 확인할 시간과 비용을 감소하게 해줍니다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세탁 관련 불만 및 분쟁을 막아줍니다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해당 프로젝트를 응용하여 다른 서비스로도 발전할 수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학교와 학생간의 소통 매개체를 만듦으로써 학교 생활에 많은 도움을 줄 수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적은 예산으로도 다양한 장소에 빠르고 쉽게 구현할 수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616842-518D-4A8A-981C-D010C784E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기대효과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3AE263-A7E3-4392-9FDC-A5DC94B2E0AD}"/>
              </a:ext>
            </a:extLst>
          </p:cNvPr>
          <p:cNvSpPr>
            <a:spLocks noGrp="1"/>
          </p:cNvSpPr>
          <p:nvPr/>
        </p:nvSpPr>
        <p:spPr>
          <a:xfrm>
            <a:off x="784681" y="2396649"/>
            <a:ext cx="4161600" cy="3768230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232257" rtl="0">
              <a:lnSpc>
                <a:spcPct val="150000"/>
              </a:lnSpc>
              <a:spcBef>
                <a:spcPct val="5000"/>
              </a:spcBef>
              <a:spcAft>
                <a:spcPct val="12000"/>
              </a:spcAft>
              <a:buClr>
                <a:srgbClr val="000000"/>
              </a:buClr>
              <a:buSzPct val="100000"/>
              <a:buFont typeface="Arial"/>
              <a:buNone/>
              <a:defRPr kumimoji="0" sz="1500" b="0" i="0" u="none" strike="noStrike" kern="1200" cap="none" spc="0" normalizeH="0" baseline="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</a:lstStyle>
          <a:p>
            <a:pPr latinLnBrk="0">
              <a:spcBef>
                <a:spcPts val="576"/>
              </a:spcBef>
              <a:spcAft>
                <a:spcPct val="2000"/>
              </a:spcAft>
              <a:defRPr lang="ko-KR" altLang="en-US"/>
            </a:pPr>
            <a:endParaRPr lang="en-US" altLang="ko-KR" dirty="0">
              <a:solidFill>
                <a:schemeClr val="bg1">
                  <a:lumMod val="3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C4C41E-D2EB-4F96-BDA7-FB728A239EF4}"/>
              </a:ext>
            </a:extLst>
          </p:cNvPr>
          <p:cNvGrpSpPr/>
          <p:nvPr/>
        </p:nvGrpSpPr>
        <p:grpSpPr>
          <a:xfrm>
            <a:off x="6180229" y="123702"/>
            <a:ext cx="6185686" cy="6610593"/>
            <a:chOff x="4043086" y="1069382"/>
            <a:chExt cx="5123450" cy="54753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666C276-42F4-45E8-80CB-BC5B0CE94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3086" y="1069382"/>
              <a:ext cx="2301239" cy="145160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E0E680B-0EFF-4A6C-B209-AE3DB8189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65297" y="5093163"/>
              <a:ext cx="2301239" cy="145160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0EC4DB-DA67-4256-B7FC-CCCA1F934F42}"/>
              </a:ext>
            </a:extLst>
          </p:cNvPr>
          <p:cNvSpPr txBox="1"/>
          <p:nvPr/>
        </p:nvSpPr>
        <p:spPr>
          <a:xfrm>
            <a:off x="7952682" y="2250856"/>
            <a:ext cx="2608155" cy="23562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ko-KR" altLang="en-US" sz="2000">
                <a:latin typeface="+mj-lt"/>
                <a:cs typeface="Arial"/>
              </a:rPr>
              <a:t>시간과 비용</a:t>
            </a:r>
            <a:endParaRPr lang="en-US" altLang="ko-KR" sz="2000">
              <a:latin typeface="+mj-lt"/>
              <a:cs typeface="Arial"/>
            </a:endParaRPr>
          </a:p>
          <a:p>
            <a:pPr algn="ctr" latinLnBrk="0">
              <a:lnSpc>
                <a:spcPct val="150000"/>
              </a:lnSpc>
              <a:defRPr lang="ko-KR" altLang="en-US"/>
            </a:pPr>
            <a:r>
              <a:rPr lang="ko-KR" altLang="en-US" sz="2000">
                <a:latin typeface="+mj-lt"/>
                <a:cs typeface="Arial"/>
              </a:rPr>
              <a:t>불만 및 분쟁</a:t>
            </a:r>
            <a:endParaRPr lang="en-US" altLang="ko-KR" sz="2000">
              <a:latin typeface="+mj-lt"/>
              <a:cs typeface="Arial"/>
            </a:endParaRPr>
          </a:p>
          <a:p>
            <a:pPr algn="ctr" latinLnBrk="0">
              <a:lnSpc>
                <a:spcPct val="150000"/>
              </a:lnSpc>
              <a:defRPr lang="ko-KR" altLang="en-US"/>
            </a:pPr>
            <a:r>
              <a:rPr lang="ko-KR" altLang="en-US" sz="2000">
                <a:latin typeface="+mj-lt"/>
                <a:cs typeface="Arial"/>
              </a:rPr>
              <a:t>발전 가능성</a:t>
            </a:r>
            <a:endParaRPr lang="en-US" altLang="ko-KR" sz="2000">
              <a:latin typeface="+mj-lt"/>
              <a:cs typeface="Arial"/>
            </a:endParaRPr>
          </a:p>
          <a:p>
            <a:pPr algn="ctr" latinLnBrk="0">
              <a:lnSpc>
                <a:spcPct val="150000"/>
              </a:lnSpc>
              <a:defRPr lang="ko-KR" altLang="en-US"/>
            </a:pPr>
            <a:r>
              <a:rPr lang="ko-KR" altLang="en-US" sz="2000">
                <a:latin typeface="+mj-lt"/>
                <a:cs typeface="Arial"/>
              </a:rPr>
              <a:t>윤택한 생활</a:t>
            </a:r>
            <a:endParaRPr lang="en-US" altLang="ko-KR" sz="2000">
              <a:latin typeface="+mj-lt"/>
              <a:cs typeface="Arial"/>
            </a:endParaRPr>
          </a:p>
          <a:p>
            <a:pPr algn="ctr" latinLnBrk="0">
              <a:lnSpc>
                <a:spcPct val="150000"/>
              </a:lnSpc>
              <a:defRPr lang="ko-KR" altLang="en-US"/>
            </a:pPr>
            <a:r>
              <a:rPr lang="ko-KR" altLang="en-US" sz="2000">
                <a:latin typeface="+mj-lt"/>
                <a:cs typeface="Arial"/>
              </a:rPr>
              <a:t>쉬운 구현</a:t>
            </a:r>
            <a:endParaRPr lang="en-US" altLang="ko-KR" sz="200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33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그래픽 4113" descr="모니터">
            <a:extLst>
              <a:ext uri="{FF2B5EF4-FFF2-40B4-BE49-F238E27FC236}">
                <a16:creationId xmlns:a16="http://schemas.microsoft.com/office/drawing/2014/main" id="{7B967CAA-2D71-4E5C-A6B2-33238AB83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4613" y="1294700"/>
            <a:ext cx="1984520" cy="198452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0939C9-0372-4215-A8A5-423319EEB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시스템 아키텍쳐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4111" name="그룹 4110">
            <a:extLst>
              <a:ext uri="{FF2B5EF4-FFF2-40B4-BE49-F238E27FC236}">
                <a16:creationId xmlns:a16="http://schemas.microsoft.com/office/drawing/2014/main" id="{07C49854-125C-4EE3-94FA-E760D6E29EB9}"/>
              </a:ext>
            </a:extLst>
          </p:cNvPr>
          <p:cNvGrpSpPr/>
          <p:nvPr/>
        </p:nvGrpSpPr>
        <p:grpSpPr>
          <a:xfrm>
            <a:off x="1130974" y="1177151"/>
            <a:ext cx="6775058" cy="4486840"/>
            <a:chOff x="1130974" y="603788"/>
            <a:chExt cx="9129690" cy="6046215"/>
          </a:xfrm>
        </p:grpSpPr>
        <p:pic>
          <p:nvPicPr>
            <p:cNvPr id="4" name="그래픽 3" descr="클라우드 동기화 중">
              <a:extLst>
                <a:ext uri="{FF2B5EF4-FFF2-40B4-BE49-F238E27FC236}">
                  <a16:creationId xmlns:a16="http://schemas.microsoft.com/office/drawing/2014/main" id="{EF34F557-150D-4DB9-915C-F15DB6A5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6746" y="603788"/>
              <a:ext cx="2603918" cy="2603919"/>
            </a:xfrm>
            <a:prstGeom prst="rect">
              <a:avLst/>
            </a:prstGeom>
          </p:spPr>
        </p:pic>
        <p:pic>
          <p:nvPicPr>
            <p:cNvPr id="8" name="그래픽 7" descr="전송">
              <a:extLst>
                <a:ext uri="{FF2B5EF4-FFF2-40B4-BE49-F238E27FC236}">
                  <a16:creationId xmlns:a16="http://schemas.microsoft.com/office/drawing/2014/main" id="{2A452F41-3DE4-4EC8-8440-3CE81786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3603" y="1601962"/>
              <a:ext cx="994686" cy="994686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91A4931-A665-4B31-B8C2-43491824192B}"/>
                </a:ext>
              </a:extLst>
            </p:cNvPr>
            <p:cNvGrpSpPr/>
            <p:nvPr/>
          </p:nvGrpSpPr>
          <p:grpSpPr>
            <a:xfrm>
              <a:off x="3650826" y="857217"/>
              <a:ext cx="1767212" cy="2273441"/>
              <a:chOff x="1438011" y="3429000"/>
              <a:chExt cx="2299759" cy="295854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DECB1AB-E6E9-4F59-9063-1741B3B121E5}"/>
                  </a:ext>
                </a:extLst>
              </p:cNvPr>
              <p:cNvSpPr/>
              <p:nvPr/>
            </p:nvSpPr>
            <p:spPr>
              <a:xfrm>
                <a:off x="1438011" y="3429000"/>
                <a:ext cx="2299759" cy="2958540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pic>
            <p:nvPicPr>
              <p:cNvPr id="4100" name="Picture 4" descr="raspberry pi logo에 대한 이미지 검색결과">
                <a:extLst>
                  <a:ext uri="{FF2B5EF4-FFF2-40B4-BE49-F238E27FC236}">
                    <a16:creationId xmlns:a16="http://schemas.microsoft.com/office/drawing/2014/main" id="{4A88ACCB-35A1-4EA2-9DB0-64C1145DB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4664" y="3992245"/>
                <a:ext cx="946456" cy="1190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C7A90C-41DC-4BF5-9A2E-82BDB495E84A}"/>
                  </a:ext>
                </a:extLst>
              </p:cNvPr>
              <p:cNvSpPr txBox="1"/>
              <p:nvPr/>
            </p:nvSpPr>
            <p:spPr>
              <a:xfrm>
                <a:off x="1453796" y="5346551"/>
                <a:ext cx="2280336" cy="59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/>
                  <a:t>라즈베리파이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9119E04-4203-4B72-A9C9-829C65FEDEEF}"/>
                </a:ext>
              </a:extLst>
            </p:cNvPr>
            <p:cNvGrpSpPr/>
            <p:nvPr/>
          </p:nvGrpSpPr>
          <p:grpSpPr>
            <a:xfrm>
              <a:off x="1593533" y="1500975"/>
              <a:ext cx="1743920" cy="2030451"/>
              <a:chOff x="1724095" y="2442279"/>
              <a:chExt cx="1743920" cy="2030451"/>
            </a:xfrm>
          </p:grpSpPr>
          <p:pic>
            <p:nvPicPr>
              <p:cNvPr id="10" name="그래픽 9" descr="웹 캠">
                <a:extLst>
                  <a:ext uri="{FF2B5EF4-FFF2-40B4-BE49-F238E27FC236}">
                    <a16:creationId xmlns:a16="http://schemas.microsoft.com/office/drawing/2014/main" id="{888C45BD-B423-4FD4-8E61-2679FACD1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24095" y="2442279"/>
                <a:ext cx="1743920" cy="174392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C9FA92-B27E-41F9-9EB2-968A1530BA6E}"/>
                  </a:ext>
                </a:extLst>
              </p:cNvPr>
              <p:cNvSpPr txBox="1"/>
              <p:nvPr/>
            </p:nvSpPr>
            <p:spPr>
              <a:xfrm>
                <a:off x="2095773" y="4016514"/>
                <a:ext cx="1000566" cy="456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/>
                  <a:t>카메라</a:t>
                </a:r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CF60EE-6109-496A-BBE9-209E76A7ECD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872817" y="1993938"/>
              <a:ext cx="778009" cy="210737"/>
            </a:xfrm>
            <a:prstGeom prst="line">
              <a:avLst/>
            </a:prstGeom>
            <a:ln w="635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1634B04-4913-4CF4-9E74-8903A0C95577}"/>
                </a:ext>
              </a:extLst>
            </p:cNvPr>
            <p:cNvGrpSpPr/>
            <p:nvPr/>
          </p:nvGrpSpPr>
          <p:grpSpPr>
            <a:xfrm>
              <a:off x="1130974" y="3904730"/>
              <a:ext cx="5333187" cy="2168004"/>
              <a:chOff x="1130974" y="4331450"/>
              <a:chExt cx="5333187" cy="216800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6A57DB2-C847-43D8-8810-01141C2EC510}"/>
                  </a:ext>
                </a:extLst>
              </p:cNvPr>
              <p:cNvSpPr/>
              <p:nvPr/>
            </p:nvSpPr>
            <p:spPr>
              <a:xfrm>
                <a:off x="1130974" y="4331450"/>
                <a:ext cx="5333187" cy="21680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CADA611-BF65-4E9E-ACF2-F1F63F94E0CA}"/>
                  </a:ext>
                </a:extLst>
              </p:cNvPr>
              <p:cNvGrpSpPr/>
              <p:nvPr/>
            </p:nvGrpSpPr>
            <p:grpSpPr>
              <a:xfrm>
                <a:off x="1627926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28" name="육각형 27">
                  <a:extLst>
                    <a:ext uri="{FF2B5EF4-FFF2-40B4-BE49-F238E27FC236}">
                      <a16:creationId xmlns:a16="http://schemas.microsoft.com/office/drawing/2014/main" id="{A5C20DA6-815E-4786-96F1-944BBBA3407C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1" name="육각형 30">
                  <a:extLst>
                    <a:ext uri="{FF2B5EF4-FFF2-40B4-BE49-F238E27FC236}">
                      <a16:creationId xmlns:a16="http://schemas.microsoft.com/office/drawing/2014/main" id="{E71BFBF7-D64A-4B2C-AF71-DD86F6E6474B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2" name="육각형 31">
                  <a:extLst>
                    <a:ext uri="{FF2B5EF4-FFF2-40B4-BE49-F238E27FC236}">
                      <a16:creationId xmlns:a16="http://schemas.microsoft.com/office/drawing/2014/main" id="{63BA1FF1-1429-48DD-A648-94E4CE9EBAF2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3" name="육각형 32">
                  <a:extLst>
                    <a:ext uri="{FF2B5EF4-FFF2-40B4-BE49-F238E27FC236}">
                      <a16:creationId xmlns:a16="http://schemas.microsoft.com/office/drawing/2014/main" id="{D6740D06-BC6B-4C2C-BF10-CE90884C971E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4" name="육각형 33">
                  <a:extLst>
                    <a:ext uri="{FF2B5EF4-FFF2-40B4-BE49-F238E27FC236}">
                      <a16:creationId xmlns:a16="http://schemas.microsoft.com/office/drawing/2014/main" id="{DDCE2A80-D58F-4BEA-81D2-CC96C2F5E7F2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5" name="육각형 34">
                  <a:extLst>
                    <a:ext uri="{FF2B5EF4-FFF2-40B4-BE49-F238E27FC236}">
                      <a16:creationId xmlns:a16="http://schemas.microsoft.com/office/drawing/2014/main" id="{A013E261-6088-4437-9A13-364C506EF632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6" name="육각형 35">
                  <a:extLst>
                    <a:ext uri="{FF2B5EF4-FFF2-40B4-BE49-F238E27FC236}">
                      <a16:creationId xmlns:a16="http://schemas.microsoft.com/office/drawing/2014/main" id="{629780DE-1504-4C2B-A508-E397E59964CF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9B15E9-485D-497A-8703-3744CB580C37}"/>
                  </a:ext>
                </a:extLst>
              </p:cNvPr>
              <p:cNvGrpSpPr/>
              <p:nvPr/>
            </p:nvGrpSpPr>
            <p:grpSpPr>
              <a:xfrm>
                <a:off x="2612228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39" name="육각형 38">
                  <a:extLst>
                    <a:ext uri="{FF2B5EF4-FFF2-40B4-BE49-F238E27FC236}">
                      <a16:creationId xmlns:a16="http://schemas.microsoft.com/office/drawing/2014/main" id="{0C47265E-8693-467A-A42E-F9B480D74D79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0" name="육각형 39">
                  <a:extLst>
                    <a:ext uri="{FF2B5EF4-FFF2-40B4-BE49-F238E27FC236}">
                      <a16:creationId xmlns:a16="http://schemas.microsoft.com/office/drawing/2014/main" id="{7F356AA1-8A7B-448A-8268-6039CC9161B3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1" name="육각형 40">
                  <a:extLst>
                    <a:ext uri="{FF2B5EF4-FFF2-40B4-BE49-F238E27FC236}">
                      <a16:creationId xmlns:a16="http://schemas.microsoft.com/office/drawing/2014/main" id="{72EBCB4F-C33D-4781-AC07-43C432048798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2" name="육각형 41">
                  <a:extLst>
                    <a:ext uri="{FF2B5EF4-FFF2-40B4-BE49-F238E27FC236}">
                      <a16:creationId xmlns:a16="http://schemas.microsoft.com/office/drawing/2014/main" id="{2C66969A-D6BC-4878-B858-746FBC4B5091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3" name="육각형 42">
                  <a:extLst>
                    <a:ext uri="{FF2B5EF4-FFF2-40B4-BE49-F238E27FC236}">
                      <a16:creationId xmlns:a16="http://schemas.microsoft.com/office/drawing/2014/main" id="{25AC5CFD-9913-4D21-9347-FDA5920F472F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4" name="육각형 43">
                  <a:extLst>
                    <a:ext uri="{FF2B5EF4-FFF2-40B4-BE49-F238E27FC236}">
                      <a16:creationId xmlns:a16="http://schemas.microsoft.com/office/drawing/2014/main" id="{5554FEFE-3F4C-4EAD-A0EB-F88332998431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5" name="육각형 44">
                  <a:extLst>
                    <a:ext uri="{FF2B5EF4-FFF2-40B4-BE49-F238E27FC236}">
                      <a16:creationId xmlns:a16="http://schemas.microsoft.com/office/drawing/2014/main" id="{4329D0B1-5E90-430F-BAE4-01E545B9CE87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764CEAE-ED7F-4AA6-8CAC-DCF0E29F6006}"/>
                  </a:ext>
                </a:extLst>
              </p:cNvPr>
              <p:cNvGrpSpPr/>
              <p:nvPr/>
            </p:nvGrpSpPr>
            <p:grpSpPr>
              <a:xfrm>
                <a:off x="4166708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47" name="육각형 46">
                  <a:extLst>
                    <a:ext uri="{FF2B5EF4-FFF2-40B4-BE49-F238E27FC236}">
                      <a16:creationId xmlns:a16="http://schemas.microsoft.com/office/drawing/2014/main" id="{CDDDA5C3-7A2D-49D6-922C-678EB9B6FFF2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8" name="육각형 47">
                  <a:extLst>
                    <a:ext uri="{FF2B5EF4-FFF2-40B4-BE49-F238E27FC236}">
                      <a16:creationId xmlns:a16="http://schemas.microsoft.com/office/drawing/2014/main" id="{0CC15A56-BB6F-4546-9B0F-9677DBB2FACA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9" name="육각형 48">
                  <a:extLst>
                    <a:ext uri="{FF2B5EF4-FFF2-40B4-BE49-F238E27FC236}">
                      <a16:creationId xmlns:a16="http://schemas.microsoft.com/office/drawing/2014/main" id="{07DD06BB-E249-4DE8-8B3E-AFBF530180D3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0" name="육각형 49">
                  <a:extLst>
                    <a:ext uri="{FF2B5EF4-FFF2-40B4-BE49-F238E27FC236}">
                      <a16:creationId xmlns:a16="http://schemas.microsoft.com/office/drawing/2014/main" id="{A30AC7AD-ECEC-446F-889F-63F527E3B548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1" name="육각형 50">
                  <a:extLst>
                    <a:ext uri="{FF2B5EF4-FFF2-40B4-BE49-F238E27FC236}">
                      <a16:creationId xmlns:a16="http://schemas.microsoft.com/office/drawing/2014/main" id="{C4FB4C34-41CC-4314-9D26-34301006898A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2" name="육각형 51">
                  <a:extLst>
                    <a:ext uri="{FF2B5EF4-FFF2-40B4-BE49-F238E27FC236}">
                      <a16:creationId xmlns:a16="http://schemas.microsoft.com/office/drawing/2014/main" id="{754E6BF3-C8A7-49F3-894A-A49A18A3CA8B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3" name="육각형 52">
                  <a:extLst>
                    <a:ext uri="{FF2B5EF4-FFF2-40B4-BE49-F238E27FC236}">
                      <a16:creationId xmlns:a16="http://schemas.microsoft.com/office/drawing/2014/main" id="{24D17D44-37C9-45DA-80A8-C8EB74FBBF5B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926909B-8E81-43AA-9ED9-81319946E8D5}"/>
                  </a:ext>
                </a:extLst>
              </p:cNvPr>
              <p:cNvGrpSpPr/>
              <p:nvPr/>
            </p:nvGrpSpPr>
            <p:grpSpPr>
              <a:xfrm>
                <a:off x="5153856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55" name="육각형 54">
                  <a:extLst>
                    <a:ext uri="{FF2B5EF4-FFF2-40B4-BE49-F238E27FC236}">
                      <a16:creationId xmlns:a16="http://schemas.microsoft.com/office/drawing/2014/main" id="{980830E8-87FF-4662-B2B6-1779A6425439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6" name="육각형 55">
                  <a:extLst>
                    <a:ext uri="{FF2B5EF4-FFF2-40B4-BE49-F238E27FC236}">
                      <a16:creationId xmlns:a16="http://schemas.microsoft.com/office/drawing/2014/main" id="{D101C541-4FE9-4CCB-9250-E75A6AD872E1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7" name="육각형 56">
                  <a:extLst>
                    <a:ext uri="{FF2B5EF4-FFF2-40B4-BE49-F238E27FC236}">
                      <a16:creationId xmlns:a16="http://schemas.microsoft.com/office/drawing/2014/main" id="{7748E10D-63D8-48C7-ACC6-125F0851A2EA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8" name="육각형 57">
                  <a:extLst>
                    <a:ext uri="{FF2B5EF4-FFF2-40B4-BE49-F238E27FC236}">
                      <a16:creationId xmlns:a16="http://schemas.microsoft.com/office/drawing/2014/main" id="{76D64AC0-7067-4AF3-94BF-7620368F11B4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9" name="육각형 58">
                  <a:extLst>
                    <a:ext uri="{FF2B5EF4-FFF2-40B4-BE49-F238E27FC236}">
                      <a16:creationId xmlns:a16="http://schemas.microsoft.com/office/drawing/2014/main" id="{CA82293A-858B-421C-B451-27E3A3794923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0" name="육각형 59">
                  <a:extLst>
                    <a:ext uri="{FF2B5EF4-FFF2-40B4-BE49-F238E27FC236}">
                      <a16:creationId xmlns:a16="http://schemas.microsoft.com/office/drawing/2014/main" id="{23748AD7-8489-4521-B573-5B5058B64B69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1" name="육각형 60">
                  <a:extLst>
                    <a:ext uri="{FF2B5EF4-FFF2-40B4-BE49-F238E27FC236}">
                      <a16:creationId xmlns:a16="http://schemas.microsoft.com/office/drawing/2014/main" id="{CA997796-E396-4E25-B53C-8616867B291A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4BE8CF6-BCCE-429D-A95E-9C520DA5FF5B}"/>
                  </a:ext>
                </a:extLst>
              </p:cNvPr>
              <p:cNvSpPr/>
              <p:nvPr/>
            </p:nvSpPr>
            <p:spPr>
              <a:xfrm>
                <a:off x="3714889" y="5081995"/>
                <a:ext cx="167106" cy="167106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7BF904B-1A2A-42D1-A824-EF93F95B095B}"/>
                  </a:ext>
                </a:extLst>
              </p:cNvPr>
              <p:cNvSpPr/>
              <p:nvPr/>
            </p:nvSpPr>
            <p:spPr>
              <a:xfrm>
                <a:off x="3714015" y="5581803"/>
                <a:ext cx="167106" cy="167106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7093823B-8D13-47AD-AD7D-687F57A72AC5}"/>
                </a:ext>
              </a:extLst>
            </p:cNvPr>
            <p:cNvSpPr txBox="1"/>
            <p:nvPr/>
          </p:nvSpPr>
          <p:spPr>
            <a:xfrm>
              <a:off x="2585306" y="6193787"/>
              <a:ext cx="2134627" cy="45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세탁기 </a:t>
              </a:r>
              <a:r>
                <a:rPr lang="en-US" altLang="ko-KR" sz="1600"/>
                <a:t>LED </a:t>
              </a:r>
              <a:r>
                <a:rPr lang="ko-KR" altLang="en-US" sz="1600"/>
                <a:t>화면</a:t>
              </a:r>
            </a:p>
          </p:txBody>
        </p:sp>
        <p:sp>
          <p:nvSpPr>
            <p:cNvPr id="4097" name="TextBox 4096">
              <a:extLst>
                <a:ext uri="{FF2B5EF4-FFF2-40B4-BE49-F238E27FC236}">
                  <a16:creationId xmlns:a16="http://schemas.microsoft.com/office/drawing/2014/main" id="{8791A909-7788-4CCC-9369-C5E292BF30DB}"/>
                </a:ext>
              </a:extLst>
            </p:cNvPr>
            <p:cNvSpPr txBox="1"/>
            <p:nvPr/>
          </p:nvSpPr>
          <p:spPr>
            <a:xfrm>
              <a:off x="8048000" y="2902550"/>
              <a:ext cx="1821411" cy="45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클라우드 서버</a:t>
              </a:r>
              <a:endParaRPr lang="en-US" altLang="ko-KR" sz="1600"/>
            </a:p>
          </p:txBody>
        </p:sp>
        <p:cxnSp>
          <p:nvCxnSpPr>
            <p:cNvPr id="4101" name="직선 연결선 4100">
              <a:extLst>
                <a:ext uri="{FF2B5EF4-FFF2-40B4-BE49-F238E27FC236}">
                  <a16:creationId xmlns:a16="http://schemas.microsoft.com/office/drawing/2014/main" id="{0A6B3E97-B1F2-4259-95FF-85BAEEFDA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5410" y="2307521"/>
              <a:ext cx="751188" cy="1507219"/>
            </a:xfrm>
            <a:prstGeom prst="line">
              <a:avLst/>
            </a:prstGeom>
            <a:ln w="25400" cap="rnd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FC953EE-AA48-470D-8938-435AEBDCD51A}"/>
                </a:ext>
              </a:extLst>
            </p:cNvPr>
            <p:cNvCxnSpPr>
              <a:cxnSpLocks/>
            </p:cNvCxnSpPr>
            <p:nvPr/>
          </p:nvCxnSpPr>
          <p:spPr>
            <a:xfrm>
              <a:off x="3004389" y="2294665"/>
              <a:ext cx="3348378" cy="1572949"/>
            </a:xfrm>
            <a:prstGeom prst="line">
              <a:avLst/>
            </a:prstGeom>
            <a:ln w="25400" cap="rnd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0" name="TextBox 4109">
            <a:extLst>
              <a:ext uri="{FF2B5EF4-FFF2-40B4-BE49-F238E27FC236}">
                <a16:creationId xmlns:a16="http://schemas.microsoft.com/office/drawing/2014/main" id="{A8EFC625-4A31-498B-AF35-7E68CC3D4686}"/>
              </a:ext>
            </a:extLst>
          </p:cNvPr>
          <p:cNvSpPr txBox="1"/>
          <p:nvPr/>
        </p:nvSpPr>
        <p:spPr>
          <a:xfrm>
            <a:off x="5973689" y="4361924"/>
            <a:ext cx="56685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</a:t>
            </a:r>
            <a:r>
              <a:rPr lang="ko-KR" altLang="en-US"/>
              <a:t>카메라가 세탁기로부터 상태값을 읽는다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서버에 세탁기의 상태를 지속적으로 업데이트한다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</a:t>
            </a:r>
            <a:r>
              <a:rPr lang="ko-KR" altLang="en-US"/>
              <a:t>서버로부터 세탁기의 상태를 읽어 시각적으로 표현한다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112" name="타원 4111">
            <a:extLst>
              <a:ext uri="{FF2B5EF4-FFF2-40B4-BE49-F238E27FC236}">
                <a16:creationId xmlns:a16="http://schemas.microsoft.com/office/drawing/2014/main" id="{659B7838-C377-444F-915C-24D7DD4E106D}"/>
              </a:ext>
            </a:extLst>
          </p:cNvPr>
          <p:cNvSpPr/>
          <p:nvPr/>
        </p:nvSpPr>
        <p:spPr>
          <a:xfrm>
            <a:off x="1892195" y="1440891"/>
            <a:ext cx="442050" cy="442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F7ADB8C-DA13-46D4-8E31-663D396CFEDC}"/>
              </a:ext>
            </a:extLst>
          </p:cNvPr>
          <p:cNvSpPr/>
          <p:nvPr/>
        </p:nvSpPr>
        <p:spPr>
          <a:xfrm>
            <a:off x="5043373" y="1475837"/>
            <a:ext cx="442050" cy="442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86" name="그래픽 85" descr="전송">
            <a:extLst>
              <a:ext uri="{FF2B5EF4-FFF2-40B4-BE49-F238E27FC236}">
                <a16:creationId xmlns:a16="http://schemas.microsoft.com/office/drawing/2014/main" id="{6B7FAB7A-22E3-4A1C-8083-FE041D2C8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6249" y="1917887"/>
            <a:ext cx="738147" cy="738147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F6357BBF-D15B-444A-8769-679DF49805F9}"/>
              </a:ext>
            </a:extLst>
          </p:cNvPr>
          <p:cNvSpPr/>
          <p:nvPr/>
        </p:nvSpPr>
        <p:spPr>
          <a:xfrm>
            <a:off x="8394297" y="1489938"/>
            <a:ext cx="442050" cy="442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15" name="사각형: 둥근 모서리 4114">
            <a:extLst>
              <a:ext uri="{FF2B5EF4-FFF2-40B4-BE49-F238E27FC236}">
                <a16:creationId xmlns:a16="http://schemas.microsoft.com/office/drawing/2014/main" id="{E0613F79-597F-449F-B214-F335C8F59824}"/>
              </a:ext>
            </a:extLst>
          </p:cNvPr>
          <p:cNvSpPr/>
          <p:nvPr/>
        </p:nvSpPr>
        <p:spPr>
          <a:xfrm>
            <a:off x="9717223" y="1842945"/>
            <a:ext cx="555912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00:11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1D95CB1-9D9F-4170-A22E-F0FA884524E6}"/>
              </a:ext>
            </a:extLst>
          </p:cNvPr>
          <p:cNvSpPr/>
          <p:nvPr/>
        </p:nvSpPr>
        <p:spPr>
          <a:xfrm>
            <a:off x="9717222" y="2223538"/>
            <a:ext cx="555913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10:37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B96F7C-ADDA-4601-87A1-236F2D061BD7}"/>
              </a:ext>
            </a:extLst>
          </p:cNvPr>
          <p:cNvSpPr/>
          <p:nvPr/>
        </p:nvSpPr>
        <p:spPr>
          <a:xfrm>
            <a:off x="10370906" y="1843342"/>
            <a:ext cx="555912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FE4E65C-0991-4068-A3BB-740BF430A17F}"/>
              </a:ext>
            </a:extLst>
          </p:cNvPr>
          <p:cNvSpPr/>
          <p:nvPr/>
        </p:nvSpPr>
        <p:spPr>
          <a:xfrm>
            <a:off x="10370905" y="2223935"/>
            <a:ext cx="555913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00:00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8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0725F9-7B22-407E-9EED-1E0A8FD9F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시스템 구현 계획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EB24A-181E-499F-A7E5-7AB1ED91AFA1}"/>
              </a:ext>
            </a:extLst>
          </p:cNvPr>
          <p:cNvSpPr txBox="1"/>
          <p:nvPr/>
        </p:nvSpPr>
        <p:spPr>
          <a:xfrm>
            <a:off x="716724" y="55408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하드웨어</a:t>
            </a:r>
          </a:p>
        </p:txBody>
      </p:sp>
      <p:pic>
        <p:nvPicPr>
          <p:cNvPr id="5126" name="Picture 6" descr="상품이미지">
            <a:extLst>
              <a:ext uri="{FF2B5EF4-FFF2-40B4-BE49-F238E27FC236}">
                <a16:creationId xmlns:a16="http://schemas.microsoft.com/office/drawing/2014/main" id="{50655DE0-4DB1-4EAE-87F6-27F3425E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43" y="4149024"/>
            <a:ext cx="2131241" cy="213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8FF1F6-CFA3-4F9E-B47F-9E07E240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45" y="4152536"/>
            <a:ext cx="1931710" cy="194206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2287309-3F53-4BE6-9F13-2166C03FDDEF}"/>
              </a:ext>
            </a:extLst>
          </p:cNvPr>
          <p:cNvGrpSpPr/>
          <p:nvPr/>
        </p:nvGrpSpPr>
        <p:grpSpPr>
          <a:xfrm>
            <a:off x="3684527" y="1489459"/>
            <a:ext cx="2428870" cy="2550103"/>
            <a:chOff x="4797022" y="1631540"/>
            <a:chExt cx="2740197" cy="2876970"/>
          </a:xfrm>
        </p:grpSpPr>
        <p:pic>
          <p:nvPicPr>
            <p:cNvPr id="5124" name="Picture 4" descr="raspberry pi 3 b+에 대한 이미지 검색결과">
              <a:extLst>
                <a:ext uri="{FF2B5EF4-FFF2-40B4-BE49-F238E27FC236}">
                  <a16:creationId xmlns:a16="http://schemas.microsoft.com/office/drawing/2014/main" id="{A1F752F4-9F60-4A45-A289-AA780193D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369" y="1631540"/>
              <a:ext cx="2471501" cy="163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E61D79-034F-4E50-B930-9A844DCDC84F}"/>
                </a:ext>
              </a:extLst>
            </p:cNvPr>
            <p:cNvSpPr txBox="1"/>
            <p:nvPr/>
          </p:nvSpPr>
          <p:spPr>
            <a:xfrm>
              <a:off x="4797022" y="3362661"/>
              <a:ext cx="2740197" cy="1145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/>
                <a:t>마이크로컨트롤러</a:t>
              </a:r>
              <a:endParaRPr lang="en-US" altLang="ko-KR" sz="2400"/>
            </a:p>
            <a:p>
              <a:pPr algn="ctr"/>
              <a:r>
                <a:rPr lang="en-US" altLang="ko-KR"/>
                <a:t>Raspberry Pi </a:t>
              </a:r>
            </a:p>
            <a:p>
              <a:pPr algn="ctr"/>
              <a:r>
                <a:rPr lang="en-US" altLang="ko-KR"/>
                <a:t>3 B+ model</a:t>
              </a:r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DCC83F-0D70-4DFF-B5EE-06D164EE0915}"/>
              </a:ext>
            </a:extLst>
          </p:cNvPr>
          <p:cNvGrpSpPr/>
          <p:nvPr/>
        </p:nvGrpSpPr>
        <p:grpSpPr>
          <a:xfrm>
            <a:off x="1258343" y="1359193"/>
            <a:ext cx="1822678" cy="2665571"/>
            <a:chOff x="1245071" y="1501274"/>
            <a:chExt cx="2056304" cy="30072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9FCF73-9A11-48DB-84F3-792083A6C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4319" y="1501274"/>
              <a:ext cx="1640639" cy="16532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F1B89-39F6-422A-8948-904866F962F6}"/>
                </a:ext>
              </a:extLst>
            </p:cNvPr>
            <p:cNvSpPr txBox="1"/>
            <p:nvPr/>
          </p:nvSpPr>
          <p:spPr>
            <a:xfrm>
              <a:off x="1245071" y="3362663"/>
              <a:ext cx="2056304" cy="1145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/>
                <a:t>카메라 모듈</a:t>
              </a:r>
              <a:endParaRPr lang="en-US" altLang="ko-KR" sz="2400"/>
            </a:p>
            <a:p>
              <a:pPr algn="ctr"/>
              <a:r>
                <a:rPr lang="en-US" altLang="ko-KR"/>
                <a:t>Raspberry Pi </a:t>
              </a:r>
            </a:p>
            <a:p>
              <a:pPr algn="ctr"/>
              <a:r>
                <a:rPr lang="en-US" altLang="ko-KR"/>
                <a:t>Camera Rev 1.3</a:t>
              </a: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065BD7-04C0-44F2-9197-AD974AE679C9}"/>
              </a:ext>
            </a:extLst>
          </p:cNvPr>
          <p:cNvSpPr txBox="1"/>
          <p:nvPr/>
        </p:nvSpPr>
        <p:spPr>
          <a:xfrm>
            <a:off x="3587194" y="5084379"/>
            <a:ext cx="2004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세탁기 </a:t>
            </a:r>
            <a:r>
              <a:rPr lang="en-US" altLang="ko-KR" sz="2400"/>
              <a:t>LED</a:t>
            </a:r>
          </a:p>
          <a:p>
            <a:r>
              <a:rPr lang="en-US" altLang="ko-KR"/>
              <a:t>Raspberry Pi </a:t>
            </a:r>
          </a:p>
          <a:p>
            <a:r>
              <a:rPr lang="en-US" altLang="ko-KR"/>
              <a:t>LED Matrix 8*8*2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8314F-CD45-4639-BA78-41BBF82A40FE}"/>
              </a:ext>
            </a:extLst>
          </p:cNvPr>
          <p:cNvSpPr txBox="1"/>
          <p:nvPr/>
        </p:nvSpPr>
        <p:spPr>
          <a:xfrm>
            <a:off x="9173355" y="5084379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서버 학습 목적 </a:t>
            </a:r>
            <a:endParaRPr lang="en-US" altLang="ko-KR" sz="2400"/>
          </a:p>
          <a:p>
            <a:r>
              <a:rPr lang="en-US" altLang="ko-KR"/>
              <a:t>RFID 13.56MHz </a:t>
            </a:r>
          </a:p>
          <a:p>
            <a:r>
              <a:rPr lang="en-US" altLang="ko-KR"/>
              <a:t>MFRC522</a:t>
            </a:r>
            <a:endParaRPr lang="ko-KR" altLang="en-US"/>
          </a:p>
        </p:txBody>
      </p:sp>
      <p:pic>
        <p:nvPicPr>
          <p:cNvPr id="12" name="그래픽 11" descr="랩톱">
            <a:extLst>
              <a:ext uri="{FF2B5EF4-FFF2-40B4-BE49-F238E27FC236}">
                <a16:creationId xmlns:a16="http://schemas.microsoft.com/office/drawing/2014/main" id="{923A2233-CDD1-4774-99FA-4395F0AE3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2041" y="957500"/>
            <a:ext cx="2471500" cy="24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DEBA6A-537F-4134-8350-758393368399}"/>
              </a:ext>
            </a:extLst>
          </p:cNvPr>
          <p:cNvSpPr txBox="1"/>
          <p:nvPr/>
        </p:nvSpPr>
        <p:spPr>
          <a:xfrm>
            <a:off x="8797776" y="3070065"/>
            <a:ext cx="1980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클라우드 서버</a:t>
            </a:r>
            <a:endParaRPr lang="en-US" altLang="ko-KR" sz="2400"/>
          </a:p>
          <a:p>
            <a:pPr algn="ctr"/>
            <a:r>
              <a:rPr lang="ko-KR" altLang="en-US"/>
              <a:t>노트북 및 데스크탑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CB0E8B-A1F8-4ED3-BDC6-098ED4B12155}"/>
              </a:ext>
            </a:extLst>
          </p:cNvPr>
          <p:cNvCxnSpPr>
            <a:stCxn id="5" idx="3"/>
            <a:endCxn id="5124" idx="1"/>
          </p:cNvCxnSpPr>
          <p:nvPr/>
        </p:nvCxnSpPr>
        <p:spPr>
          <a:xfrm>
            <a:off x="2915783" y="2091920"/>
            <a:ext cx="887827" cy="12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0A99E582-C64C-413B-A4EC-F970FDB13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9620" y="2091919"/>
            <a:ext cx="738147" cy="7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0725F9-7B22-407E-9EED-1E0A8FD9F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시스템 구현 계획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EB918-7FFA-41C1-9A6B-6D0C2B2E1DD6}"/>
              </a:ext>
            </a:extLst>
          </p:cNvPr>
          <p:cNvSpPr txBox="1"/>
          <p:nvPr/>
        </p:nvSpPr>
        <p:spPr>
          <a:xfrm>
            <a:off x="716724" y="554085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소프트웨어</a:t>
            </a:r>
          </a:p>
        </p:txBody>
      </p:sp>
      <p:pic>
        <p:nvPicPr>
          <p:cNvPr id="6150" name="Picture 6" descr="mysql logo에 대한 이미지 검색결과">
            <a:extLst>
              <a:ext uri="{FF2B5EF4-FFF2-40B4-BE49-F238E27FC236}">
                <a16:creationId xmlns:a16="http://schemas.microsoft.com/office/drawing/2014/main" id="{B191A070-EF65-4896-B6CA-2B7261860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6" b="23200"/>
          <a:stretch/>
        </p:blipFill>
        <p:spPr bwMode="auto">
          <a:xfrm>
            <a:off x="1543232" y="1130300"/>
            <a:ext cx="3810000" cy="22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EFE01-80F3-4477-B919-925D6637702F}"/>
              </a:ext>
            </a:extLst>
          </p:cNvPr>
          <p:cNvSpPr txBox="1"/>
          <p:nvPr/>
        </p:nvSpPr>
        <p:spPr>
          <a:xfrm>
            <a:off x="1100044" y="3416300"/>
            <a:ext cx="4696376" cy="217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데이터베이스 도구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en-US" altLang="ko-KR" sz="1600"/>
              <a:t>(</a:t>
            </a:r>
            <a:r>
              <a:rPr lang="ko-KR" altLang="en-US" sz="1600"/>
              <a:t>관계형 데이터베이스</a:t>
            </a:r>
            <a:r>
              <a:rPr lang="en-US" altLang="ko-KR" sz="1600"/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/>
              <a:t>대중적이면서 무료 라이센스이다</a:t>
            </a:r>
            <a:r>
              <a:rPr lang="en-US" altLang="ko-KR" sz="2000"/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/>
              <a:t>백업, 복원 기능이 잘 되어있다</a:t>
            </a:r>
            <a:r>
              <a:rPr lang="en-US" altLang="ko-KR" sz="2000"/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/>
              <a:t>서버 관리 면에서 안정화가 잘 되어있다</a:t>
            </a:r>
          </a:p>
        </p:txBody>
      </p:sp>
      <p:pic>
        <p:nvPicPr>
          <p:cNvPr id="6152" name="Picture 8" descr="python logo에 대한 이미지 검색결과">
            <a:extLst>
              <a:ext uri="{FF2B5EF4-FFF2-40B4-BE49-F238E27FC236}">
                <a16:creationId xmlns:a16="http://schemas.microsoft.com/office/drawing/2014/main" id="{0BB3B5C9-D880-46E4-9542-09939972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12" y="1824673"/>
            <a:ext cx="5209222" cy="17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18FDCC-9F42-4A89-A2B6-80AF51FB45F0}"/>
              </a:ext>
            </a:extLst>
          </p:cNvPr>
          <p:cNvSpPr txBox="1"/>
          <p:nvPr/>
        </p:nvSpPr>
        <p:spPr>
          <a:xfrm>
            <a:off x="6204449" y="3455342"/>
            <a:ext cx="5078634" cy="217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프로그램 실행 도구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en-US" altLang="ko-KR" sz="1600"/>
              <a:t>(</a:t>
            </a:r>
            <a:r>
              <a:rPr lang="ko-KR" altLang="en-US" sz="1600"/>
              <a:t>프로그래밍 언어</a:t>
            </a:r>
            <a:r>
              <a:rPr lang="en-US" altLang="ko-KR" sz="160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000"/>
              <a:t>문법이 쉬워 입문용으로 적합하다</a:t>
            </a:r>
            <a:r>
              <a:rPr lang="en-US" altLang="ko-KR" sz="200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/>
              <a:t>다양한 오픈소스들을 활용할 수 있다</a:t>
            </a:r>
            <a:r>
              <a:rPr lang="en-US" altLang="ko-KR" sz="200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/>
              <a:t>공동 작업과 유지 보수가 쉬워서 생산성이 높다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824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0725F9-7B22-407E-9EED-1E0A8FD9F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시스템 구현 계획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EB918-7FFA-41C1-9A6B-6D0C2B2E1DD6}"/>
              </a:ext>
            </a:extLst>
          </p:cNvPr>
          <p:cNvSpPr txBox="1"/>
          <p:nvPr/>
        </p:nvSpPr>
        <p:spPr>
          <a:xfrm>
            <a:off x="716724" y="554085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소프트웨어</a:t>
            </a:r>
          </a:p>
        </p:txBody>
      </p:sp>
      <p:pic>
        <p:nvPicPr>
          <p:cNvPr id="6150" name="Picture 6" descr="mysql logo에 대한 이미지 검색결과">
            <a:extLst>
              <a:ext uri="{FF2B5EF4-FFF2-40B4-BE49-F238E27FC236}">
                <a16:creationId xmlns:a16="http://schemas.microsoft.com/office/drawing/2014/main" id="{B191A070-EF65-4896-B6CA-2B7261860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6" b="23200"/>
          <a:stretch/>
        </p:blipFill>
        <p:spPr bwMode="auto">
          <a:xfrm>
            <a:off x="1543232" y="1130300"/>
            <a:ext cx="3810000" cy="22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ython logo에 대한 이미지 검색결과">
            <a:extLst>
              <a:ext uri="{FF2B5EF4-FFF2-40B4-BE49-F238E27FC236}">
                <a16:creationId xmlns:a16="http://schemas.microsoft.com/office/drawing/2014/main" id="{0BB3B5C9-D880-46E4-9542-09939972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12" y="1824673"/>
            <a:ext cx="5209222" cy="17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5DF3EB-12D2-4D72-A5BF-6AC4D28406B3}"/>
              </a:ext>
            </a:extLst>
          </p:cNvPr>
          <p:cNvSpPr/>
          <p:nvPr/>
        </p:nvSpPr>
        <p:spPr>
          <a:xfrm>
            <a:off x="1478095" y="3534352"/>
            <a:ext cx="4162929" cy="2510025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데이터를 저장할 테이블을 만들고 파이썬 프로그램으로부터 데이터를 주고 받는다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205B02-C901-43B2-AF6E-043463435AE0}"/>
              </a:ext>
            </a:extLst>
          </p:cNvPr>
          <p:cNvSpPr/>
          <p:nvPr/>
        </p:nvSpPr>
        <p:spPr>
          <a:xfrm>
            <a:off x="6096000" y="3534352"/>
            <a:ext cx="5209222" cy="2510025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카메라 모듈을 이용하여 </a:t>
            </a:r>
            <a:r>
              <a:rPr lang="en-US" altLang="ko-KR">
                <a:solidFill>
                  <a:schemeClr val="tx1"/>
                </a:solidFill>
              </a:rPr>
              <a:t>LED</a:t>
            </a:r>
            <a:r>
              <a:rPr lang="ko-KR" altLang="en-US">
                <a:solidFill>
                  <a:schemeClr val="tx1"/>
                </a:solidFill>
              </a:rPr>
              <a:t>의 불빛을 읽고 해당 불빛의 값을 상태값으로 바꾸어 서버에 지속적으로 업데이트한다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576"/>
              </a:spcBef>
              <a:spcAft>
                <a:spcPct val="2000"/>
              </a:spcAft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◎ 세탁기의 자리를 모니터를 통해 시각적으로 표현한다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45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9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591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kwangtae</dc:creator>
  <cp:lastModifiedBy>park kwangtae</cp:lastModifiedBy>
  <cp:revision>41</cp:revision>
  <dcterms:created xsi:type="dcterms:W3CDTF">2019-10-31T12:39:57Z</dcterms:created>
  <dcterms:modified xsi:type="dcterms:W3CDTF">2019-12-01T19:42:58Z</dcterms:modified>
</cp:coreProperties>
</file>