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트렌드에 맞는 유튜브 추천과 요약…"/>
          <p:cNvSpPr txBox="1"/>
          <p:nvPr>
            <p:ph type="subTitle" sz="quarter" idx="1"/>
          </p:nvPr>
        </p:nvSpPr>
        <p:spPr>
          <a:xfrm>
            <a:off x="1819059" y="370527"/>
            <a:ext cx="20745882" cy="1277523"/>
          </a:xfrm>
          <a:prstGeom prst="rect">
            <a:avLst/>
          </a:prstGeom>
        </p:spPr>
        <p:txBody>
          <a:bodyPr/>
          <a:lstStyle/>
          <a:p>
            <a:pPr algn="ctr" defTabSz="544830">
              <a:defRPr sz="3630"/>
            </a:pPr>
            <a:r>
              <a:t>트렌드에 맞는 유튜브 추천과 요약</a:t>
            </a:r>
          </a:p>
          <a:p>
            <a:pPr algn="ctr" defTabSz="544830">
              <a:defRPr sz="3630"/>
            </a:pPr>
            <a:r>
              <a:t>(나)반 7팀 20192932 최원석</a:t>
            </a:r>
          </a:p>
        </p:txBody>
      </p:sp>
      <p:sp>
        <p:nvSpPr>
          <p:cNvPr id="152" name="정보가 넘처나는 시대  정보의 비대칭을 해결하고…"/>
          <p:cNvSpPr txBox="1"/>
          <p:nvPr/>
        </p:nvSpPr>
        <p:spPr>
          <a:xfrm>
            <a:off x="1868391" y="4105750"/>
            <a:ext cx="6791944" cy="127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정보가 넘처나는 시대  정보의 비대칭을 해결하고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트렌드를 쉽게 파악할 수 있는 사이트를 제공해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사용자가 필요한 정보를  유튜브로 손쉽게 제공하자!</a:t>
            </a:r>
          </a:p>
        </p:txBody>
      </p:sp>
      <p:pic>
        <p:nvPicPr>
          <p:cNvPr id="153" name="스크린샷 2023-10-12 오후 3.25.46.png" descr="스크린샷 2023-10-12 오후 3.2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5156" y="3766368"/>
            <a:ext cx="6373682" cy="765071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시간 절약을 위한 요약 정리…"/>
          <p:cNvSpPr txBox="1"/>
          <p:nvPr/>
        </p:nvSpPr>
        <p:spPr>
          <a:xfrm>
            <a:off x="8834434" y="6660882"/>
            <a:ext cx="3353410" cy="88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시간 절약을 위한 요약 정리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트렌드 파악을 위한 추천</a:t>
            </a:r>
          </a:p>
        </p:txBody>
      </p:sp>
      <p:sp>
        <p:nvSpPr>
          <p:cNvPr id="155" name="선"/>
          <p:cNvSpPr/>
          <p:nvPr/>
        </p:nvSpPr>
        <p:spPr>
          <a:xfrm>
            <a:off x="8028424" y="5403589"/>
            <a:ext cx="1419503" cy="11003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선"/>
          <p:cNvSpPr/>
          <p:nvPr/>
        </p:nvSpPr>
        <p:spPr>
          <a:xfrm>
            <a:off x="12042676" y="7092938"/>
            <a:ext cx="1796025" cy="99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빨리 감기가 습관이 된 이 시대 유튜브도 쪽집게 요약 정리가 필요하다!"/>
          <p:cNvSpPr txBox="1"/>
          <p:nvPr/>
        </p:nvSpPr>
        <p:spPr>
          <a:xfrm>
            <a:off x="1522286" y="9341646"/>
            <a:ext cx="842284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빨리 감기가 습관이 된 이 시대 유튜브도 쪽집게 요약 정리가 필요하다!</a:t>
            </a:r>
          </a:p>
        </p:txBody>
      </p:sp>
      <p:sp>
        <p:nvSpPr>
          <p:cNvPr id="158" name="향후 할일…"/>
          <p:cNvSpPr txBox="1"/>
          <p:nvPr/>
        </p:nvSpPr>
        <p:spPr>
          <a:xfrm>
            <a:off x="5872754" y="11318508"/>
            <a:ext cx="6353252" cy="1251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향후 할일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-머신러닝 모델 확인, 데이터 수집 및 관리, 역할 배정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서론"/>
          <p:cNvSpPr txBox="1"/>
          <p:nvPr>
            <p:ph type="subTitle" sz="quarter" idx="1"/>
          </p:nvPr>
        </p:nvSpPr>
        <p:spPr>
          <a:xfrm>
            <a:off x="556628" y="545797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서론</a:t>
            </a:r>
          </a:p>
        </p:txBody>
      </p:sp>
      <p:pic>
        <p:nvPicPr>
          <p:cNvPr id="161" name="201701201651183872_1.jpg" descr="201701201651183872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173" y="4372058"/>
            <a:ext cx="5570030" cy="3977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5594_11608_5449.jpg" descr="5594_11608_544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8968" y="8817313"/>
            <a:ext cx="6078700" cy="3890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다운로드.jpeg" descr="다운로드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3435" y="820741"/>
            <a:ext cx="4819913" cy="2091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다운로드.png" descr="다운로드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503844" y="1312923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스크린샷 2023-10-12 오후 3.25.03.png" descr="스크린샷 2023-10-12 오후 3.25.0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67029" y="3518691"/>
            <a:ext cx="8001001" cy="480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스크린샷 2023-10-12 오후 3.23.43.png" descr="스크린샷 2023-10-12 오후 3.23.4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286559" y="8122282"/>
            <a:ext cx="4673601" cy="3898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커지는 정보의 비대칭"/>
          <p:cNvSpPr txBox="1"/>
          <p:nvPr/>
        </p:nvSpPr>
        <p:spPr>
          <a:xfrm>
            <a:off x="2636419" y="3211629"/>
            <a:ext cx="5198974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커지는 정보의 비대칭</a:t>
            </a:r>
          </a:p>
        </p:txBody>
      </p:sp>
      <p:sp>
        <p:nvSpPr>
          <p:cNvPr id="168" name="넘처 흐르는 정보"/>
          <p:cNvSpPr txBox="1"/>
          <p:nvPr/>
        </p:nvSpPr>
        <p:spPr>
          <a:xfrm>
            <a:off x="448997" y="8648368"/>
            <a:ext cx="4313835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넘처 흐르는 정보 </a:t>
            </a:r>
          </a:p>
        </p:txBody>
      </p:sp>
      <p:sp>
        <p:nvSpPr>
          <p:cNvPr id="169" name="커지는 트렌드에 대한 인식 사례"/>
          <p:cNvSpPr txBox="1"/>
          <p:nvPr/>
        </p:nvSpPr>
        <p:spPr>
          <a:xfrm>
            <a:off x="3513642" y="12735753"/>
            <a:ext cx="7647128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커지는 트렌드에 대한 인식 사례</a:t>
            </a:r>
          </a:p>
        </p:txBody>
      </p:sp>
      <p:sp>
        <p:nvSpPr>
          <p:cNvPr id="170" name="화살표"/>
          <p:cNvSpPr/>
          <p:nvPr/>
        </p:nvSpPr>
        <p:spPr>
          <a:xfrm>
            <a:off x="10936720" y="5497726"/>
            <a:ext cx="5018750" cy="140365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중요한 정보를, 필요한 정보를 찾는데…"/>
          <p:cNvSpPr txBox="1"/>
          <p:nvPr/>
        </p:nvSpPr>
        <p:spPr>
          <a:xfrm>
            <a:off x="6541534" y="5560793"/>
            <a:ext cx="4577487" cy="127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중요한 정보를, 필요한 정보를 찾는데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쓰는 시간이 너무 아깝다.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뭐가 트렌드인지 모르겠다.</a:t>
            </a:r>
          </a:p>
        </p:txBody>
      </p:sp>
      <p:sp>
        <p:nvSpPr>
          <p:cNvPr id="172" name="트렌드를 알려주고 유튜브를 추천 요약해주자!"/>
          <p:cNvSpPr txBox="1"/>
          <p:nvPr/>
        </p:nvSpPr>
        <p:spPr>
          <a:xfrm>
            <a:off x="13081095" y="8648368"/>
            <a:ext cx="10968838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트렌드를 알려주고 유튜브를 추천 요약해주자!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본론"/>
          <p:cNvSpPr txBox="1"/>
          <p:nvPr>
            <p:ph type="body" sz="quarter" idx="4294967295"/>
          </p:nvPr>
        </p:nvSpPr>
        <p:spPr>
          <a:xfrm>
            <a:off x="556628" y="545797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본론</a:t>
            </a:r>
          </a:p>
        </p:txBody>
      </p:sp>
      <p:pic>
        <p:nvPicPr>
          <p:cNvPr id="175" name="스크린샷 2023-10-12 오후 4.50.16.png" descr="스크린샷 2023-10-12 오후 4.50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719" y="5444960"/>
            <a:ext cx="10043981" cy="566014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필요한 기술…"/>
          <p:cNvSpPr txBox="1"/>
          <p:nvPr/>
        </p:nvSpPr>
        <p:spPr>
          <a:xfrm>
            <a:off x="12005382" y="1159760"/>
            <a:ext cx="10274199" cy="587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필요한 기술</a:t>
            </a:r>
          </a:p>
          <a:p>
            <a:pPr algn="l"/>
            <a:r>
              <a:t>데이터 수집</a:t>
            </a:r>
            <a:r>
              <a:rPr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유튜브 API를 사용하여 트렌드 관련 데이터를 수집하여 트렌드를 추적하고 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추천에 사용한다. 또한 유튜브 채널 및 비디오 정보를 수집하여 분석에 활용.</a:t>
            </a:r>
            <a:endParaRPr>
              <a:solidFill>
                <a:srgbClr val="374151"/>
              </a:solidFill>
            </a:endParaRPr>
          </a:p>
          <a:p>
            <a:pPr algn="l"/>
            <a:r>
              <a:t>머신러닝 모델 개발</a:t>
            </a:r>
            <a:r>
              <a:rPr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머신러닝 모델을 개발하여 트렌드를 감지하고 유튜브 채널을 분류합. 트렌드 데이터와 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유튜브 데이터를 분석하고 추천 결과를 생성. 자연어 처리 (NLP) 기술을 사용하여 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트렌드 키워드를 추출하고 분석.</a:t>
            </a:r>
            <a:endParaRPr>
              <a:solidFill>
                <a:srgbClr val="374151"/>
              </a:solidFill>
            </a:endParaRPr>
          </a:p>
          <a:p>
            <a:pPr algn="l"/>
            <a:r>
              <a:t>데이터베이스 구축</a:t>
            </a:r>
            <a:r>
              <a:rPr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추천 및 요약 정보를 저장할 데이터베이스를 구축하고 관리. 사용자 프로필, 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추천된 채널, 그리고 요약된 내용을 저장.</a:t>
            </a:r>
            <a:endParaRPr>
              <a:solidFill>
                <a:srgbClr val="374151"/>
              </a:solidFill>
            </a:endParaRPr>
          </a:p>
          <a:p>
            <a:pPr algn="l"/>
            <a:r>
              <a:t>사용자 인터페이스 개발</a:t>
            </a:r>
            <a:r>
              <a:rPr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사용자 인터페이스를 개발하여 사용자가 트렌드를 선택하고 추천된 유튜브 채널 및 </a:t>
            </a:r>
            <a:endParaRPr>
              <a:solidFill>
                <a:srgbClr val="374151"/>
              </a:solidFill>
            </a:endParaRPr>
          </a:p>
          <a:p>
            <a:pPr algn="l"/>
            <a:r>
              <a:rPr>
                <a:solidFill>
                  <a:srgbClr val="374151"/>
                </a:solidFill>
              </a:rPr>
              <a:t>요약된 내용을 볼 수 있도록 한다. 사용자 프로파일 관리 및 검색 기능도 구현.</a:t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177" name="구현 방법 및 개방 방향…"/>
          <p:cNvSpPr txBox="1"/>
          <p:nvPr/>
        </p:nvSpPr>
        <p:spPr>
          <a:xfrm>
            <a:off x="13001704" y="8957994"/>
            <a:ext cx="10792054" cy="204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구현 방법 및 개방 방향</a:t>
            </a:r>
          </a:p>
          <a:p>
            <a:pPr/>
            <a:r>
              <a:t>데이터 수집, 머신 러닝 모델 구현, 웹 애플리케이션 개발, 사용자 피드백 수집, </a:t>
            </a:r>
          </a:p>
          <a:p>
            <a:pPr/>
            <a:r>
              <a:t>성능 향상, 보안, 마케팅 및 배포 단계를 따라가며 사용자에게 트렌디한 비디오를 추천하고 </a:t>
            </a:r>
          </a:p>
          <a:p>
            <a:pPr/>
            <a:r>
              <a:t>요약하는 기능을 제공.</a:t>
            </a:r>
            <a:endParaRPr>
              <a:solidFill>
                <a:srgbClr val="37415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출처:…"/>
          <p:cNvSpPr txBox="1"/>
          <p:nvPr/>
        </p:nvSpPr>
        <p:spPr>
          <a:xfrm>
            <a:off x="2003602" y="9852063"/>
            <a:ext cx="20376796" cy="326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출처:</a:t>
            </a:r>
          </a:p>
          <a:p>
            <a:pPr/>
            <a:r>
              <a:t>1. 워드 클라우드 사진 https://wordcloud.kr/</a:t>
            </a:r>
            <a:endParaRPr b="1">
              <a:latin typeface="Times Roman"/>
              <a:ea typeface="Times Roman"/>
              <a:cs typeface="Times Roman"/>
              <a:sym typeface="Times Roman"/>
            </a:endParaRPr>
          </a:p>
          <a:p>
            <a:pPr/>
            <a:r>
              <a:t>2. </a:t>
            </a:r>
            <a:r>
              <a:rPr>
                <a:latin typeface="AppleMyungjo 일반체"/>
                <a:ea typeface="AppleMyungjo 일반체"/>
                <a:cs typeface="AppleMyungjo 일반체"/>
                <a:sym typeface="AppleMyungjo 일반체"/>
              </a:rPr>
              <a:t>유튜브 순위 사진 </a:t>
            </a:r>
            <a:r>
              <a:t>https://playboard.co/</a:t>
            </a:r>
          </a:p>
          <a:p>
            <a:pPr/>
            <a:r>
              <a:rPr>
                <a:latin typeface="Times Roman"/>
                <a:ea typeface="Times Roman"/>
                <a:cs typeface="Times Roman"/>
                <a:sym typeface="Times Roman"/>
              </a:rPr>
              <a:t>3. </a:t>
            </a:r>
            <a:r>
              <a:t>유튜브 chat-get 사진 chat-get https://chrome.google.com/webstore/detail/notegpt-youtube-summary-w/baecjmoceaobpnffgnlkloccenkoibbb?hl=ko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/>
            <a:r>
              <a:t>4. </a:t>
            </a:r>
            <a:r>
              <a:rPr>
                <a:latin typeface="AppleMyungjo 일반체"/>
                <a:ea typeface="AppleMyungjo 일반체"/>
                <a:cs typeface="AppleMyungjo 일반체"/>
                <a:sym typeface="AppleMyungjo 일반체"/>
              </a:rPr>
              <a:t>정보의</a:t>
            </a:r>
            <a:r>
              <a:t> </a:t>
            </a:r>
            <a:r>
              <a:rPr>
                <a:latin typeface="AppleMyungjo 일반체"/>
                <a:ea typeface="AppleMyungjo 일반체"/>
                <a:cs typeface="AppleMyungjo 일반체"/>
                <a:sym typeface="AppleMyungjo 일반체"/>
              </a:rPr>
              <a:t>바다</a:t>
            </a:r>
            <a:r>
              <a:t> </a:t>
            </a:r>
            <a:r>
              <a:rPr>
                <a:latin typeface="AppleMyungjo 일반체"/>
                <a:ea typeface="AppleMyungjo 일반체"/>
                <a:cs typeface="AppleMyungjo 일반체"/>
                <a:sym typeface="AppleMyungjo 일반체"/>
              </a:rPr>
              <a:t>사진</a:t>
            </a:r>
            <a:r>
              <a:t> https://m.hankookilbo.com/News/Read/201701201651183872</a:t>
            </a:r>
          </a:p>
          <a:p>
            <a:pPr/>
            <a:r>
              <a:t>5. </a:t>
            </a:r>
            <a:r>
              <a:rPr>
                <a:latin typeface="AppleMyungjo 일반체"/>
                <a:ea typeface="AppleMyungjo 일반체"/>
                <a:cs typeface="AppleMyungjo 일반체"/>
                <a:sym typeface="AppleMyungjo 일반체"/>
              </a:rPr>
              <a:t>정보의</a:t>
            </a:r>
            <a:r>
              <a:t> </a:t>
            </a:r>
            <a:r>
              <a:rPr>
                <a:latin typeface="AppleMyungjo 일반체"/>
                <a:ea typeface="AppleMyungjo 일반체"/>
                <a:cs typeface="AppleMyungjo 일반체"/>
                <a:sym typeface="AppleMyungjo 일반체"/>
              </a:rPr>
              <a:t>비대칭</a:t>
            </a:r>
            <a:r>
              <a:t> 사진 https://m.blog.naver.com/neposkim2/221863248879</a:t>
            </a:r>
          </a:p>
          <a:p>
            <a:pPr/>
            <a:r>
              <a:rPr>
                <a:latin typeface="Times Roman"/>
                <a:ea typeface="Times Roman"/>
                <a:cs typeface="Times Roman"/>
                <a:sym typeface="Times Roman"/>
              </a:rPr>
              <a:t>6. </a:t>
            </a:r>
            <a:r>
              <a:t>트랜드의 중요성 사진 https://www.madtimes.org/news/articleView.html?idxno=5594</a:t>
            </a:r>
          </a:p>
          <a:p>
            <a:pPr/>
            <a:r>
              <a:t>7. 유튜브 사진 https://www.youtube.com/?hl=ko&amp;gl=KR&amp;app=desktop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