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92" r:id="rId2"/>
    <p:sldId id="381" r:id="rId3"/>
    <p:sldId id="382" r:id="rId4"/>
    <p:sldId id="385" r:id="rId5"/>
    <p:sldId id="383" r:id="rId6"/>
    <p:sldId id="366" r:id="rId7"/>
    <p:sldId id="387" r:id="rId8"/>
    <p:sldId id="346" r:id="rId9"/>
    <p:sldId id="347" r:id="rId10"/>
    <p:sldId id="348" r:id="rId11"/>
    <p:sldId id="384" r:id="rId12"/>
    <p:sldId id="349" r:id="rId13"/>
    <p:sldId id="38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202"/>
    <a:srgbClr val="FF964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7E791-651D-4F15-8628-A795EB6714FC}" v="2" dt="2023-09-01T13:28:39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/>
    <p:restoredTop sz="94699"/>
  </p:normalViewPr>
  <p:slideViewPr>
    <p:cSldViewPr>
      <p:cViewPr>
        <p:scale>
          <a:sx n="95" d="100"/>
          <a:sy n="95" d="100"/>
        </p:scale>
        <p:origin x="1912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hn" userId="cb1d34211dc1be1a" providerId="LiveId" clId="{DBF7E791-651D-4F15-8628-A795EB6714FC}"/>
    <pc:docChg chg="custSel modSld">
      <pc:chgData name="Daniel Ahn" userId="cb1d34211dc1be1a" providerId="LiveId" clId="{DBF7E791-651D-4F15-8628-A795EB6714FC}" dt="2023-12-01T03:54:34.271" v="516" actId="20577"/>
      <pc:docMkLst>
        <pc:docMk/>
      </pc:docMkLst>
      <pc:sldChg chg="modSp mod">
        <pc:chgData name="Daniel Ahn" userId="cb1d34211dc1be1a" providerId="LiveId" clId="{DBF7E791-651D-4F15-8628-A795EB6714FC}" dt="2023-09-01T13:30:25.958" v="492" actId="20577"/>
        <pc:sldMkLst>
          <pc:docMk/>
          <pc:sldMk cId="4012695284" sldId="346"/>
        </pc:sldMkLst>
        <pc:spChg chg="mod">
          <ac:chgData name="Daniel Ahn" userId="cb1d34211dc1be1a" providerId="LiveId" clId="{DBF7E791-651D-4F15-8628-A795EB6714FC}" dt="2023-09-01T13:30:25.958" v="492" actId="20577"/>
          <ac:spMkLst>
            <pc:docMk/>
            <pc:sldMk cId="4012695284" sldId="346"/>
            <ac:spMk id="3" creationId="{CECD06AE-028E-480C-90A6-E134D6571E6E}"/>
          </ac:spMkLst>
        </pc:spChg>
      </pc:sldChg>
      <pc:sldChg chg="modSp mod modAnim">
        <pc:chgData name="Daniel Ahn" userId="cb1d34211dc1be1a" providerId="LiveId" clId="{DBF7E791-651D-4F15-8628-A795EB6714FC}" dt="2023-09-01T13:28:39.016" v="381"/>
        <pc:sldMkLst>
          <pc:docMk/>
          <pc:sldMk cId="967818555" sldId="347"/>
        </pc:sldMkLst>
        <pc:spChg chg="mod">
          <ac:chgData name="Daniel Ahn" userId="cb1d34211dc1be1a" providerId="LiveId" clId="{DBF7E791-651D-4F15-8628-A795EB6714FC}" dt="2023-09-01T13:24:46.824" v="214" actId="20577"/>
          <ac:spMkLst>
            <pc:docMk/>
            <pc:sldMk cId="967818555" sldId="347"/>
            <ac:spMk id="3" creationId="{CECD06AE-028E-480C-90A6-E134D6571E6E}"/>
          </ac:spMkLst>
        </pc:spChg>
      </pc:sldChg>
      <pc:sldChg chg="modSp mod">
        <pc:chgData name="Daniel Ahn" userId="cb1d34211dc1be1a" providerId="LiveId" clId="{DBF7E791-651D-4F15-8628-A795EB6714FC}" dt="2023-12-01T03:54:34.271" v="516" actId="20577"/>
        <pc:sldMkLst>
          <pc:docMk/>
          <pc:sldMk cId="733213278" sldId="348"/>
        </pc:sldMkLst>
        <pc:spChg chg="mod">
          <ac:chgData name="Daniel Ahn" userId="cb1d34211dc1be1a" providerId="LiveId" clId="{DBF7E791-651D-4F15-8628-A795EB6714FC}" dt="2023-12-01T03:54:34.271" v="516" actId="20577"/>
          <ac:spMkLst>
            <pc:docMk/>
            <pc:sldMk cId="733213278" sldId="348"/>
            <ac:spMk id="3" creationId="{15A2B9B9-4B5A-4A35-9238-CCA63EE2DCFF}"/>
          </ac:spMkLst>
        </pc:spChg>
      </pc:sldChg>
      <pc:sldChg chg="modSp mod">
        <pc:chgData name="Daniel Ahn" userId="cb1d34211dc1be1a" providerId="LiveId" clId="{DBF7E791-651D-4F15-8628-A795EB6714FC}" dt="2023-08-26T18:02:36.014" v="9" actId="20577"/>
        <pc:sldMkLst>
          <pc:docMk/>
          <pc:sldMk cId="2300120883" sldId="385"/>
        </pc:sldMkLst>
        <pc:spChg chg="mod">
          <ac:chgData name="Daniel Ahn" userId="cb1d34211dc1be1a" providerId="LiveId" clId="{DBF7E791-651D-4F15-8628-A795EB6714FC}" dt="2023-08-26T18:02:36.014" v="9" actId="20577"/>
          <ac:spMkLst>
            <pc:docMk/>
            <pc:sldMk cId="2300120883" sldId="385"/>
            <ac:spMk id="3" creationId="{EFCFCBD9-E1CF-4D0A-A1EC-37F37A416DCF}"/>
          </ac:spMkLst>
        </pc:spChg>
      </pc:sldChg>
      <pc:sldChg chg="modSp mod">
        <pc:chgData name="Daniel Ahn" userId="cb1d34211dc1be1a" providerId="LiveId" clId="{DBF7E791-651D-4F15-8628-A795EB6714FC}" dt="2023-09-01T13:31:17.826" v="499" actId="20577"/>
        <pc:sldMkLst>
          <pc:docMk/>
          <pc:sldMk cId="2972427327" sldId="386"/>
        </pc:sldMkLst>
        <pc:spChg chg="mod">
          <ac:chgData name="Daniel Ahn" userId="cb1d34211dc1be1a" providerId="LiveId" clId="{DBF7E791-651D-4F15-8628-A795EB6714FC}" dt="2023-09-01T13:31:17.826" v="499" actId="20577"/>
          <ac:spMkLst>
            <pc:docMk/>
            <pc:sldMk cId="2972427327" sldId="386"/>
            <ac:spMk id="3" creationId="{8C2C68A7-9A92-43A4-813C-E596D90AF0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36C8F4-9063-4A7A-8ADD-88AFECE2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100D2-5CEA-4CDE-80A2-498048A7B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D1700A-0812-4960-BDAF-BBEBDA6F415D}" type="datetime1">
              <a:rPr lang="en-US" altLang="en-US"/>
              <a:pPr/>
              <a:t>1/12/24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9D77-D91D-430D-AE6C-51BFFF220D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46F6-53FF-4560-8FBB-B568817B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99800-0FBD-4DD7-9593-436468605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10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4FB6850F-6273-45DD-A294-7CF649CFD2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64A20C1C-603E-4BBF-98A9-F048B8511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>
            <a:extLst>
              <a:ext uri="{FF2B5EF4-FFF2-40B4-BE49-F238E27FC236}">
                <a16:creationId xmlns:a16="http://schemas.microsoft.com/office/drawing/2014/main" id="{C4BA89DE-24CF-416D-87F5-85CE4E361A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E800F10F-1278-4693-8D2B-7F1F532B40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1030">
            <a:extLst>
              <a:ext uri="{FF2B5EF4-FFF2-40B4-BE49-F238E27FC236}">
                <a16:creationId xmlns:a16="http://schemas.microsoft.com/office/drawing/2014/main" id="{34C36162-BE18-4CCD-919E-F2B3A302CF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1031">
            <a:extLst>
              <a:ext uri="{FF2B5EF4-FFF2-40B4-BE49-F238E27FC236}">
                <a16:creationId xmlns:a16="http://schemas.microsoft.com/office/drawing/2014/main" id="{9FF8D733-B30F-46D8-996D-934650101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0D085-E60B-4223-A486-FEF3DB55E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138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1BFAF2BC-C7FD-44ED-A83E-31EB631E1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DF214E4A-3E17-4794-B089-1677726C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9C66427-BE04-4BA8-AE65-3EC9B1B99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210C3F-C1A2-4958-B287-EACC333BFC3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9">
            <a:extLst>
              <a:ext uri="{FF2B5EF4-FFF2-40B4-BE49-F238E27FC236}">
                <a16:creationId xmlns:a16="http://schemas.microsoft.com/office/drawing/2014/main" id="{A09F2C28-66D2-426F-AAFC-A4A7E12F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1524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0" descr="pitt_bluegold_sig2">
            <a:extLst>
              <a:ext uri="{FF2B5EF4-FFF2-40B4-BE49-F238E27FC236}">
                <a16:creationId xmlns:a16="http://schemas.microsoft.com/office/drawing/2014/main" id="{606EA813-2045-4144-B61D-F6A342B5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227763"/>
            <a:ext cx="35226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BDBAFA56-EF92-44E1-9D07-4AE0AFE7F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ea typeface="Osaka" pitchFamily="-84" charset="-128"/>
              </a:defRPr>
            </a:lvl1pPr>
          </a:lstStyle>
          <a:p>
            <a:fld id="{4FBA5006-E308-49C0-AC80-9920BF76C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5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21F2-688F-4466-B2F5-E0C542F069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1777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D46D-26B4-4770-978F-D6C6C40FB7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471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3297-DCB4-483B-A8C8-63B074479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0491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3E554-74EE-465D-8ED5-00EA649B5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28006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32BA-9BD5-4C9E-9969-B2B902406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929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BAF0E1-E7E5-476A-8D81-77DE19510B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9581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658C-FA69-45D4-9571-F250D4AE8E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3337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5C896-D589-4A7A-9BD9-9CCAAD94D6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7451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1E9-AE0D-417B-9E78-F2C53AB8F4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9608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1E4B-3A2C-47CE-8D15-AC52B36914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140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5385F8B-0447-4AD7-86F0-C95D631A0E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990600"/>
            <a:chOff x="0" y="0"/>
            <a:chExt cx="5760" cy="624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B3C151D-6734-483D-AB11-80301E71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gradFill rotWithShape="0">
              <a:gsLst>
                <a:gs pos="0">
                  <a:srgbClr val="E6E78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C355250E-E78F-4CE1-B0A2-A491C864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31CA668-FD14-44FA-A1D4-EAD61E8D8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00B08A7-CD82-4224-8DCC-D96E31AD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itt_bluegold_seal6">
            <a:extLst>
              <a:ext uri="{FF2B5EF4-FFF2-40B4-BE49-F238E27FC236}">
                <a16:creationId xmlns:a16="http://schemas.microsoft.com/office/drawing/2014/main" id="{017628D8-10E8-4E56-9F91-E63D1C50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143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1797CB-2108-40A7-91A9-354B75C3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F5E07AB-B6E6-4E56-A079-DBE54BDBD4E9}" type="slidenum">
              <a:rPr lang="en-US" altLang="en-US"/>
              <a:pPr/>
              <a:t>‹#›</a:t>
            </a:fld>
            <a:r>
              <a:rPr lang="en-US" altLang="en-US"/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Monotype Sorts" pitchFamily="-84" charset="2"/>
        <a:buChar char="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Spring2024/final_pa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>
            <a:extLst>
              <a:ext uri="{FF2B5EF4-FFF2-40B4-BE49-F238E27FC236}">
                <a16:creationId xmlns:a16="http://schemas.microsoft.com/office/drawing/2014/main" id="{BBE283F0-D9CA-481B-BEF6-19C9065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8D20041-45CE-4D5B-9D43-60470E934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7188200" cy="1409700"/>
          </a:xfrm>
        </p:spPr>
        <p:txBody>
          <a:bodyPr anchor="b"/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CS 1900/1950 Introduction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4DCBBBD-EAD8-4DA9-BEB4-403D1F27B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" y="1841500"/>
            <a:ext cx="5486400" cy="12065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CCC90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Course Requirements and Logistics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67193C-59AA-426C-BFEC-DCC63699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327400"/>
            <a:ext cx="5486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School of Computing and Information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2737-F544-426A-AEC8-57D28950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B9B9-4B5A-4A35-9238-CCA63EE2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Audience:</a:t>
            </a:r>
          </a:p>
          <a:p>
            <a:pPr lvl="1"/>
            <a:r>
              <a:rPr lang="en-US" dirty="0"/>
              <a:t>Submit TopHat review by </a:t>
            </a:r>
            <a:r>
              <a:rPr lang="en-US" dirty="0">
                <a:solidFill>
                  <a:srgbClr val="FF0000"/>
                </a:solidFill>
              </a:rPr>
              <a:t>midnight</a:t>
            </a:r>
            <a:r>
              <a:rPr lang="en-US" dirty="0"/>
              <a:t>, same day</a:t>
            </a:r>
          </a:p>
          <a:p>
            <a:pPr lvl="2"/>
            <a:r>
              <a:rPr lang="en-US" dirty="0"/>
              <a:t>Give scores for Content, Organization, and Delivery</a:t>
            </a:r>
            <a:endParaRPr lang="en-US" altLang="en-US" dirty="0"/>
          </a:p>
          <a:p>
            <a:pPr lvl="2"/>
            <a:r>
              <a:rPr lang="en-US" altLang="en-US" dirty="0"/>
              <a:t>Freeform comments on the Feedback section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Speaker:</a:t>
            </a:r>
          </a:p>
          <a:p>
            <a:pPr lvl="1"/>
            <a:r>
              <a:rPr lang="en-US" altLang="en-US" dirty="0"/>
              <a:t>Submit Final Paper by </a:t>
            </a:r>
            <a:r>
              <a:rPr lang="en-US" altLang="en-US" dirty="0">
                <a:solidFill>
                  <a:srgbClr val="FF0000"/>
                </a:solidFill>
              </a:rPr>
              <a:t>following Friday by midnight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1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1D42-65BA-4224-B6BD-8E8A818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be honest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3CA7-8B8C-491A-90A2-CD629D5D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and feedback are </a:t>
            </a:r>
            <a:r>
              <a:rPr lang="en-US" dirty="0">
                <a:solidFill>
                  <a:srgbClr val="FF0000"/>
                </a:solidFill>
              </a:rPr>
              <a:t>anonymous</a:t>
            </a:r>
          </a:p>
          <a:p>
            <a:pPr lvl="1"/>
            <a:r>
              <a:rPr lang="en-US" dirty="0"/>
              <a:t>Only score averages will be posted to </a:t>
            </a:r>
            <a:r>
              <a:rPr lang="en-US" dirty="0" err="1"/>
              <a:t>TopHat</a:t>
            </a:r>
            <a:r>
              <a:rPr lang="en-US" dirty="0"/>
              <a:t> for presenter</a:t>
            </a:r>
          </a:p>
          <a:p>
            <a:pPr lvl="1"/>
            <a:r>
              <a:rPr lang="en-US" dirty="0"/>
              <a:t>Feedback is immediately visible, but names are hidden</a:t>
            </a:r>
          </a:p>
          <a:p>
            <a:pPr lvl="1"/>
            <a:endParaRPr lang="en-US" dirty="0"/>
          </a:p>
          <a:p>
            <a:r>
              <a:rPr lang="en-US" dirty="0"/>
              <a:t>Scores and feedback do </a:t>
            </a:r>
            <a:r>
              <a:rPr lang="en-US" dirty="0">
                <a:solidFill>
                  <a:srgbClr val="FF0000"/>
                </a:solidFill>
              </a:rPr>
              <a:t>not impact final grade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3 top scorers, there will be cash prizes: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 - $100, 2</a:t>
            </a:r>
            <a:r>
              <a:rPr lang="en-US" baseline="30000" dirty="0"/>
              <a:t>nd</a:t>
            </a:r>
            <a:r>
              <a:rPr lang="en-US" dirty="0"/>
              <a:t> place - $50, 3</a:t>
            </a:r>
            <a:r>
              <a:rPr lang="en-US" baseline="30000" dirty="0"/>
              <a:t>rd</a:t>
            </a:r>
            <a:r>
              <a:rPr lang="en-US" dirty="0"/>
              <a:t> place - $25</a:t>
            </a:r>
          </a:p>
          <a:p>
            <a:pPr lvl="1"/>
            <a:r>
              <a:rPr lang="en-US" dirty="0"/>
              <a:t>Deposited into your </a:t>
            </a:r>
            <a:r>
              <a:rPr lang="en-US" dirty="0" err="1"/>
              <a:t>PittFund$Me</a:t>
            </a:r>
            <a:r>
              <a:rPr lang="en-US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33377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F89-69A3-4164-A8BA-ADF3002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 constructive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400C-B942-4E14-8A7E-F1065A4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r>
              <a:rPr lang="en-US" dirty="0"/>
              <a:t>Don’t judge presenter on the work done</a:t>
            </a:r>
          </a:p>
          <a:p>
            <a:pPr lvl="1"/>
            <a:r>
              <a:rPr lang="en-US" dirty="0"/>
              <a:t>Judge presenter on how the work was presented</a:t>
            </a:r>
          </a:p>
          <a:p>
            <a:endParaRPr lang="en-US" dirty="0"/>
          </a:p>
          <a:p>
            <a:r>
              <a:rPr lang="en-US" dirty="0"/>
              <a:t>Positive comments are as valuable as “negative” ones</a:t>
            </a:r>
          </a:p>
          <a:p>
            <a:pPr lvl="1"/>
            <a:r>
              <a:rPr lang="en-US" dirty="0"/>
              <a:t>Important thing is to be specific with either</a:t>
            </a:r>
          </a:p>
          <a:p>
            <a:pPr lvl="1"/>
            <a:r>
              <a:rPr lang="en-US" dirty="0"/>
              <a:t>“I loved your talk” is not helpful beyond giving a warm feeling</a:t>
            </a:r>
          </a:p>
          <a:p>
            <a:pPr lvl="1"/>
            <a:endParaRPr lang="en-US" dirty="0"/>
          </a:p>
          <a:p>
            <a:r>
              <a:rPr lang="en-US" dirty="0"/>
              <a:t>A constructive comment does not:</a:t>
            </a:r>
          </a:p>
          <a:p>
            <a:pPr lvl="1"/>
            <a:r>
              <a:rPr lang="en-US" dirty="0"/>
              <a:t>Humiliate your peer</a:t>
            </a:r>
          </a:p>
          <a:p>
            <a:pPr lvl="1"/>
            <a:r>
              <a:rPr lang="en-US" dirty="0"/>
              <a:t>Complain about how much time was wasted listening</a:t>
            </a:r>
          </a:p>
          <a:p>
            <a:pPr lvl="1"/>
            <a:r>
              <a:rPr lang="en-US" dirty="0"/>
              <a:t>Use wording that triggers an emotional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0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E48-5002-4659-9423-49CC9C8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/>
              <a:t>Action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8A7-9A92-43A4-813C-E596D90A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enrolled in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the TopHat survey by this weekend</a:t>
            </a:r>
          </a:p>
          <a:p>
            <a:endParaRPr lang="en-US" dirty="0"/>
          </a:p>
          <a:p>
            <a:r>
              <a:rPr lang="en-US" dirty="0"/>
              <a:t>Talk to your supervisor about what you can publicize</a:t>
            </a:r>
          </a:p>
          <a:p>
            <a:pPr lvl="1"/>
            <a:r>
              <a:rPr lang="en-US" dirty="0"/>
              <a:t>Any intellectual property issues?</a:t>
            </a:r>
          </a:p>
          <a:p>
            <a:pPr lvl="1"/>
            <a:r>
              <a:rPr lang="en-US" dirty="0"/>
              <a:t>Any confidentiality issues?</a:t>
            </a:r>
          </a:p>
          <a:p>
            <a:pPr lvl="1"/>
            <a:r>
              <a:rPr lang="en-US" dirty="0"/>
              <a:t>Note: you are not expected to publicize code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your organization has any red tape, please start the process asap and let me know</a:t>
            </a:r>
          </a:p>
        </p:txBody>
      </p:sp>
    </p:spTree>
    <p:extLst>
      <p:ext uri="{BB962C8B-B14F-4D97-AF65-F5344CB8AC3E}">
        <p14:creationId xmlns:p14="http://schemas.microsoft.com/office/powerpoint/2010/main" val="29724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B29-4E47-43F7-8235-94DDA0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888-5B91-49FC-A5CF-5CA6721F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dirty="0"/>
              <a:t>Wonsun Ahn</a:t>
            </a:r>
          </a:p>
          <a:p>
            <a:pPr lvl="1"/>
            <a:r>
              <a:rPr lang="en-US" dirty="0"/>
              <a:t>First name is pronounced </a:t>
            </a:r>
            <a:r>
              <a:rPr lang="en-US" i="1" dirty="0"/>
              <a:t>one-sun</a:t>
            </a:r>
            <a:endParaRPr lang="en-US" dirty="0"/>
          </a:p>
          <a:p>
            <a:pPr lvl="1"/>
            <a:r>
              <a:rPr lang="en-US" dirty="0"/>
              <a:t>Or you can just call me Dr. Ahn (rhymes with </a:t>
            </a:r>
            <a:r>
              <a:rPr lang="en-US" i="1" dirty="0"/>
              <a:t>naan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Research Interest</a:t>
            </a:r>
          </a:p>
          <a:p>
            <a:pPr lvl="1"/>
            <a:r>
              <a:rPr lang="en-US" dirty="0"/>
              <a:t>Computer architecture, Compilers, Quantum computing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000E-7A06-4DEF-8822-77DD4C6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221D-FD7E-4A5B-AA7E-B5F6192E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 each class (3 strikes and you are out)</a:t>
            </a:r>
          </a:p>
          <a:p>
            <a:endParaRPr lang="en-US" dirty="0"/>
          </a:p>
          <a:p>
            <a:r>
              <a:rPr lang="en-US" dirty="0"/>
              <a:t>Write a final paper on your work to the instructor</a:t>
            </a:r>
          </a:p>
          <a:p>
            <a:endParaRPr lang="en-US" dirty="0"/>
          </a:p>
          <a:p>
            <a:r>
              <a:rPr lang="en-US" dirty="0"/>
              <a:t>Give a presentation on your work to your peers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peer reviews of each other’s talks on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(CS 1950 only) send regular progress reports</a:t>
            </a:r>
          </a:p>
        </p:txBody>
      </p:sp>
    </p:spTree>
    <p:extLst>
      <p:ext uri="{BB962C8B-B14F-4D97-AF65-F5344CB8AC3E}">
        <p14:creationId xmlns:p14="http://schemas.microsoft.com/office/powerpoint/2010/main" val="10287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E40-D6AA-460E-9117-495C6B8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paper is consumed by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CBD9-E1CF-4D0A-A1EC-37F37A41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r>
              <a:rPr lang="en-US" dirty="0"/>
              <a:t>What I will be looking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Technical work commensurate to a capstone was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Well organized paper with sections and subsections</a:t>
            </a:r>
          </a:p>
          <a:p>
            <a:pPr marL="857250" lvl="1" indent="-457200"/>
            <a:r>
              <a:rPr lang="en-US" dirty="0"/>
              <a:t>Goals, implementation, and outcomes are clearly stated</a:t>
            </a:r>
          </a:p>
          <a:p>
            <a:pPr marL="857250" lvl="1" indent="-457200"/>
            <a:r>
              <a:rPr lang="en-US" dirty="0"/>
              <a:t>Each section, paragraph, and sentence has clear focus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Whether you had any insurmountable difficulties</a:t>
            </a:r>
          </a:p>
          <a:p>
            <a:pPr marL="857250" lvl="1" indent="-457200"/>
            <a:r>
              <a:rPr lang="en-US" dirty="0"/>
              <a:t>Purpose is to compile a “blacklist” for advising future students</a:t>
            </a:r>
          </a:p>
          <a:p>
            <a:pPr marL="857250" lvl="1" indent="-457200"/>
            <a:endParaRPr lang="en-US" dirty="0"/>
          </a:p>
          <a:p>
            <a:pPr marL="457200" indent="-457200"/>
            <a:r>
              <a:rPr lang="en-US" dirty="0"/>
              <a:t>For details, refer to: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https://wonsunahn.github.io/Capstone_Spring2024/final_paper</a:t>
            </a:r>
            <a:endParaRPr lang="en-US" sz="2000" dirty="0"/>
          </a:p>
          <a:p>
            <a:pPr marL="457200" indent="-457200"/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on a stage with a crowd watching&#10;&#10;Description automatically generated with low confidence">
            <a:extLst>
              <a:ext uri="{FF2B5EF4-FFF2-40B4-BE49-F238E27FC236}">
                <a16:creationId xmlns:a16="http://schemas.microsoft.com/office/drawing/2014/main" id="{BAD936FA-671B-478D-A373-17B547E3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B0B8E-1F14-4D99-8AEA-AF28FE64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talk is consumed by your peers</a:t>
            </a:r>
          </a:p>
        </p:txBody>
      </p:sp>
    </p:spTree>
    <p:extLst>
      <p:ext uri="{BB962C8B-B14F-4D97-AF65-F5344CB8AC3E}">
        <p14:creationId xmlns:p14="http://schemas.microsoft.com/office/powerpoint/2010/main" val="8200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Why give a talk in front of my peers?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share experience with your peers</a:t>
            </a:r>
          </a:p>
          <a:p>
            <a:pPr marL="857250" lvl="1" indent="-457200"/>
            <a:r>
              <a:rPr lang="en-US" dirty="0"/>
              <a:t>You worked on unique topics, ideas, products</a:t>
            </a:r>
          </a:p>
          <a:p>
            <a:pPr marL="857250" lvl="1" indent="-457200"/>
            <a:r>
              <a:rPr lang="en-US" dirty="0"/>
              <a:t>You worked for a unique organization 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To gain practice in giving a technical talk</a:t>
            </a:r>
          </a:p>
          <a:p>
            <a:pPr marL="857250" lvl="1" indent="-457200"/>
            <a:r>
              <a:rPr lang="en-US" dirty="0"/>
              <a:t>Learn how to structure your ideas</a:t>
            </a:r>
          </a:p>
          <a:p>
            <a:pPr marL="857250" lvl="1" indent="-457200"/>
            <a:r>
              <a:rPr lang="en-US" dirty="0"/>
              <a:t>Learn how to design slides effectively</a:t>
            </a:r>
          </a:p>
          <a:p>
            <a:pPr marL="857250" lvl="1" indent="-457200"/>
            <a:r>
              <a:rPr lang="en-US" dirty="0"/>
              <a:t>Learn how to deliver your ideas impactfully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to report on your internship to your instructor</a:t>
            </a:r>
          </a:p>
          <a:p>
            <a:pPr marL="857250" lvl="1" indent="-457200"/>
            <a:r>
              <a:rPr lang="en-US" dirty="0"/>
              <a:t>That purpose is already fulfilled by your final report</a:t>
            </a:r>
          </a:p>
        </p:txBody>
      </p:sp>
    </p:spTree>
    <p:extLst>
      <p:ext uri="{BB962C8B-B14F-4D97-AF65-F5344CB8AC3E}">
        <p14:creationId xmlns:p14="http://schemas.microsoft.com/office/powerpoint/2010/main" val="410992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Any experience is worth sharing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/>
            <a:r>
              <a:rPr lang="en-US" dirty="0"/>
              <a:t>Your experiences may include…</a:t>
            </a:r>
          </a:p>
          <a:p>
            <a:pPr marL="857250" lvl="1" indent="-457200"/>
            <a:r>
              <a:rPr lang="en-US" dirty="0"/>
              <a:t>A small local company that is doing cool things:</a:t>
            </a:r>
            <a:br>
              <a:rPr lang="en-US" dirty="0"/>
            </a:br>
            <a:r>
              <a:rPr lang="en-US" dirty="0"/>
              <a:t>What is unique about working in that company?</a:t>
            </a:r>
          </a:p>
          <a:p>
            <a:pPr marL="857250" lvl="1" indent="-457200"/>
            <a:r>
              <a:rPr lang="en-US" dirty="0"/>
              <a:t>A new interesting job category:</a:t>
            </a:r>
            <a:br>
              <a:rPr lang="en-US" dirty="0"/>
            </a:br>
            <a:r>
              <a:rPr lang="en-US" dirty="0"/>
              <a:t>How does it compare to SW developer? Did you like it?</a:t>
            </a:r>
          </a:p>
          <a:p>
            <a:pPr marL="857250" lvl="1" indent="-457200"/>
            <a:r>
              <a:rPr lang="en-US" dirty="0"/>
              <a:t>Software development methodology:</a:t>
            </a:r>
            <a:br>
              <a:rPr lang="en-US" dirty="0"/>
            </a:br>
            <a:r>
              <a:rPr lang="en-US" dirty="0"/>
              <a:t>How did you feel about it? Did it increase productivity?</a:t>
            </a:r>
          </a:p>
          <a:p>
            <a:pPr marL="857250" lvl="1" indent="-457200"/>
            <a:r>
              <a:rPr lang="en-US" dirty="0"/>
              <a:t>Challenges you faced (technical, interpersonal, organizational):</a:t>
            </a:r>
            <a:br>
              <a:rPr lang="en-US" dirty="0"/>
            </a:br>
            <a:r>
              <a:rPr lang="en-US" dirty="0"/>
              <a:t>How you did you resolve them?  What did you learn?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dirty="0"/>
              <a:t>Bad experiences are also worth learning from:</a:t>
            </a:r>
            <a:br>
              <a:rPr lang="en-US" dirty="0"/>
            </a:br>
            <a:r>
              <a:rPr lang="en-US" dirty="0"/>
              <a:t>What would you do differently next time?</a:t>
            </a:r>
          </a:p>
        </p:txBody>
      </p:sp>
    </p:spTree>
    <p:extLst>
      <p:ext uri="{BB962C8B-B14F-4D97-AF65-F5344CB8AC3E}">
        <p14:creationId xmlns:p14="http://schemas.microsoft.com/office/powerpoint/2010/main" val="3600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Before presentation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altLang="en-US" dirty="0"/>
              <a:t>Submit all slides to Canvas by </a:t>
            </a:r>
            <a:r>
              <a:rPr lang="en-US" altLang="en-US" dirty="0">
                <a:solidFill>
                  <a:srgbClr val="FF0000"/>
                </a:solidFill>
              </a:rPr>
              <a:t>Thursday 9 PM</a:t>
            </a:r>
            <a:endParaRPr lang="en-US" altLang="en-US" dirty="0"/>
          </a:p>
          <a:p>
            <a:pPr lvl="1"/>
            <a:r>
              <a:rPr lang="en-US" altLang="en-US" dirty="0"/>
              <a:t>Preferred format: </a:t>
            </a:r>
            <a:r>
              <a:rPr lang="en-US" altLang="en-US" dirty="0" err="1"/>
              <a:t>Powerpoint</a:t>
            </a:r>
            <a:r>
              <a:rPr lang="en-US" altLang="en-US" dirty="0"/>
              <a:t>, PDF</a:t>
            </a:r>
          </a:p>
          <a:p>
            <a:pPr lvl="1"/>
            <a:r>
              <a:rPr lang="en-US" altLang="en-US" dirty="0"/>
              <a:t>Submit to the “Presentation Slides” link</a:t>
            </a:r>
          </a:p>
          <a:p>
            <a:pPr lvl="1"/>
            <a:r>
              <a:rPr lang="en-US" altLang="en-US" dirty="0"/>
              <a:t>Put title, name, and project on cover page</a:t>
            </a:r>
            <a:br>
              <a:rPr lang="en-US" altLang="en-US" dirty="0"/>
            </a:br>
            <a:r>
              <a:rPr lang="en-US" altLang="en-US" dirty="0"/>
              <a:t>(So your friends know who you are and where you worked)</a:t>
            </a:r>
          </a:p>
          <a:p>
            <a:pPr lvl="1"/>
            <a:r>
              <a:rPr lang="en-US" altLang="en-US" dirty="0"/>
              <a:t>Number your slides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Your slides will be ready for you next day on </a:t>
            </a:r>
            <a:r>
              <a:rPr lang="en-US" altLang="en-US" dirty="0" err="1"/>
              <a:t>TopHat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Practice out loud and time yourself</a:t>
            </a:r>
          </a:p>
        </p:txBody>
      </p:sp>
    </p:spTree>
    <p:extLst>
      <p:ext uri="{BB962C8B-B14F-4D97-AF65-F5344CB8AC3E}">
        <p14:creationId xmlns:p14="http://schemas.microsoft.com/office/powerpoint/2010/main" val="40126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During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~2 talks per day. 50 / 2 = 25 minutes per talk.</a:t>
            </a:r>
          </a:p>
          <a:p>
            <a:endParaRPr lang="en-US" altLang="en-US" dirty="0"/>
          </a:p>
          <a:p>
            <a:r>
              <a:rPr lang="en-US" altLang="en-US" dirty="0"/>
              <a:t>10-15 minutes: Presentation talk</a:t>
            </a:r>
          </a:p>
          <a:p>
            <a:pPr lvl="1"/>
            <a:r>
              <a:rPr lang="en-US" altLang="en-US" dirty="0"/>
              <a:t>Speaker: Present on TopHat using instructor’s laptop</a:t>
            </a:r>
            <a:br>
              <a:rPr lang="en-US" altLang="en-US" dirty="0"/>
            </a:br>
            <a:r>
              <a:rPr lang="en-US" altLang="en-US" dirty="0"/>
              <a:t>(If using your own laptop, let me know ahead of time)</a:t>
            </a:r>
          </a:p>
          <a:p>
            <a:endParaRPr lang="en-US" altLang="en-US" dirty="0"/>
          </a:p>
          <a:p>
            <a:r>
              <a:rPr lang="en-US" altLang="en-US" dirty="0"/>
              <a:t>10 minutes: Q &amp; A</a:t>
            </a:r>
          </a:p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Keep your own time</a:t>
            </a:r>
            <a:r>
              <a:rPr lang="en-US" altLang="en-US" dirty="0"/>
              <a:t> using your cell phone</a:t>
            </a:r>
          </a:p>
          <a:p>
            <a:pPr lvl="1"/>
            <a:r>
              <a:rPr lang="en-US" altLang="en-US" dirty="0"/>
              <a:t>I may have to cut you off if you go over 25 minutes</a:t>
            </a:r>
          </a:p>
        </p:txBody>
      </p:sp>
    </p:spTree>
    <p:extLst>
      <p:ext uri="{BB962C8B-B14F-4D97-AF65-F5344CB8AC3E}">
        <p14:creationId xmlns:p14="http://schemas.microsoft.com/office/powerpoint/2010/main" val="9678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t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CE0202"/>
      </a:accent2>
      <a:accent3>
        <a:srgbClr val="FFFFFF"/>
      </a:accent3>
      <a:accent4>
        <a:srgbClr val="000000"/>
      </a:accent4>
      <a:accent5>
        <a:srgbClr val="FFFFFF"/>
      </a:accent5>
      <a:accent6>
        <a:srgbClr val="BA0202"/>
      </a:accent6>
      <a:hlink>
        <a:srgbClr val="363099"/>
      </a:hlink>
      <a:folHlink>
        <a:srgbClr val="00A60D"/>
      </a:folHlink>
    </a:clrScheme>
    <a:fontScheme name="pitt_template">
      <a:majorFont>
        <a:latin typeface="Trebuchet MS"/>
        <a:ea typeface="Osaka"/>
        <a:cs typeface="Osaka"/>
      </a:majorFont>
      <a:minorFont>
        <a:latin typeface="Trebuchet M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pit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itt_template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Tiger OS X:Users:adamlee:Desktop:pitt_template.pot</Template>
  <TotalTime>7045</TotalTime>
  <Words>769</Words>
  <Application>Microsoft Macintosh PowerPoint</Application>
  <PresentationFormat>On-screen Show (4:3)</PresentationFormat>
  <Paragraphs>115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Osaka</vt:lpstr>
      <vt:lpstr>Arial</vt:lpstr>
      <vt:lpstr>Calibri</vt:lpstr>
      <vt:lpstr>Georgia</vt:lpstr>
      <vt:lpstr>Monotype Sorts</vt:lpstr>
      <vt:lpstr>Trebuchet MS</vt:lpstr>
      <vt:lpstr>Wingdings</vt:lpstr>
      <vt:lpstr>pitt_template</vt:lpstr>
      <vt:lpstr>CS 1900/1950 Introduction</vt:lpstr>
      <vt:lpstr>About the Instructor</vt:lpstr>
      <vt:lpstr>Course Requirements</vt:lpstr>
      <vt:lpstr>Your paper is consumed by instructor</vt:lpstr>
      <vt:lpstr>Your talk is consumed by your peers</vt:lpstr>
      <vt:lpstr>Why give a talk in front of my peers?</vt:lpstr>
      <vt:lpstr>Any experience is worth sharing</vt:lpstr>
      <vt:lpstr>Before presentation date</vt:lpstr>
      <vt:lpstr>During Presentation</vt:lpstr>
      <vt:lpstr>After Presentation</vt:lpstr>
      <vt:lpstr>You can be honest with your review</vt:lpstr>
      <vt:lpstr>But be constructive with your review</vt:lpstr>
      <vt:lpstr>TODO Action Item</vt:lpstr>
    </vt:vector>
  </TitlesOfParts>
  <Company>Adam 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Wonsun Ahn</cp:lastModifiedBy>
  <cp:revision>407</cp:revision>
  <cp:lastPrinted>2008-08-24T01:10:54Z</cp:lastPrinted>
  <dcterms:created xsi:type="dcterms:W3CDTF">2009-12-30T18:37:25Z</dcterms:created>
  <dcterms:modified xsi:type="dcterms:W3CDTF">2024-01-12T17:12:05Z</dcterms:modified>
</cp:coreProperties>
</file>