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292" r:id="rId2"/>
    <p:sldId id="381" r:id="rId3"/>
    <p:sldId id="382" r:id="rId4"/>
    <p:sldId id="385" r:id="rId5"/>
    <p:sldId id="383" r:id="rId6"/>
    <p:sldId id="366" r:id="rId7"/>
    <p:sldId id="387" r:id="rId8"/>
    <p:sldId id="346" r:id="rId9"/>
    <p:sldId id="347" r:id="rId10"/>
    <p:sldId id="348" r:id="rId11"/>
    <p:sldId id="384" r:id="rId12"/>
    <p:sldId id="349" r:id="rId13"/>
    <p:sldId id="386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0202"/>
    <a:srgbClr val="FF964F"/>
    <a:srgbClr val="FF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7E791-651D-4F15-8628-A795EB6714FC}" v="2" dt="2023-09-01T13:28:39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/>
    <p:restoredTop sz="94699"/>
  </p:normalViewPr>
  <p:slideViewPr>
    <p:cSldViewPr>
      <p:cViewPr varScale="1">
        <p:scale>
          <a:sx n="99" d="100"/>
          <a:sy n="99" d="100"/>
        </p:scale>
        <p:origin x="162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Ahn" userId="cb1d34211dc1be1a" providerId="LiveId" clId="{DBF7E791-651D-4F15-8628-A795EB6714FC}"/>
    <pc:docChg chg="custSel modSld">
      <pc:chgData name="Daniel Ahn" userId="cb1d34211dc1be1a" providerId="LiveId" clId="{DBF7E791-651D-4F15-8628-A795EB6714FC}" dt="2023-12-01T03:54:34.271" v="516" actId="20577"/>
      <pc:docMkLst>
        <pc:docMk/>
      </pc:docMkLst>
      <pc:sldChg chg="modSp mod">
        <pc:chgData name="Daniel Ahn" userId="cb1d34211dc1be1a" providerId="LiveId" clId="{DBF7E791-651D-4F15-8628-A795EB6714FC}" dt="2023-09-01T13:30:25.958" v="492" actId="20577"/>
        <pc:sldMkLst>
          <pc:docMk/>
          <pc:sldMk cId="4012695284" sldId="346"/>
        </pc:sldMkLst>
        <pc:spChg chg="mod">
          <ac:chgData name="Daniel Ahn" userId="cb1d34211dc1be1a" providerId="LiveId" clId="{DBF7E791-651D-4F15-8628-A795EB6714FC}" dt="2023-09-01T13:30:25.958" v="492" actId="20577"/>
          <ac:spMkLst>
            <pc:docMk/>
            <pc:sldMk cId="4012695284" sldId="346"/>
            <ac:spMk id="3" creationId="{CECD06AE-028E-480C-90A6-E134D6571E6E}"/>
          </ac:spMkLst>
        </pc:spChg>
      </pc:sldChg>
      <pc:sldChg chg="modSp mod modAnim">
        <pc:chgData name="Daniel Ahn" userId="cb1d34211dc1be1a" providerId="LiveId" clId="{DBF7E791-651D-4F15-8628-A795EB6714FC}" dt="2023-09-01T13:28:39.016" v="381"/>
        <pc:sldMkLst>
          <pc:docMk/>
          <pc:sldMk cId="967818555" sldId="347"/>
        </pc:sldMkLst>
        <pc:spChg chg="mod">
          <ac:chgData name="Daniel Ahn" userId="cb1d34211dc1be1a" providerId="LiveId" clId="{DBF7E791-651D-4F15-8628-A795EB6714FC}" dt="2023-09-01T13:24:46.824" v="214" actId="20577"/>
          <ac:spMkLst>
            <pc:docMk/>
            <pc:sldMk cId="967818555" sldId="347"/>
            <ac:spMk id="3" creationId="{CECD06AE-028E-480C-90A6-E134D6571E6E}"/>
          </ac:spMkLst>
        </pc:spChg>
      </pc:sldChg>
      <pc:sldChg chg="modSp mod">
        <pc:chgData name="Daniel Ahn" userId="cb1d34211dc1be1a" providerId="LiveId" clId="{DBF7E791-651D-4F15-8628-A795EB6714FC}" dt="2023-12-01T03:54:34.271" v="516" actId="20577"/>
        <pc:sldMkLst>
          <pc:docMk/>
          <pc:sldMk cId="733213278" sldId="348"/>
        </pc:sldMkLst>
        <pc:spChg chg="mod">
          <ac:chgData name="Daniel Ahn" userId="cb1d34211dc1be1a" providerId="LiveId" clId="{DBF7E791-651D-4F15-8628-A795EB6714FC}" dt="2023-12-01T03:54:34.271" v="516" actId="20577"/>
          <ac:spMkLst>
            <pc:docMk/>
            <pc:sldMk cId="733213278" sldId="348"/>
            <ac:spMk id="3" creationId="{15A2B9B9-4B5A-4A35-9238-CCA63EE2DCFF}"/>
          </ac:spMkLst>
        </pc:spChg>
      </pc:sldChg>
      <pc:sldChg chg="modSp mod">
        <pc:chgData name="Daniel Ahn" userId="cb1d34211dc1be1a" providerId="LiveId" clId="{DBF7E791-651D-4F15-8628-A795EB6714FC}" dt="2023-08-26T18:02:36.014" v="9" actId="20577"/>
        <pc:sldMkLst>
          <pc:docMk/>
          <pc:sldMk cId="2300120883" sldId="385"/>
        </pc:sldMkLst>
        <pc:spChg chg="mod">
          <ac:chgData name="Daniel Ahn" userId="cb1d34211dc1be1a" providerId="LiveId" clId="{DBF7E791-651D-4F15-8628-A795EB6714FC}" dt="2023-08-26T18:02:36.014" v="9" actId="20577"/>
          <ac:spMkLst>
            <pc:docMk/>
            <pc:sldMk cId="2300120883" sldId="385"/>
            <ac:spMk id="3" creationId="{EFCFCBD9-E1CF-4D0A-A1EC-37F37A416DCF}"/>
          </ac:spMkLst>
        </pc:spChg>
      </pc:sldChg>
      <pc:sldChg chg="modSp mod">
        <pc:chgData name="Daniel Ahn" userId="cb1d34211dc1be1a" providerId="LiveId" clId="{DBF7E791-651D-4F15-8628-A795EB6714FC}" dt="2023-09-01T13:31:17.826" v="499" actId="20577"/>
        <pc:sldMkLst>
          <pc:docMk/>
          <pc:sldMk cId="2972427327" sldId="386"/>
        </pc:sldMkLst>
        <pc:spChg chg="mod">
          <ac:chgData name="Daniel Ahn" userId="cb1d34211dc1be1a" providerId="LiveId" clId="{DBF7E791-651D-4F15-8628-A795EB6714FC}" dt="2023-09-01T13:31:17.826" v="499" actId="20577"/>
          <ac:spMkLst>
            <pc:docMk/>
            <pc:sldMk cId="2972427327" sldId="386"/>
            <ac:spMk id="3" creationId="{8C2C68A7-9A92-43A4-813C-E596D90AF09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36C8F4-9063-4A7A-8ADD-88AFECE24C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100D2-5CEA-4CDE-80A2-498048A7BF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AD1700A-0812-4960-BDAF-BBEBDA6F415D}" type="datetime1">
              <a:rPr lang="en-US" altLang="en-US"/>
              <a:pPr/>
              <a:t>8/29/2025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79D77-D91D-430D-AE6C-51BFFF220D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946F6-53FF-4560-8FBB-B568817BB8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F99800-0FBD-4DD7-9593-436468605A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0106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>
            <a:extLst>
              <a:ext uri="{FF2B5EF4-FFF2-40B4-BE49-F238E27FC236}">
                <a16:creationId xmlns:a16="http://schemas.microsoft.com/office/drawing/2014/main" id="{4FB6850F-6273-45DD-A294-7CF649CFD2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>
            <a:extLst>
              <a:ext uri="{FF2B5EF4-FFF2-40B4-BE49-F238E27FC236}">
                <a16:creationId xmlns:a16="http://schemas.microsoft.com/office/drawing/2014/main" id="{64A20C1C-603E-4BBF-98A9-F048B8511BC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1028">
            <a:extLst>
              <a:ext uri="{FF2B5EF4-FFF2-40B4-BE49-F238E27FC236}">
                <a16:creationId xmlns:a16="http://schemas.microsoft.com/office/drawing/2014/main" id="{C4BA89DE-24CF-416D-87F5-85CE4E361A9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1029">
            <a:extLst>
              <a:ext uri="{FF2B5EF4-FFF2-40B4-BE49-F238E27FC236}">
                <a16:creationId xmlns:a16="http://schemas.microsoft.com/office/drawing/2014/main" id="{E800F10F-1278-4693-8D2B-7F1F532B407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1030">
            <a:extLst>
              <a:ext uri="{FF2B5EF4-FFF2-40B4-BE49-F238E27FC236}">
                <a16:creationId xmlns:a16="http://schemas.microsoft.com/office/drawing/2014/main" id="{34C36162-BE18-4CCD-919E-F2B3A302CF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1031">
            <a:extLst>
              <a:ext uri="{FF2B5EF4-FFF2-40B4-BE49-F238E27FC236}">
                <a16:creationId xmlns:a16="http://schemas.microsoft.com/office/drawing/2014/main" id="{9FF8D733-B30F-46D8-996D-934650101F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70D085-E60B-4223-A486-FEF3DB55EB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1380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1BFAF2BC-C7FD-44ED-A83E-31EB631E18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DF214E4A-3E17-4794-B089-1677726CA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F9C66427-BE04-4BA8-AE65-3EC9B1B994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F210C3F-C1A2-4958-B287-EACC333BFC3E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9">
            <a:extLst>
              <a:ext uri="{FF2B5EF4-FFF2-40B4-BE49-F238E27FC236}">
                <a16:creationId xmlns:a16="http://schemas.microsoft.com/office/drawing/2014/main" id="{A09F2C28-66D2-426F-AAFC-A4A7E12FD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7000"/>
            <a:ext cx="9144000" cy="1524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5" name="Picture 1030" descr="pitt_bluegold_sig2">
            <a:extLst>
              <a:ext uri="{FF2B5EF4-FFF2-40B4-BE49-F238E27FC236}">
                <a16:creationId xmlns:a16="http://schemas.microsoft.com/office/drawing/2014/main" id="{606EA813-2045-4144-B61D-F6A342B54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6227763"/>
            <a:ext cx="3522663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028">
            <a:extLst>
              <a:ext uri="{FF2B5EF4-FFF2-40B4-BE49-F238E27FC236}">
                <a16:creationId xmlns:a16="http://schemas.microsoft.com/office/drawing/2014/main" id="{BDBAFA56-EF92-44E1-9D07-4AE0AFE7F94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ln>
            <a:miter lim="800000"/>
            <a:headEnd/>
            <a:tailEnd/>
          </a:ln>
        </p:spPr>
        <p:txBody>
          <a:bodyPr anchor="t"/>
          <a:lstStyle>
            <a:lvl1pPr>
              <a:defRPr sz="1400">
                <a:ea typeface="Osaka" pitchFamily="-84" charset="-128"/>
              </a:defRPr>
            </a:lvl1pPr>
          </a:lstStyle>
          <a:p>
            <a:fld id="{4FBA5006-E308-49C0-AC80-9920BF76C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557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E21F2-688F-4466-B2F5-E0C542F069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417779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FD46D-26B4-4770-978F-D6C6C40FB7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44714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93297-DCB4-483B-A8C8-63B0744794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04911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3E554-74EE-465D-8ED5-00EA649B59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280063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532BA-9BD5-4C9E-9969-B2B90240615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79292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BAF0E1-E7E5-476A-8D81-77DE19510B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195817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6658C-FA69-45D4-9571-F250D4AE8E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133375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E5C896-D589-4A7A-9BD9-9CCAAD94D6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74514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BF1E9-AE0D-417B-9E78-F2C53AB8F4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96083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81E4B-3A2C-47CE-8D15-AC52B36914C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71400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35385F8B-0447-4AD7-86F0-C95D631A0EF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990600"/>
            <a:chOff x="0" y="0"/>
            <a:chExt cx="5760" cy="624"/>
          </a:xfrm>
        </p:grpSpPr>
        <p:sp>
          <p:nvSpPr>
            <p:cNvPr id="1031" name="Rectangle 3">
              <a:extLst>
                <a:ext uri="{FF2B5EF4-FFF2-40B4-BE49-F238E27FC236}">
                  <a16:creationId xmlns:a16="http://schemas.microsoft.com/office/drawing/2014/main" id="{3B3C151D-6734-483D-AB11-80301E719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576"/>
            </a:xfrm>
            <a:prstGeom prst="rect">
              <a:avLst/>
            </a:prstGeom>
            <a:gradFill rotWithShape="0">
              <a:gsLst>
                <a:gs pos="0">
                  <a:srgbClr val="E6E78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2" name="Rectangle 4">
              <a:extLst>
                <a:ext uri="{FF2B5EF4-FFF2-40B4-BE49-F238E27FC236}">
                  <a16:creationId xmlns:a16="http://schemas.microsoft.com/office/drawing/2014/main" id="{C355250E-E78F-4CE1-B0A2-A491C864F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76"/>
              <a:ext cx="5760" cy="48"/>
            </a:xfrm>
            <a:prstGeom prst="rect">
              <a:avLst/>
            </a:prstGeom>
            <a:gradFill rotWithShape="0">
              <a:gsLst>
                <a:gs pos="0">
                  <a:srgbClr val="333399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27" name="Rectangle 5">
            <a:extLst>
              <a:ext uri="{FF2B5EF4-FFF2-40B4-BE49-F238E27FC236}">
                <a16:creationId xmlns:a16="http://schemas.microsoft.com/office/drawing/2014/main" id="{F31CA668-FD14-44FA-A1D4-EAD61E8D8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F00B08A7-CD82-4224-8DCC-D96E31AD7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0" descr="pitt_bluegold_seal6">
            <a:extLst>
              <a:ext uri="{FF2B5EF4-FFF2-40B4-BE49-F238E27FC236}">
                <a16:creationId xmlns:a16="http://schemas.microsoft.com/office/drawing/2014/main" id="{017628D8-10E8-4E56-9F91-E63D1C509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81438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11797CB-2108-40A7-91A9-354B75C34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04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F5E07AB-B6E6-4E56-A079-DBE54BDBD4E9}" type="slidenum">
              <a:rPr lang="en-US" altLang="en-US"/>
              <a:pPr/>
              <a:t>‹#›</a:t>
            </a:fld>
            <a:r>
              <a:rPr lang="en-US" altLang="en-US"/>
              <a:t> of 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Monotype Sorts" pitchFamily="-84" charset="2"/>
        <a:buChar char="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onsunahn.github.io/Capstone_Fall2025/CS1900_195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onsunahn.github.io/Capstone_Fall2025/final_pap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5">
            <a:extLst>
              <a:ext uri="{FF2B5EF4-FFF2-40B4-BE49-F238E27FC236}">
                <a16:creationId xmlns:a16="http://schemas.microsoft.com/office/drawing/2014/main" id="{BBE283F0-D9CA-481B-BEF6-19C906575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Rectangle 2">
            <a:extLst>
              <a:ext uri="{FF2B5EF4-FFF2-40B4-BE49-F238E27FC236}">
                <a16:creationId xmlns:a16="http://schemas.microsoft.com/office/drawing/2014/main" id="{98D20041-45CE-4D5B-9D43-60470E9344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381000"/>
            <a:ext cx="7188200" cy="1409700"/>
          </a:xfrm>
        </p:spPr>
        <p:txBody>
          <a:bodyPr anchor="b"/>
          <a:lstStyle/>
          <a:p>
            <a:pPr algn="l" eaLnBrk="1" hangingPunct="1"/>
            <a:r>
              <a:rPr lang="en-US" altLang="en-US" dirty="0">
                <a:solidFill>
                  <a:schemeClr val="bg1"/>
                </a:solidFill>
                <a:latin typeface="Georgia" panose="02040502050405020303" pitchFamily="18" charset="0"/>
                <a:ea typeface="MS PGothic" panose="020B0600070205080204" pitchFamily="34" charset="-128"/>
              </a:rPr>
              <a:t>CS 1900/1950 Introduction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4DCBBBD-EAD8-4DA9-BEB4-403D1F27BD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400" y="1841500"/>
            <a:ext cx="5486400" cy="1206500"/>
          </a:xfrm>
        </p:spPr>
        <p:txBody>
          <a:bodyPr/>
          <a:lstStyle/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CCCC90"/>
                </a:solidFill>
                <a:latin typeface="Georgia" panose="02040502050405020303" pitchFamily="18" charset="0"/>
                <a:ea typeface="MS PGothic" panose="020B0600070205080204" pitchFamily="34" charset="-128"/>
              </a:rPr>
              <a:t>Course Requirements and Logistics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267193C-59AA-426C-BFEC-DCC63699A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" y="3327400"/>
            <a:ext cx="54864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600" dirty="0">
                <a:solidFill>
                  <a:srgbClr val="CCCC90"/>
                </a:solidFill>
                <a:latin typeface="Georgia" panose="02040502050405020303" pitchFamily="18" charset="0"/>
              </a:rPr>
              <a:t>School of Computing and Information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altLang="en-US" sz="1600" dirty="0">
                <a:solidFill>
                  <a:srgbClr val="CCCC90"/>
                </a:solidFill>
                <a:latin typeface="Georgia" panose="02040502050405020303" pitchFamily="18" charset="0"/>
              </a:rPr>
              <a:t>Department of Computer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2737-F544-426A-AEC8-57D28950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2B9B9-4B5A-4A35-9238-CCA63EE2D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Audience:</a:t>
            </a:r>
          </a:p>
          <a:p>
            <a:pPr lvl="1"/>
            <a:r>
              <a:rPr lang="en-US" dirty="0"/>
              <a:t>Submit TopHat review by </a:t>
            </a:r>
            <a:r>
              <a:rPr lang="en-US" dirty="0">
                <a:solidFill>
                  <a:srgbClr val="FF0000"/>
                </a:solidFill>
              </a:rPr>
              <a:t>midnight</a:t>
            </a:r>
            <a:r>
              <a:rPr lang="en-US" dirty="0"/>
              <a:t>, same day</a:t>
            </a:r>
          </a:p>
          <a:p>
            <a:pPr lvl="2"/>
            <a:r>
              <a:rPr lang="en-US" dirty="0"/>
              <a:t>Give scores for Content, Organization, and Delivery</a:t>
            </a:r>
            <a:endParaRPr lang="en-US" altLang="en-US" dirty="0"/>
          </a:p>
          <a:p>
            <a:pPr lvl="2"/>
            <a:r>
              <a:rPr lang="en-US" altLang="en-US" dirty="0"/>
              <a:t>Freeform comments on the Feedback section</a:t>
            </a:r>
          </a:p>
          <a:p>
            <a:pPr marL="457200" lvl="1" indent="0">
              <a:buNone/>
            </a:pPr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/>
              <a:t>Speaker:</a:t>
            </a:r>
          </a:p>
          <a:p>
            <a:pPr lvl="1"/>
            <a:r>
              <a:rPr lang="en-US" altLang="en-US" dirty="0"/>
              <a:t>Submit Final Paper by </a:t>
            </a:r>
            <a:r>
              <a:rPr lang="en-US" altLang="en-US" dirty="0">
                <a:solidFill>
                  <a:srgbClr val="FF0000"/>
                </a:solidFill>
              </a:rPr>
              <a:t>following Friday by midnight</a:t>
            </a:r>
          </a:p>
          <a:p>
            <a:pPr lvl="1"/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213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1D42-65BA-4224-B6BD-8E8A818B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be honest with your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53CA7-8B8C-491A-90A2-CD629D5D7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Scores and feedback are </a:t>
            </a:r>
            <a:r>
              <a:rPr lang="en-US" dirty="0">
                <a:solidFill>
                  <a:srgbClr val="FF0000"/>
                </a:solidFill>
              </a:rPr>
              <a:t>anonymous</a:t>
            </a:r>
          </a:p>
          <a:p>
            <a:pPr lvl="1"/>
            <a:r>
              <a:rPr lang="en-US" dirty="0"/>
              <a:t>Only score averages will be posted to </a:t>
            </a:r>
            <a:r>
              <a:rPr lang="en-US" dirty="0" err="1"/>
              <a:t>TopHat</a:t>
            </a:r>
            <a:r>
              <a:rPr lang="en-US" dirty="0"/>
              <a:t> for presenter</a:t>
            </a:r>
          </a:p>
          <a:p>
            <a:pPr lvl="1"/>
            <a:r>
              <a:rPr lang="en-US" dirty="0"/>
              <a:t>Feedback is immediately visible, but names are hidden</a:t>
            </a:r>
          </a:p>
          <a:p>
            <a:pPr lvl="1"/>
            <a:endParaRPr lang="en-US" dirty="0"/>
          </a:p>
          <a:p>
            <a:r>
              <a:rPr lang="en-US" dirty="0"/>
              <a:t>Scores and feedback do </a:t>
            </a:r>
            <a:r>
              <a:rPr lang="en-US" dirty="0">
                <a:solidFill>
                  <a:srgbClr val="FF0000"/>
                </a:solidFill>
              </a:rPr>
              <a:t>not impact final grade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For 3 top scorers, there will be cash prizes: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place - $100, 2</a:t>
            </a:r>
            <a:r>
              <a:rPr lang="en-US" baseline="30000" dirty="0"/>
              <a:t>nd</a:t>
            </a:r>
            <a:r>
              <a:rPr lang="en-US" dirty="0"/>
              <a:t> place - $50, 3</a:t>
            </a:r>
            <a:r>
              <a:rPr lang="en-US" baseline="30000" dirty="0"/>
              <a:t>rd</a:t>
            </a:r>
            <a:r>
              <a:rPr lang="en-US" dirty="0"/>
              <a:t> place - $25</a:t>
            </a:r>
          </a:p>
          <a:p>
            <a:pPr lvl="1"/>
            <a:r>
              <a:rPr lang="en-US" dirty="0"/>
              <a:t>Deposited into your </a:t>
            </a:r>
            <a:r>
              <a:rPr lang="en-US" dirty="0" err="1"/>
              <a:t>PittFund$Me</a:t>
            </a:r>
            <a:r>
              <a:rPr lang="en-US" dirty="0"/>
              <a:t> account</a:t>
            </a:r>
          </a:p>
        </p:txBody>
      </p:sp>
    </p:spTree>
    <p:extLst>
      <p:ext uri="{BB962C8B-B14F-4D97-AF65-F5344CB8AC3E}">
        <p14:creationId xmlns:p14="http://schemas.microsoft.com/office/powerpoint/2010/main" val="333774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7F89-69A3-4164-A8BA-ADF30027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Review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A400C-B942-4E14-8A7E-F1065A4E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4724400"/>
          </a:xfrm>
        </p:spPr>
        <p:txBody>
          <a:bodyPr/>
          <a:lstStyle/>
          <a:p>
            <a:r>
              <a:rPr lang="en-US" dirty="0"/>
              <a:t>Content Score (1-5)</a:t>
            </a:r>
          </a:p>
          <a:p>
            <a:pPr lvl="1"/>
            <a:r>
              <a:rPr lang="en-US" dirty="0"/>
              <a:t>How much thought was put into providing content of value.</a:t>
            </a:r>
          </a:p>
          <a:p>
            <a:pPr lvl="1"/>
            <a:r>
              <a:rPr lang="en-US" dirty="0"/>
              <a:t>NOT a score of how productive or fun the internship was.</a:t>
            </a:r>
          </a:p>
          <a:p>
            <a:r>
              <a:rPr lang="en-US" dirty="0"/>
              <a:t>Organization Score (1-5)</a:t>
            </a:r>
          </a:p>
          <a:p>
            <a:pPr lvl="1"/>
            <a:r>
              <a:rPr lang="en-US" dirty="0"/>
              <a:t>How well organized the talk was.</a:t>
            </a:r>
          </a:p>
          <a:p>
            <a:pPr lvl="1"/>
            <a:r>
              <a:rPr lang="en-US" dirty="0"/>
              <a:t>Well-focused slides / well-visualized info / good flow</a:t>
            </a:r>
          </a:p>
          <a:p>
            <a:r>
              <a:rPr lang="en-US" dirty="0"/>
              <a:t>Delivery Score (1-5)</a:t>
            </a:r>
          </a:p>
          <a:p>
            <a:pPr lvl="1"/>
            <a:r>
              <a:rPr lang="en-US" dirty="0"/>
              <a:t>How good was the verbal delivery.</a:t>
            </a:r>
          </a:p>
          <a:p>
            <a:pPr lvl="1"/>
            <a:r>
              <a:rPr lang="en-US" dirty="0"/>
              <a:t>Pacing / articulation / engagement </a:t>
            </a:r>
            <a:r>
              <a:rPr lang="en-US"/>
              <a:t>/ demeanor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Feedback comment</a:t>
            </a:r>
          </a:p>
          <a:p>
            <a:pPr lvl="1"/>
            <a:r>
              <a:rPr lang="en-US" dirty="0"/>
              <a:t>Be specific, regardless of whether it is positive or constructive</a:t>
            </a:r>
          </a:p>
        </p:txBody>
      </p:sp>
    </p:spTree>
    <p:extLst>
      <p:ext uri="{BB962C8B-B14F-4D97-AF65-F5344CB8AC3E}">
        <p14:creationId xmlns:p14="http://schemas.microsoft.com/office/powerpoint/2010/main" val="179090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9E48-5002-4659-9423-49CC9C80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</a:t>
            </a:r>
            <a:r>
              <a:rPr lang="en-US"/>
              <a:t>Action Item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C68A7-9A92-43A4-813C-E596D90AF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 are enrolled in </a:t>
            </a:r>
            <a:r>
              <a:rPr lang="en-US" dirty="0" err="1"/>
              <a:t>TopHat</a:t>
            </a:r>
            <a:endParaRPr lang="en-US" dirty="0"/>
          </a:p>
          <a:p>
            <a:endParaRPr lang="en-US" dirty="0"/>
          </a:p>
          <a:p>
            <a:r>
              <a:rPr lang="en-US" dirty="0"/>
              <a:t>Do the TopHat survey by this weekend</a:t>
            </a:r>
          </a:p>
          <a:p>
            <a:endParaRPr lang="en-US" dirty="0"/>
          </a:p>
          <a:p>
            <a:r>
              <a:rPr lang="en-US" dirty="0"/>
              <a:t>Talk to your supervisor about what you can publicize</a:t>
            </a:r>
          </a:p>
          <a:p>
            <a:pPr lvl="1"/>
            <a:r>
              <a:rPr lang="en-US" dirty="0"/>
              <a:t>Any intellectual property issues?</a:t>
            </a:r>
          </a:p>
          <a:p>
            <a:pPr lvl="1"/>
            <a:r>
              <a:rPr lang="en-US" dirty="0"/>
              <a:t>Any confidentiality issues?</a:t>
            </a:r>
          </a:p>
          <a:p>
            <a:pPr lvl="1"/>
            <a:r>
              <a:rPr lang="en-US" dirty="0"/>
              <a:t>Note: you are not expected to publicize code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your organization has any red tape, please start the process asap and let me know</a:t>
            </a:r>
          </a:p>
        </p:txBody>
      </p:sp>
    </p:spTree>
    <p:extLst>
      <p:ext uri="{BB962C8B-B14F-4D97-AF65-F5344CB8AC3E}">
        <p14:creationId xmlns:p14="http://schemas.microsoft.com/office/powerpoint/2010/main" val="297242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6B29-4E47-43F7-8235-94DDA04F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1A888-5B91-49FC-A5CF-5CA6721F3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924800" cy="4724400"/>
          </a:xfrm>
        </p:spPr>
        <p:txBody>
          <a:bodyPr/>
          <a:lstStyle/>
          <a:p>
            <a:r>
              <a:rPr lang="en-US" dirty="0"/>
              <a:t>Wonsun Ahn</a:t>
            </a:r>
          </a:p>
          <a:p>
            <a:pPr lvl="1"/>
            <a:r>
              <a:rPr lang="en-US" dirty="0"/>
              <a:t>First name is pronounced </a:t>
            </a:r>
            <a:r>
              <a:rPr lang="en-US" i="1" dirty="0"/>
              <a:t>one-sun</a:t>
            </a:r>
            <a:endParaRPr lang="en-US" dirty="0"/>
          </a:p>
          <a:p>
            <a:pPr lvl="1"/>
            <a:r>
              <a:rPr lang="en-US" dirty="0"/>
              <a:t>Or you can just call me Dr. Ahn (rhymes with </a:t>
            </a:r>
            <a:r>
              <a:rPr lang="en-US" i="1" dirty="0"/>
              <a:t>naan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Research Interest</a:t>
            </a:r>
          </a:p>
          <a:p>
            <a:pPr lvl="1"/>
            <a:r>
              <a:rPr lang="en-US" dirty="0"/>
              <a:t>Computer architecture, Compilers, Quantum computing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9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000E-7A06-4DEF-8822-77DD4C61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5221D-FD7E-4A5B-AA7E-B5F6192E9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153400" cy="4724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Attend each class (3 absences results in fail)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final paper on your work to the instructor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Give a presentation on your work to your peers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 peer reviews of each other’s talks on </a:t>
            </a:r>
            <a:r>
              <a:rPr lang="en-US" dirty="0" err="1"/>
              <a:t>TopHat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(CS 1950) submit progress reports to Canvas Experiential Learning Hub</a:t>
            </a:r>
          </a:p>
          <a:p>
            <a:endParaRPr lang="en-US" dirty="0"/>
          </a:p>
          <a:p>
            <a:r>
              <a:rPr lang="en-US" dirty="0"/>
              <a:t>You need to fulfill all of the above to pass this class</a:t>
            </a:r>
          </a:p>
          <a:p>
            <a:endParaRPr lang="en-US" dirty="0"/>
          </a:p>
          <a:p>
            <a:r>
              <a:rPr lang="en-US" dirty="0"/>
              <a:t>Please refer to course webpage for details:</a:t>
            </a:r>
            <a:br>
              <a:rPr lang="en-US" dirty="0"/>
            </a:br>
            <a:r>
              <a:rPr lang="en-US" sz="2000" dirty="0">
                <a:hlinkClick r:id="rId2"/>
              </a:rPr>
              <a:t>https://wonsunahn.github.io/Capstone_Fall2025/CS1900_1950/</a:t>
            </a:r>
            <a:br>
              <a:rPr lang="en-US" sz="2000" dirty="0"/>
            </a:br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1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CE40-D6AA-460E-9117-495C6B8B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paper is consumed by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FCBD9-E1CF-4D0A-A1EC-37F37A416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229600" cy="4724400"/>
          </a:xfrm>
        </p:spPr>
        <p:txBody>
          <a:bodyPr/>
          <a:lstStyle/>
          <a:p>
            <a:r>
              <a:rPr lang="en-US" dirty="0"/>
              <a:t>What I will be looking for: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Technical work commensurate to a capstone was done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Whether you had any insurmountable difficulties</a:t>
            </a:r>
          </a:p>
          <a:p>
            <a:pPr marL="857250" lvl="1" indent="-457200"/>
            <a:r>
              <a:rPr lang="en-US" dirty="0"/>
              <a:t>Purpose is to compile a “blacklist” for advising future students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Well organized paper with sections and subsections</a:t>
            </a:r>
          </a:p>
          <a:p>
            <a:pPr marL="857250" lvl="1" indent="-457200"/>
            <a:r>
              <a:rPr lang="en-US" dirty="0"/>
              <a:t>Goals, implementation, and outcomes are clearly stated</a:t>
            </a:r>
          </a:p>
          <a:p>
            <a:pPr marL="857250" lvl="1" indent="-457200"/>
            <a:r>
              <a:rPr lang="en-US" dirty="0"/>
              <a:t>Each section, paragraph, and sentence has clear focus</a:t>
            </a:r>
          </a:p>
          <a:p>
            <a:pPr marL="857250" lvl="1" indent="-457200"/>
            <a:endParaRPr lang="en-US" dirty="0"/>
          </a:p>
          <a:p>
            <a:pPr marL="457200" indent="-457200"/>
            <a:r>
              <a:rPr lang="en-US" dirty="0"/>
              <a:t>There is a link to a template (and more) on this URL:</a:t>
            </a:r>
            <a:br>
              <a:rPr lang="en-US" dirty="0"/>
            </a:br>
            <a:r>
              <a:rPr lang="en-US" sz="2000" dirty="0">
                <a:hlinkClick r:id="rId2"/>
              </a:rPr>
              <a:t>https://wonsunahn.github.io/Capstone_Fall2025/final_paper</a:t>
            </a:r>
            <a:br>
              <a:rPr lang="en-US" sz="2000" dirty="0"/>
            </a:br>
            <a:endParaRPr lang="en-US" sz="2000" dirty="0"/>
          </a:p>
          <a:p>
            <a:pPr marL="457200" indent="-457200"/>
            <a:endParaRPr lang="en-US" sz="2000" dirty="0"/>
          </a:p>
          <a:p>
            <a:pPr marL="457200" indent="-457200"/>
            <a:endParaRPr lang="en-US" sz="20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2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on a stage with a crowd watching&#10;&#10;Description automatically generated with low confidence">
            <a:extLst>
              <a:ext uri="{FF2B5EF4-FFF2-40B4-BE49-F238E27FC236}">
                <a16:creationId xmlns:a16="http://schemas.microsoft.com/office/drawing/2014/main" id="{BAD936FA-671B-478D-A373-17B547E34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5B0B8E-1F14-4D99-8AEA-AF28FE64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talk is consumed by your peers</a:t>
            </a:r>
          </a:p>
        </p:txBody>
      </p:sp>
    </p:spTree>
    <p:extLst>
      <p:ext uri="{BB962C8B-B14F-4D97-AF65-F5344CB8AC3E}">
        <p14:creationId xmlns:p14="http://schemas.microsoft.com/office/powerpoint/2010/main" val="82001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7E4C-C37F-49DE-8D13-DD58042A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Osaka"/>
              </a:rPr>
              <a:t>Why give a talk in front of my peers?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3C39-DB32-412B-A86F-354B754F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382000" cy="4724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To share experience with your peers</a:t>
            </a:r>
          </a:p>
          <a:p>
            <a:pPr marL="857250" lvl="1" indent="-457200"/>
            <a:r>
              <a:rPr lang="en-US" dirty="0"/>
              <a:t>You worked on unique topics, ideas, products</a:t>
            </a:r>
          </a:p>
          <a:p>
            <a:pPr marL="857250" lvl="1" indent="-457200"/>
            <a:r>
              <a:rPr lang="en-US" dirty="0"/>
              <a:t>You worked for a unique organization </a:t>
            </a:r>
          </a:p>
          <a:p>
            <a:pPr marL="857250" lvl="1" indent="-457200"/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To gain practice in giving a technical talk</a:t>
            </a:r>
          </a:p>
          <a:p>
            <a:pPr marL="857250" lvl="1" indent="-457200"/>
            <a:r>
              <a:rPr lang="en-US" dirty="0"/>
              <a:t>Learn how to structure your ideas</a:t>
            </a:r>
          </a:p>
          <a:p>
            <a:pPr marL="857250" lvl="1" indent="-457200"/>
            <a:r>
              <a:rPr lang="en-US" dirty="0"/>
              <a:t>Learn how to design slides effectively</a:t>
            </a:r>
          </a:p>
          <a:p>
            <a:pPr marL="857250" lvl="1" indent="-457200"/>
            <a:r>
              <a:rPr lang="en-US" dirty="0"/>
              <a:t>Learn how to deliver your ideas impactfully</a:t>
            </a:r>
          </a:p>
          <a:p>
            <a:pPr marL="857250" lvl="1" indent="-457200"/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to report on your internship to your instructor</a:t>
            </a:r>
          </a:p>
          <a:p>
            <a:pPr marL="857250" lvl="1" indent="-457200"/>
            <a:r>
              <a:rPr lang="en-US" dirty="0"/>
              <a:t>That purpose is already fulfilled by your final report</a:t>
            </a:r>
          </a:p>
        </p:txBody>
      </p:sp>
    </p:spTree>
    <p:extLst>
      <p:ext uri="{BB962C8B-B14F-4D97-AF65-F5344CB8AC3E}">
        <p14:creationId xmlns:p14="http://schemas.microsoft.com/office/powerpoint/2010/main" val="410992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7E4C-C37F-49DE-8D13-DD58042A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Osaka"/>
              </a:rPr>
              <a:t>Any experience is worth sharing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3C39-DB32-412B-A86F-354B754F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382000" cy="4724400"/>
          </a:xfrm>
        </p:spPr>
        <p:txBody>
          <a:bodyPr/>
          <a:lstStyle/>
          <a:p>
            <a:pPr marL="457200" indent="-457200"/>
            <a:r>
              <a:rPr lang="en-US" dirty="0"/>
              <a:t>Your experiences may include…</a:t>
            </a:r>
          </a:p>
          <a:p>
            <a:pPr marL="857250" lvl="1" indent="-457200"/>
            <a:r>
              <a:rPr lang="en-US" dirty="0"/>
              <a:t>A small local company that is doing cool things:</a:t>
            </a:r>
            <a:br>
              <a:rPr lang="en-US" dirty="0"/>
            </a:br>
            <a:r>
              <a:rPr lang="en-US" dirty="0"/>
              <a:t>What is unique about working in that company?</a:t>
            </a:r>
          </a:p>
          <a:p>
            <a:pPr marL="857250" lvl="1" indent="-457200"/>
            <a:r>
              <a:rPr lang="en-US" dirty="0"/>
              <a:t>A new interesting job category:</a:t>
            </a:r>
            <a:br>
              <a:rPr lang="en-US" dirty="0"/>
            </a:br>
            <a:r>
              <a:rPr lang="en-US" dirty="0"/>
              <a:t>How does it compare to SW developer? Did you like it?</a:t>
            </a:r>
          </a:p>
          <a:p>
            <a:pPr marL="857250" lvl="1" indent="-457200"/>
            <a:r>
              <a:rPr lang="en-US" dirty="0"/>
              <a:t>Software development methodology:</a:t>
            </a:r>
            <a:br>
              <a:rPr lang="en-US" dirty="0"/>
            </a:br>
            <a:r>
              <a:rPr lang="en-US" dirty="0"/>
              <a:t>How did you feel about it? Did it increase productivity?</a:t>
            </a:r>
          </a:p>
          <a:p>
            <a:pPr marL="857250" lvl="1" indent="-457200"/>
            <a:r>
              <a:rPr lang="en-US" dirty="0"/>
              <a:t>Challenges you faced (technical, interpersonal, organizational):</a:t>
            </a:r>
            <a:br>
              <a:rPr lang="en-US" dirty="0"/>
            </a:br>
            <a:r>
              <a:rPr lang="en-US" dirty="0"/>
              <a:t>How you did you resolve them?  What did you learn?</a:t>
            </a:r>
          </a:p>
          <a:p>
            <a:pPr marL="0" indent="0">
              <a:buNone/>
            </a:pPr>
            <a:endParaRPr lang="en-US" dirty="0"/>
          </a:p>
          <a:p>
            <a:pPr marL="457200" indent="-457200"/>
            <a:r>
              <a:rPr lang="en-US" dirty="0"/>
              <a:t>Bad experiences are also worth learning from:</a:t>
            </a:r>
            <a:br>
              <a:rPr lang="en-US" dirty="0"/>
            </a:br>
            <a:r>
              <a:rPr lang="en-US" dirty="0"/>
              <a:t>What would you do differently next time?</a:t>
            </a:r>
          </a:p>
        </p:txBody>
      </p:sp>
    </p:spTree>
    <p:extLst>
      <p:ext uri="{BB962C8B-B14F-4D97-AF65-F5344CB8AC3E}">
        <p14:creationId xmlns:p14="http://schemas.microsoft.com/office/powerpoint/2010/main" val="36007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4A2307FA-B6BD-4A86-BC6F-43CB2766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Before presentation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D06AE-028E-480C-90A6-E134D657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4724400"/>
          </a:xfrm>
        </p:spPr>
        <p:txBody>
          <a:bodyPr/>
          <a:lstStyle/>
          <a:p>
            <a:r>
              <a:rPr lang="en-US" altLang="en-US" dirty="0"/>
              <a:t>Submit all slides to Canvas by </a:t>
            </a:r>
            <a:r>
              <a:rPr lang="en-US" altLang="en-US" dirty="0">
                <a:solidFill>
                  <a:srgbClr val="FF0000"/>
                </a:solidFill>
              </a:rPr>
              <a:t>Thursday 9 PM</a:t>
            </a:r>
            <a:endParaRPr lang="en-US" altLang="en-US" dirty="0"/>
          </a:p>
          <a:p>
            <a:pPr lvl="1"/>
            <a:r>
              <a:rPr lang="en-US" altLang="en-US" dirty="0"/>
              <a:t>Preferred format: </a:t>
            </a:r>
            <a:r>
              <a:rPr lang="en-US" altLang="en-US" dirty="0" err="1"/>
              <a:t>Powerpoint</a:t>
            </a:r>
            <a:r>
              <a:rPr lang="en-US" altLang="en-US" dirty="0"/>
              <a:t>, PDF</a:t>
            </a:r>
          </a:p>
          <a:p>
            <a:pPr lvl="1"/>
            <a:r>
              <a:rPr lang="en-US" altLang="en-US" dirty="0"/>
              <a:t>Submit to the “Presentation Slides” link</a:t>
            </a:r>
          </a:p>
          <a:p>
            <a:pPr lvl="1"/>
            <a:r>
              <a:rPr lang="en-US" altLang="en-US" dirty="0"/>
              <a:t>Put title, name, and project on cover page</a:t>
            </a:r>
          </a:p>
          <a:p>
            <a:pPr lvl="2"/>
            <a:r>
              <a:rPr lang="en-US" altLang="en-US" dirty="0"/>
              <a:t>So that your friends know who you are and where you worked</a:t>
            </a:r>
          </a:p>
          <a:p>
            <a:pPr lvl="1"/>
            <a:r>
              <a:rPr lang="en-US" altLang="en-US" dirty="0"/>
              <a:t>Put company or project logo/name in slide template</a:t>
            </a:r>
          </a:p>
          <a:p>
            <a:pPr lvl="2"/>
            <a:r>
              <a:rPr lang="en-US" altLang="en-US" dirty="0"/>
              <a:t>To remind the audience where you worked throughout the talk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Your slides will be ready for you next day on </a:t>
            </a:r>
            <a:r>
              <a:rPr lang="en-US" altLang="en-US" dirty="0" err="1"/>
              <a:t>TopHat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Practice out loud and time yourself</a:t>
            </a:r>
          </a:p>
        </p:txBody>
      </p:sp>
    </p:spTree>
    <p:extLst>
      <p:ext uri="{BB962C8B-B14F-4D97-AF65-F5344CB8AC3E}">
        <p14:creationId xmlns:p14="http://schemas.microsoft.com/office/powerpoint/2010/main" val="401269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4A2307FA-B6BD-4A86-BC6F-43CB2766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During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D06AE-028E-480C-90A6-E134D6571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~5 talks per day. 50 / 5 = 10 minutes per talk.</a:t>
            </a:r>
          </a:p>
          <a:p>
            <a:endParaRPr lang="en-US" altLang="en-US" dirty="0"/>
          </a:p>
          <a:p>
            <a:r>
              <a:rPr lang="en-US" altLang="en-US" dirty="0"/>
              <a:t>5 minutes: Presentation talk</a:t>
            </a:r>
          </a:p>
          <a:p>
            <a:pPr lvl="1"/>
            <a:r>
              <a:rPr lang="en-US" altLang="en-US" dirty="0"/>
              <a:t>Speaker: Present on TopHat using instructor’s laptop</a:t>
            </a:r>
            <a:br>
              <a:rPr lang="en-US" altLang="en-US" dirty="0"/>
            </a:br>
            <a:r>
              <a:rPr lang="en-US" altLang="en-US" dirty="0"/>
              <a:t>(If using your own laptop, let me know ahead of time)</a:t>
            </a:r>
          </a:p>
          <a:p>
            <a:r>
              <a:rPr lang="en-US" altLang="en-US" dirty="0"/>
              <a:t>3 minutes: Q &amp; A</a:t>
            </a:r>
          </a:p>
          <a:p>
            <a:r>
              <a:rPr lang="en-US" altLang="en-US" dirty="0"/>
              <a:t>2 minutes: Intermission</a:t>
            </a:r>
          </a:p>
          <a:p>
            <a:pPr lvl="1"/>
            <a:r>
              <a:rPr lang="en-US" altLang="en-US" dirty="0"/>
              <a:t>Switch speakers, audience completes peer feedback</a:t>
            </a:r>
          </a:p>
          <a:p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>
                <a:solidFill>
                  <a:srgbClr val="FF0000"/>
                </a:solidFill>
              </a:rPr>
              <a:t>Keep your own time</a:t>
            </a:r>
            <a:r>
              <a:rPr lang="en-US" altLang="en-US" dirty="0"/>
              <a:t> using your cell phone</a:t>
            </a:r>
          </a:p>
          <a:p>
            <a:pPr lvl="1"/>
            <a:r>
              <a:rPr lang="en-US" altLang="en-US" dirty="0"/>
              <a:t>I will cut you off if you go </a:t>
            </a:r>
            <a:r>
              <a:rPr lang="en-US" altLang="en-US"/>
              <a:t>over 8 </a:t>
            </a:r>
            <a:r>
              <a:rPr lang="en-US" altLang="en-US" dirty="0"/>
              <a:t>minutes with no warning</a:t>
            </a:r>
          </a:p>
        </p:txBody>
      </p:sp>
    </p:spTree>
    <p:extLst>
      <p:ext uri="{BB962C8B-B14F-4D97-AF65-F5344CB8AC3E}">
        <p14:creationId xmlns:p14="http://schemas.microsoft.com/office/powerpoint/2010/main" val="967818555"/>
      </p:ext>
    </p:extLst>
  </p:cSld>
  <p:clrMapOvr>
    <a:masterClrMapping/>
  </p:clrMapOvr>
</p:sld>
</file>

<file path=ppt/theme/theme1.xml><?xml version="1.0" encoding="utf-8"?>
<a:theme xmlns:a="http://schemas.openxmlformats.org/drawingml/2006/main" name="pitt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CE0202"/>
      </a:accent2>
      <a:accent3>
        <a:srgbClr val="FFFFFF"/>
      </a:accent3>
      <a:accent4>
        <a:srgbClr val="000000"/>
      </a:accent4>
      <a:accent5>
        <a:srgbClr val="FFFFFF"/>
      </a:accent5>
      <a:accent6>
        <a:srgbClr val="BA0202"/>
      </a:accent6>
      <a:hlink>
        <a:srgbClr val="363099"/>
      </a:hlink>
      <a:folHlink>
        <a:srgbClr val="00A60D"/>
      </a:folHlink>
    </a:clrScheme>
    <a:fontScheme name="pitt_template">
      <a:majorFont>
        <a:latin typeface="Trebuchet MS"/>
        <a:ea typeface="Osaka"/>
        <a:cs typeface="Osaka"/>
      </a:majorFont>
      <a:minorFont>
        <a:latin typeface="Trebuchet MS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pit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itt_template 5">
    <a:dk1>
      <a:srgbClr val="000000"/>
    </a:dk1>
    <a:lt1>
      <a:srgbClr val="FFFFD9"/>
    </a:lt1>
    <a:dk2>
      <a:srgbClr val="000000"/>
    </a:dk2>
    <a:lt2>
      <a:srgbClr val="777777"/>
    </a:lt2>
    <a:accent1>
      <a:srgbClr val="FFFFF7"/>
    </a:accent1>
    <a:accent2>
      <a:srgbClr val="33CCCC"/>
    </a:accent2>
    <a:accent3>
      <a:srgbClr val="FFFFE9"/>
    </a:accent3>
    <a:accent4>
      <a:srgbClr val="000000"/>
    </a:accent4>
    <a:accent5>
      <a:srgbClr val="FFFFFA"/>
    </a:accent5>
    <a:accent6>
      <a:srgbClr val="2DB9B9"/>
    </a:accent6>
    <a:hlink>
      <a:srgbClr val="FF5050"/>
    </a:hlink>
    <a:folHlink>
      <a:srgbClr val="FF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Tiger OS X:Users:adamlee:Desktop:pitt_template.pot</Template>
  <TotalTime>7125</TotalTime>
  <Words>850</Words>
  <Application>Microsoft Office PowerPoint</Application>
  <PresentationFormat>On-screen Show (4:3)</PresentationFormat>
  <Paragraphs>120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Monotype Sorts</vt:lpstr>
      <vt:lpstr>Osaka</vt:lpstr>
      <vt:lpstr>Arial</vt:lpstr>
      <vt:lpstr>Calibri</vt:lpstr>
      <vt:lpstr>Georgia</vt:lpstr>
      <vt:lpstr>Trebuchet MS</vt:lpstr>
      <vt:lpstr>Wingdings</vt:lpstr>
      <vt:lpstr>pitt_template</vt:lpstr>
      <vt:lpstr>CS 1900/1950 Introduction</vt:lpstr>
      <vt:lpstr>About the Instructor</vt:lpstr>
      <vt:lpstr>Course Requirements</vt:lpstr>
      <vt:lpstr>Your paper is consumed by instructor</vt:lpstr>
      <vt:lpstr>Your talk is consumed by your peers</vt:lpstr>
      <vt:lpstr>Why give a talk in front of my peers?</vt:lpstr>
      <vt:lpstr>Any experience is worth sharing</vt:lpstr>
      <vt:lpstr>Before presentation date</vt:lpstr>
      <vt:lpstr>During Presentation</vt:lpstr>
      <vt:lpstr>After Presentation</vt:lpstr>
      <vt:lpstr>You can be honest with your review</vt:lpstr>
      <vt:lpstr>Peer Review Components</vt:lpstr>
      <vt:lpstr>TODO Action Item</vt:lpstr>
    </vt:vector>
  </TitlesOfParts>
  <Company>Adam Lee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 for Computer Science</dc:title>
  <dc:creator>Adam Lee</dc:creator>
  <cp:lastModifiedBy>Wonsun Ahn</cp:lastModifiedBy>
  <cp:revision>426</cp:revision>
  <cp:lastPrinted>2008-08-24T01:10:54Z</cp:lastPrinted>
  <dcterms:created xsi:type="dcterms:W3CDTF">2009-12-30T18:37:25Z</dcterms:created>
  <dcterms:modified xsi:type="dcterms:W3CDTF">2025-08-29T13:13:06Z</dcterms:modified>
</cp:coreProperties>
</file>