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82" r:id="rId2"/>
    <p:sldId id="785" r:id="rId3"/>
    <p:sldId id="807" r:id="rId4"/>
    <p:sldId id="786" r:id="rId5"/>
    <p:sldId id="787" r:id="rId6"/>
    <p:sldId id="808" r:id="rId7"/>
    <p:sldId id="306" r:id="rId8"/>
    <p:sldId id="311" r:id="rId9"/>
    <p:sldId id="462" r:id="rId10"/>
    <p:sldId id="313" r:id="rId11"/>
    <p:sldId id="329" r:id="rId12"/>
    <p:sldId id="330" r:id="rId13"/>
    <p:sldId id="319" r:id="rId14"/>
    <p:sldId id="256" r:id="rId15"/>
    <p:sldId id="341" r:id="rId16"/>
    <p:sldId id="342" r:id="rId17"/>
    <p:sldId id="258" r:id="rId18"/>
    <p:sldId id="343" r:id="rId19"/>
    <p:sldId id="344" r:id="rId20"/>
    <p:sldId id="261" r:id="rId21"/>
    <p:sldId id="309" r:id="rId22"/>
    <p:sldId id="310" r:id="rId23"/>
    <p:sldId id="262" r:id="rId24"/>
    <p:sldId id="321" r:id="rId25"/>
    <p:sldId id="264" r:id="rId26"/>
    <p:sldId id="315" r:id="rId27"/>
    <p:sldId id="265" r:id="rId28"/>
    <p:sldId id="267" r:id="rId29"/>
    <p:sldId id="324" r:id="rId30"/>
    <p:sldId id="270" r:id="rId31"/>
    <p:sldId id="323" r:id="rId32"/>
    <p:sldId id="271" r:id="rId33"/>
    <p:sldId id="810"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4" userDrawn="1">
          <p15:clr>
            <a:srgbClr val="A4A3A4"/>
          </p15:clr>
        </p15:guide>
        <p15:guide id="2" pos="2254" userDrawn="1">
          <p15:clr>
            <a:srgbClr val="A4A3A4"/>
          </p15:clr>
        </p15:guide>
        <p15:guide id="3" orient="horz" pos="3024"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87" autoAdjust="0"/>
  </p:normalViewPr>
  <p:slideViewPr>
    <p:cSldViewPr>
      <p:cViewPr varScale="1">
        <p:scale>
          <a:sx n="103" d="100"/>
          <a:sy n="103" d="100"/>
        </p:scale>
        <p:origin x="888"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684"/>
    </p:cViewPr>
  </p:sorterViewPr>
  <p:notesViewPr>
    <p:cSldViewPr>
      <p:cViewPr varScale="1">
        <p:scale>
          <a:sx n="51" d="100"/>
          <a:sy n="51" d="100"/>
        </p:scale>
        <p:origin x="2814" y="96"/>
      </p:cViewPr>
      <p:guideLst>
        <p:guide orient="horz" pos="2974"/>
        <p:guide pos="2254"/>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r>
              <a:rPr lang="en-US" dirty="0"/>
              <a:t>www.assertion-evidence.com.</a:t>
            </a:r>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C7A55CCF-B69C-42C4-8D34-5BB8B53477E8}" type="slidenum">
              <a:rPr lang="en-US" smtClean="0"/>
              <a:t>‹#›</a:t>
            </a:fld>
            <a:endParaRPr lang="en-US"/>
          </a:p>
        </p:txBody>
      </p:sp>
    </p:spTree>
    <p:extLst>
      <p:ext uri="{BB962C8B-B14F-4D97-AF65-F5344CB8AC3E}">
        <p14:creationId xmlns:p14="http://schemas.microsoft.com/office/powerpoint/2010/main" val="1615201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9BE8D732-111D-48B4-9865-3BD64E8B178A}" type="datetimeFigureOut">
              <a:rPr lang="en-US" smtClean="0"/>
              <a:t>2/12/2021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p:txBody>
      </p:sp>
      <p:sp>
        <p:nvSpPr>
          <p:cNvPr id="6" name="Footer Placeholder 5"/>
          <p:cNvSpPr>
            <a:spLocks noGrp="1"/>
          </p:cNvSpPr>
          <p:nvPr>
            <p:ph type="ftr" sz="quarter" idx="4"/>
          </p:nvPr>
        </p:nvSpPr>
        <p:spPr>
          <a:xfrm>
            <a:off x="0" y="9119474"/>
            <a:ext cx="4389120" cy="480060"/>
          </a:xfrm>
          <a:prstGeom prst="rect">
            <a:avLst/>
          </a:prstGeom>
        </p:spPr>
        <p:txBody>
          <a:bodyPr vert="horz" lIns="96653" tIns="48327" rIns="96653" bIns="48327" rtlCol="0" anchor="b"/>
          <a:lstStyle>
            <a:lvl1pPr algn="l">
              <a:defRPr sz="1200"/>
            </a:lvl1pPr>
          </a:lstStyle>
          <a:p>
            <a:r>
              <a:rPr lang="en-US" dirty="0"/>
              <a:t>Michael Alley, </a:t>
            </a:r>
            <a:r>
              <a:rPr lang="en-US" i="1" dirty="0"/>
              <a:t>The Craft of Scientific Presentations, </a:t>
            </a:r>
            <a:r>
              <a:rPr lang="en-US" dirty="0"/>
              <a:t>2</a:t>
            </a:r>
            <a:r>
              <a:rPr lang="en-US" baseline="30000" dirty="0"/>
              <a:t>nd</a:t>
            </a:r>
            <a:r>
              <a:rPr lang="en-US" dirty="0"/>
              <a:t> ed.</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051EA0F-5DF0-43BA-8D61-B322E0849891}" type="slidenum">
              <a:rPr lang="en-US" smtClean="0"/>
              <a:t>‹#›</a:t>
            </a:fld>
            <a:endParaRPr lang="en-US"/>
          </a:p>
        </p:txBody>
      </p:sp>
    </p:spTree>
    <p:extLst>
      <p:ext uri="{BB962C8B-B14F-4D97-AF65-F5344CB8AC3E}">
        <p14:creationId xmlns:p14="http://schemas.microsoft.com/office/powerpoint/2010/main" val="51591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ssertion-evidence.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401763" y="771525"/>
            <a:ext cx="5000625" cy="3749675"/>
          </a:xfrm>
        </p:spPr>
      </p:sp>
      <p:sp>
        <p:nvSpPr>
          <p:cNvPr id="222211"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0719" tIns="49476" rIns="100719" bIns="49476"/>
          <a:lstStyle/>
          <a:p>
            <a:pPr defTabSz="916189" eaLnBrk="0" fontAlgn="base" hangingPunct="0">
              <a:spcBef>
                <a:spcPct val="0"/>
              </a:spcBef>
              <a:spcAft>
                <a:spcPct val="0"/>
              </a:spcAft>
              <a:defRPr/>
            </a:pPr>
            <a:r>
              <a:rPr lang="en-US" dirty="0"/>
              <a:t>Reference pages in</a:t>
            </a:r>
            <a:r>
              <a:rPr lang="en-US" b="0" i="0" kern="1200" baseline="0" dirty="0">
                <a:solidFill>
                  <a:schemeClr val="tx1"/>
                </a:solidFill>
              </a:rPr>
              <a:t> </a:t>
            </a:r>
            <a:r>
              <a:rPr lang="en-US" b="0" i="1" kern="1200" baseline="0" dirty="0">
                <a:solidFill>
                  <a:schemeClr val="tx1"/>
                </a:solidFill>
              </a:rPr>
              <a:t>The Craft of Scientific Presentations, </a:t>
            </a:r>
            <a:r>
              <a:rPr lang="en-US" b="0" kern="1200" baseline="0" dirty="0">
                <a:solidFill>
                  <a:schemeClr val="tx1"/>
                </a:solidFill>
              </a:rPr>
              <a:t>2</a:t>
            </a:r>
            <a:r>
              <a:rPr lang="en-US" b="0" kern="1200" baseline="30000" dirty="0">
                <a:solidFill>
                  <a:schemeClr val="tx1"/>
                </a:solidFill>
              </a:rPr>
              <a:t>nd</a:t>
            </a:r>
            <a:r>
              <a:rPr lang="en-US" b="0" kern="1200" baseline="0" dirty="0">
                <a:solidFill>
                  <a:schemeClr val="tx1"/>
                </a:solidFill>
              </a:rPr>
              <a:t> ed.</a:t>
            </a:r>
            <a:r>
              <a:rPr lang="en-US" b="0" i="0" kern="1200" baseline="0" dirty="0">
                <a:solidFill>
                  <a:schemeClr val="tx1"/>
                </a:solidFill>
              </a:rPr>
              <a:t>:</a:t>
            </a:r>
          </a:p>
          <a:p>
            <a:pPr defTabSz="916189" eaLnBrk="0" fontAlgn="base" hangingPunct="0">
              <a:spcBef>
                <a:spcPct val="0"/>
              </a:spcBef>
              <a:spcAft>
                <a:spcPct val="0"/>
              </a:spcAft>
              <a:defRPr/>
            </a:pPr>
            <a:r>
              <a:rPr lang="en-US" b="1" dirty="0"/>
              <a:t>pp. 105-106, 132-135</a:t>
            </a:r>
            <a:endParaRPr lang="en-US" b="1" kern="1200" dirty="0">
              <a:solidFill>
                <a:schemeClr val="tx1"/>
              </a:solidFill>
            </a:endParaRPr>
          </a:p>
          <a:p>
            <a:pPr defTabSz="916189">
              <a:spcBef>
                <a:spcPct val="0"/>
              </a:spcBef>
            </a:pPr>
            <a:endParaRPr lang="en-US" altLang="en-US" dirty="0"/>
          </a:p>
          <a:p>
            <a:pPr defTabSz="916189">
              <a:spcBef>
                <a:spcPct val="0"/>
              </a:spcBef>
            </a:pPr>
            <a:endParaRPr lang="en-US" altLang="en-US" dirty="0"/>
          </a:p>
          <a:p>
            <a:pPr defTabSz="916189">
              <a:spcBef>
                <a:spcPct val="0"/>
              </a:spcBef>
            </a:pPr>
            <a:r>
              <a:rPr lang="en-US" altLang="en-US" dirty="0"/>
              <a:t>Additional Notes: This presentation is designed to help instructors of university and high school students teach the assertion-evidence approach to presentations. These slides use the term “scientific presentations” to encompass the presentations done by engineers and scientists. If you prefer the more general term “technical,” you can use the </a:t>
            </a:r>
            <a:r>
              <a:rPr lang="en-US" altLang="en-US" i="1" dirty="0"/>
              <a:t>Replace</a:t>
            </a:r>
            <a:r>
              <a:rPr lang="en-US" altLang="en-US" dirty="0"/>
              <a:t> command to replace “scientific” with “technical” throughout. Likewise, if you desire a term more specific than “scientific,” you can use the same command to insert your preferred term (“engineering” or “biological” would be two examples). </a:t>
            </a:r>
          </a:p>
          <a:p>
            <a:pPr defTabSz="916189" eaLnBrk="0" fontAlgn="base" hangingPunct="0">
              <a:spcBef>
                <a:spcPct val="0"/>
              </a:spcBef>
              <a:spcAft>
                <a:spcPct val="0"/>
              </a:spcAft>
              <a:defRPr/>
            </a:pPr>
            <a:endParaRPr lang="en-US" sz="1100" dirty="0"/>
          </a:p>
          <a:p>
            <a:pPr defTabSz="916189" eaLnBrk="0" fontAlgn="base" hangingPunct="0">
              <a:spcBef>
                <a:spcPct val="0"/>
              </a:spcBef>
              <a:spcAft>
                <a:spcPct val="0"/>
              </a:spcAft>
              <a:defRPr/>
            </a:pPr>
            <a:endParaRPr lang="en-US" sz="1100" dirty="0"/>
          </a:p>
          <a:p>
            <a:pPr defTabSz="916189" eaLnBrk="0" fontAlgn="base" hangingPunct="0">
              <a:spcBef>
                <a:spcPct val="0"/>
              </a:spcBef>
              <a:spcAft>
                <a:spcPct val="0"/>
              </a:spcAft>
              <a:defRPr/>
            </a:pPr>
            <a:endParaRPr lang="en-US" sz="1100"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FontTx/>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a:t>
            </a:r>
            <a:r>
              <a:rPr lang="en-US" sz="1100" i="1" dirty="0"/>
              <a:t>Generally, the lowest price is on Amazon.com.</a:t>
            </a:r>
            <a:endParaRPr lang="en-US" sz="1100" dirty="0"/>
          </a:p>
          <a:p>
            <a:pPr marL="241632" indent="-241632" defTabSz="916189" eaLnBrk="0" fontAlgn="base" hangingPunct="0">
              <a:spcBef>
                <a:spcPct val="0"/>
              </a:spcBef>
              <a:spcAft>
                <a:spcPct val="0"/>
              </a:spcAft>
              <a:buAutoNum type="arabicPeriod"/>
              <a:defRPr/>
            </a:pPr>
            <a:r>
              <a:rPr lang="en-US" sz="1100" dirty="0"/>
              <a:t>“Assertion-Evidence Approach,” </a:t>
            </a:r>
            <a:r>
              <a:rPr lang="en-US" sz="1100" dirty="0">
                <a:hlinkClick r:id="rId3"/>
              </a:rPr>
              <a:t>http://www.assertion-evidence.com</a:t>
            </a:r>
            <a:r>
              <a:rPr lang="en-US" sz="1100" dirty="0"/>
              <a:t>, ed. by Michael Alley (University Park: Penn State, 2016).</a:t>
            </a:r>
          </a:p>
          <a:p>
            <a:pPr>
              <a:tabLst>
                <a:tab pos="483265" algn="l"/>
              </a:tabLst>
              <a:defRPr/>
            </a:pPr>
            <a:endParaRPr lang="en-US" altLang="en-US" dirty="0"/>
          </a:p>
        </p:txBody>
      </p:sp>
    </p:spTree>
    <p:extLst>
      <p:ext uri="{BB962C8B-B14F-4D97-AF65-F5344CB8AC3E}">
        <p14:creationId xmlns:p14="http://schemas.microsoft.com/office/powerpoint/2010/main" val="52203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Slide Image Placeholder 1"/>
          <p:cNvSpPr>
            <a:spLocks noGrp="1" noRot="1" noChangeAspect="1" noTextEdit="1"/>
          </p:cNvSpPr>
          <p:nvPr>
            <p:ph type="sldImg"/>
          </p:nvPr>
        </p:nvSpPr>
        <p:spPr>
          <a:ln/>
        </p:spPr>
      </p:sp>
      <p:sp>
        <p:nvSpPr>
          <p:cNvPr id="404483" name="Notes Placeholder 2"/>
          <p:cNvSpPr>
            <a:spLocks noGrp="1"/>
          </p:cNvSpPr>
          <p:nvPr>
            <p:ph type="body" idx="1"/>
          </p:nvPr>
        </p:nvSpPr>
        <p:spPr>
          <a:xfrm>
            <a:off x="780629" y="4788933"/>
            <a:ext cx="6241627" cy="46205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140-142</a:t>
            </a:r>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r>
              <a:rPr lang="en-US" sz="1100"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140-142.</a:t>
            </a:r>
          </a:p>
          <a:p>
            <a:pPr marL="241632" indent="-241632" defTabSz="916189" eaLnBrk="0" fontAlgn="base" hangingPunct="0">
              <a:spcBef>
                <a:spcPct val="0"/>
              </a:spcBef>
              <a:spcAft>
                <a:spcPct val="0"/>
              </a:spcAft>
              <a:buAutoNum type="arabicPeriod"/>
              <a:defRPr/>
            </a:pPr>
            <a:r>
              <a:rPr lang="en-US" altLang="en-US" sz="1100" dirty="0"/>
              <a:t>Adapted from Brittany </a:t>
            </a:r>
            <a:r>
              <a:rPr lang="en-US" altLang="en-US" sz="1100" dirty="0" err="1"/>
              <a:t>Pavelko</a:t>
            </a:r>
            <a:endParaRPr lang="en-US" altLang="en-US" sz="1100" dirty="0"/>
          </a:p>
        </p:txBody>
      </p:sp>
      <p:sp>
        <p:nvSpPr>
          <p:cNvPr id="404484" name="Slide Number Placeholder 3"/>
          <p:cNvSpPr txBox="1">
            <a:spLocks noGrp="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nchor="b"/>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r" eaLnBrk="1" hangingPunct="1"/>
            <a:fld id="{556A198F-8A72-4DF7-B014-A9F5C889C9D6}" type="slidenum">
              <a:rPr lang="en-US" sz="1200" b="0">
                <a:solidFill>
                  <a:srgbClr val="000000"/>
                </a:solidFill>
                <a:latin typeface="+mn-lt"/>
              </a:rPr>
              <a:pPr algn="r" eaLnBrk="1" hangingPunct="1"/>
              <a:t>11</a:t>
            </a:fld>
            <a:endParaRPr lang="en-US" sz="1200" b="0" dirty="0">
              <a:solidFill>
                <a:srgbClr val="000000"/>
              </a:solidFill>
              <a:latin typeface="+mn-lt"/>
            </a:endParaRPr>
          </a:p>
        </p:txBody>
      </p:sp>
    </p:spTree>
    <p:extLst>
      <p:ext uri="{BB962C8B-B14F-4D97-AF65-F5344CB8AC3E}">
        <p14:creationId xmlns:p14="http://schemas.microsoft.com/office/powerpoint/2010/main" val="347843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a:ln/>
        </p:spPr>
      </p:sp>
      <p:sp>
        <p:nvSpPr>
          <p:cNvPr id="405507" name="Notes Placeholder 2"/>
          <p:cNvSpPr>
            <a:spLocks noGrp="1"/>
          </p:cNvSpPr>
          <p:nvPr>
            <p:ph type="body" idx="1"/>
          </p:nvPr>
        </p:nvSpPr>
        <p:spPr>
          <a:xfrm>
            <a:off x="780629" y="4788933"/>
            <a:ext cx="6241627" cy="46205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lstStyle/>
          <a:p>
            <a:pPr defTabSz="916189" eaLnBrk="0" fontAlgn="base" hangingPunct="0">
              <a:spcBef>
                <a:spcPct val="0"/>
              </a:spcBef>
              <a:spcAft>
                <a:spcPct val="0"/>
              </a:spcAft>
              <a:defRPr/>
            </a:pPr>
            <a:r>
              <a:rPr lang="en-US" dirty="0">
                <a:solidFill>
                  <a:prstClr val="black"/>
                </a:solidFill>
              </a:rPr>
              <a:t>Reference pages in </a:t>
            </a:r>
            <a:r>
              <a:rPr lang="en-US" i="1" dirty="0">
                <a:solidFill>
                  <a:prstClr val="black"/>
                </a:solidFill>
              </a:rPr>
              <a:t>The Craft of Scientific Presentations, </a:t>
            </a:r>
            <a:r>
              <a:rPr lang="en-US" dirty="0">
                <a:solidFill>
                  <a:prstClr val="black"/>
                </a:solidFill>
              </a:rPr>
              <a:t>2</a:t>
            </a:r>
            <a:r>
              <a:rPr lang="en-US" baseline="30000" dirty="0">
                <a:solidFill>
                  <a:prstClr val="black"/>
                </a:solidFill>
              </a:rPr>
              <a:t>nd</a:t>
            </a:r>
            <a:r>
              <a:rPr lang="en-US" dirty="0">
                <a:solidFill>
                  <a:prstClr val="black"/>
                </a:solidFill>
              </a:rPr>
              <a:t> ed.:</a:t>
            </a:r>
          </a:p>
          <a:p>
            <a:pPr defTabSz="916189" eaLnBrk="0" fontAlgn="base" hangingPunct="0">
              <a:spcBef>
                <a:spcPct val="0"/>
              </a:spcBef>
              <a:spcAft>
                <a:spcPct val="0"/>
              </a:spcAft>
              <a:defRPr/>
            </a:pPr>
            <a:r>
              <a:rPr lang="en-US" b="1" dirty="0">
                <a:solidFill>
                  <a:prstClr val="black"/>
                </a:solidFill>
              </a:rPr>
              <a:t>pp. 140-142</a:t>
            </a: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r>
              <a:rPr lang="en-US" sz="1100" dirty="0">
                <a:solidFill>
                  <a:prstClr val="black"/>
                </a:solidFill>
              </a:rPr>
              <a:t>References:</a:t>
            </a:r>
          </a:p>
          <a:p>
            <a:pPr marL="241632" indent="-241632" defTabSz="916189" eaLnBrk="0" fontAlgn="base" hangingPunct="0">
              <a:spcBef>
                <a:spcPct val="0"/>
              </a:spcBef>
              <a:spcAft>
                <a:spcPct val="0"/>
              </a:spcAft>
              <a:buFontTx/>
              <a:buAutoNum type="arabicPeriod"/>
              <a:defRPr/>
            </a:pPr>
            <a:r>
              <a:rPr lang="en-US" sz="1100" dirty="0">
                <a:solidFill>
                  <a:prstClr val="black"/>
                </a:solidFill>
              </a:rPr>
              <a:t>Michael Alley, </a:t>
            </a:r>
            <a:r>
              <a:rPr lang="en-US" sz="1100" i="1" dirty="0">
                <a:solidFill>
                  <a:prstClr val="black"/>
                </a:solidFill>
              </a:rPr>
              <a:t>The Craft of Scientific Presentations</a:t>
            </a:r>
            <a:r>
              <a:rPr lang="en-US" sz="1100" dirty="0">
                <a:solidFill>
                  <a:prstClr val="black"/>
                </a:solidFill>
              </a:rPr>
              <a:t>, 2</a:t>
            </a:r>
            <a:r>
              <a:rPr lang="en-US" sz="1100" baseline="30000" dirty="0">
                <a:solidFill>
                  <a:prstClr val="black"/>
                </a:solidFill>
              </a:rPr>
              <a:t>nd</a:t>
            </a:r>
            <a:r>
              <a:rPr lang="en-US" sz="1100" dirty="0">
                <a:solidFill>
                  <a:prstClr val="black"/>
                </a:solidFill>
              </a:rPr>
              <a:t> ed. (New York: Springer-</a:t>
            </a:r>
            <a:r>
              <a:rPr lang="en-US" sz="1100" dirty="0" err="1">
                <a:solidFill>
                  <a:prstClr val="black"/>
                </a:solidFill>
              </a:rPr>
              <a:t>Verlag</a:t>
            </a:r>
            <a:r>
              <a:rPr lang="en-US" sz="1100" dirty="0">
                <a:solidFill>
                  <a:prstClr val="black"/>
                </a:solidFill>
              </a:rPr>
              <a:t>, 2013), pp. 140-142.</a:t>
            </a:r>
          </a:p>
          <a:p>
            <a:pPr marL="241632" indent="-241632" defTabSz="916189" eaLnBrk="0" fontAlgn="base" hangingPunct="0">
              <a:spcBef>
                <a:spcPct val="0"/>
              </a:spcBef>
              <a:spcAft>
                <a:spcPct val="0"/>
              </a:spcAft>
              <a:buFontTx/>
              <a:buAutoNum type="arabicPeriod"/>
              <a:defRPr/>
            </a:pPr>
            <a:r>
              <a:rPr lang="en-US" altLang="en-US" sz="1100" dirty="0">
                <a:solidFill>
                  <a:prstClr val="black"/>
                </a:solidFill>
              </a:rPr>
              <a:t>Adapted from Brittany </a:t>
            </a:r>
            <a:r>
              <a:rPr lang="en-US" altLang="en-US" sz="1100" dirty="0" err="1">
                <a:solidFill>
                  <a:prstClr val="black"/>
                </a:solidFill>
              </a:rPr>
              <a:t>Pavelko</a:t>
            </a:r>
            <a:endParaRPr lang="en-US" altLang="en-US" sz="1100" dirty="0">
              <a:solidFill>
                <a:prstClr val="black"/>
              </a:solidFill>
            </a:endParaRPr>
          </a:p>
        </p:txBody>
      </p:sp>
      <p:sp>
        <p:nvSpPr>
          <p:cNvPr id="405508" name="Slide Number Placeholder 3"/>
          <p:cNvSpPr txBox="1">
            <a:spLocks noGrp="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nchor="b"/>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r" eaLnBrk="1" hangingPunct="1"/>
            <a:fld id="{6662598E-9CDA-4E81-B3B1-BCCEDF463FF4}" type="slidenum">
              <a:rPr lang="en-US" sz="1200" b="0">
                <a:solidFill>
                  <a:srgbClr val="000000"/>
                </a:solidFill>
                <a:latin typeface="+mn-lt"/>
              </a:rPr>
              <a:pPr algn="r" eaLnBrk="1" hangingPunct="1"/>
              <a:t>12</a:t>
            </a:fld>
            <a:endParaRPr lang="en-US" sz="1200" b="0" dirty="0">
              <a:solidFill>
                <a:srgbClr val="000000"/>
              </a:solidFill>
              <a:latin typeface="+mn-lt"/>
            </a:endParaRPr>
          </a:p>
        </p:txBody>
      </p:sp>
    </p:spTree>
    <p:extLst>
      <p:ext uri="{BB962C8B-B14F-4D97-AF65-F5344CB8AC3E}">
        <p14:creationId xmlns:p14="http://schemas.microsoft.com/office/powerpoint/2010/main" val="367072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58" tIns="51080" rIns="102158" bIns="51080"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E6C5504A-819C-40B9-A028-189D7D648F4A}" type="slidenum">
              <a:rPr lang="en-US" altLang="en-US" sz="1200" b="0">
                <a:solidFill>
                  <a:srgbClr val="000000"/>
                </a:solidFill>
                <a:latin typeface="+mn-lt"/>
              </a:rPr>
              <a:pPr algn="r" fontAlgn="base">
                <a:spcBef>
                  <a:spcPct val="0"/>
                </a:spcBef>
                <a:spcAft>
                  <a:spcPct val="0"/>
                </a:spcAft>
              </a:pPr>
              <a:t>13</a:t>
            </a:fld>
            <a:endParaRPr lang="en-US" altLang="en-US" sz="1200" b="0" dirty="0">
              <a:solidFill>
                <a:srgbClr val="000000"/>
              </a:solidFill>
              <a:latin typeface="+mn-lt"/>
            </a:endParaRPr>
          </a:p>
        </p:txBody>
      </p:sp>
      <p:sp>
        <p:nvSpPr>
          <p:cNvPr id="251907" name="Rectangle 2"/>
          <p:cNvSpPr>
            <a:spLocks noGrp="1" noRot="1" noChangeAspect="1" noChangeArrowheads="1" noTextEdit="1"/>
          </p:cNvSpPr>
          <p:nvPr>
            <p:ph type="sldImg"/>
          </p:nvPr>
        </p:nvSpPr>
        <p:spPr>
          <a:xfrm>
            <a:off x="1403350" y="771525"/>
            <a:ext cx="4999038" cy="3749675"/>
          </a:xfrm>
        </p:spPr>
      </p:sp>
      <p:sp>
        <p:nvSpPr>
          <p:cNvPr id="251908"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33" tIns="49482" rIns="100733" bIns="49482"/>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154-159</a:t>
            </a:r>
          </a:p>
          <a:p>
            <a:pPr defTabSz="916189">
              <a:spcBef>
                <a:spcPct val="0"/>
              </a:spcBef>
            </a:pPr>
            <a:endParaRPr lang="en-US" altLang="en-US" dirty="0"/>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154-159.</a:t>
            </a:r>
          </a:p>
        </p:txBody>
      </p:sp>
    </p:spTree>
    <p:extLst>
      <p:ext uri="{BB962C8B-B14F-4D97-AF65-F5344CB8AC3E}">
        <p14:creationId xmlns:p14="http://schemas.microsoft.com/office/powerpoint/2010/main" val="142530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14</a:t>
            </a:fld>
            <a:endParaRPr lang="en-US"/>
          </a:p>
        </p:txBody>
      </p:sp>
      <p:sp>
        <p:nvSpPr>
          <p:cNvPr id="29" name="Shape 29"/>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30" name="Shape 3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defTabSz="985072">
              <a:spcBef>
                <a:spcPct val="0"/>
              </a:spcBef>
            </a:pPr>
            <a:r>
              <a:rPr lang="en-US" altLang="en-US" dirty="0"/>
              <a:t>This file presents an assertion-evidence template for making effective slides for scientific presentations. Although much about the layout and typography contrasts sharply with the defaults of PowerPoint, these changes are done so to make the slides more effective at communicating technical information. The design advocated by this template arises from Chapter 4 of </a:t>
            </a:r>
            <a:r>
              <a:rPr lang="en-US" altLang="en-US" i="1" dirty="0"/>
              <a:t>The Craft of Scientific Presentations, </a:t>
            </a:r>
            <a:r>
              <a:rPr lang="en-US" altLang="en-US" dirty="0"/>
              <a:t>2</a:t>
            </a:r>
            <a:r>
              <a:rPr lang="en-US" altLang="en-US" baseline="30000" dirty="0"/>
              <a:t>nd</a:t>
            </a:r>
            <a:r>
              <a:rPr lang="en-US" altLang="en-US" dirty="0"/>
              <a:t> edition</a:t>
            </a:r>
            <a:r>
              <a:rPr lang="en-US" altLang="en-US" i="1" dirty="0"/>
              <a:t> </a:t>
            </a:r>
            <a:r>
              <a:rPr lang="en-US" altLang="en-US" dirty="0"/>
              <a:t>(Springer, 2013). The homepage for this template exists at the following</a:t>
            </a:r>
            <a:r>
              <a:rPr lang="en-US" altLang="en-US" baseline="0" dirty="0"/>
              <a:t> website</a:t>
            </a:r>
            <a:r>
              <a:rPr lang="en-US" altLang="en-US" dirty="0"/>
              <a:t>:</a:t>
            </a:r>
          </a:p>
          <a:p>
            <a:pPr defTabSz="985072">
              <a:spcBef>
                <a:spcPct val="0"/>
              </a:spcBef>
            </a:pPr>
            <a:r>
              <a:rPr lang="en-US" altLang="en-US" dirty="0"/>
              <a:t>	http://writing.engr.psu.edu/assertion_evidence.html </a:t>
            </a:r>
          </a:p>
          <a:p>
            <a:pPr defTabSz="985072">
              <a:spcBef>
                <a:spcPct val="0"/>
              </a:spcBef>
            </a:pPr>
            <a:r>
              <a:rPr lang="en-US" altLang="en-US" dirty="0"/>
              <a:t> Right now you are viewing the notes pages. To work on the slides, click on “Slide” under “View.” </a:t>
            </a:r>
            <a:r>
              <a:rPr lang="en-US" altLang="en-US" baseline="0" dirty="0"/>
              <a:t> </a:t>
            </a:r>
            <a:r>
              <a:rPr lang="en-US" altLang="en-US" dirty="0"/>
              <a:t>Tip: When creating a new presentation, </a:t>
            </a:r>
            <a:r>
              <a:rPr lang="en-US" altLang="en-US" b="1" dirty="0"/>
              <a:t>save</a:t>
            </a:r>
            <a:r>
              <a:rPr lang="en-US" altLang="en-US" dirty="0"/>
              <a:t> this file </a:t>
            </a:r>
            <a:r>
              <a:rPr lang="en-US" altLang="en-US" b="1" dirty="0"/>
              <a:t>as</a:t>
            </a:r>
            <a:r>
              <a:rPr lang="en-US" altLang="en-US" dirty="0"/>
              <a:t> the name of your presentation.  Warning: </a:t>
            </a:r>
            <a:r>
              <a:rPr lang="en-US" altLang="en-US" sz="1300" i="1" dirty="0"/>
              <a:t>You are more than welcome to use this template for your presentation slides. You may not, though, distribute this template for profit or distribute this template without giving credit to the source: http://writing.engr.psu.edu/</a:t>
            </a:r>
          </a:p>
          <a:p>
            <a:pPr defTabSz="985072">
              <a:spcBef>
                <a:spcPct val="0"/>
              </a:spcBef>
            </a:pPr>
            <a:endParaRPr lang="en-US" altLang="en-US" dirty="0"/>
          </a:p>
          <a:p>
            <a:pPr eaLnBrk="1" hangingPunct="1">
              <a:spcBef>
                <a:spcPct val="0"/>
              </a:spcBef>
            </a:pPr>
            <a:r>
              <a:rPr lang="en-US" altLang="en-US" dirty="0"/>
              <a:t>This slide is for the title slide of a presentation. Consider inserting an image that helps</a:t>
            </a:r>
            <a:r>
              <a:rPr lang="en-US" altLang="en-US" baseline="0" dirty="0"/>
              <a:t> orient the audience to the title. You should not leave this slide until the audience feel comfortable with the title. </a:t>
            </a:r>
            <a:r>
              <a:rPr lang="en-US" altLang="en-US" dirty="0"/>
              <a:t>Forcing yourself to spend more time with this slide is good because a common mistake in presentations is to leave the title slide too</a:t>
            </a:r>
            <a:r>
              <a:rPr lang="en-US" altLang="en-US" baseline="0" dirty="0"/>
              <a:t> soon</a:t>
            </a:r>
            <a:r>
              <a:rPr lang="en-US" altLang="en-US" dirty="0"/>
              <a:t>. Because of this mistake, many in the audience do not have the chance to comprehend the key details of the title. See pages 172-184 in </a:t>
            </a:r>
            <a:r>
              <a:rPr lang="en-US" altLang="en-US" i="1" dirty="0"/>
              <a:t>The Craft of Scientific Presentations, </a:t>
            </a:r>
            <a:r>
              <a:rPr lang="en-US" altLang="en-US" dirty="0"/>
              <a:t>2</a:t>
            </a:r>
            <a:r>
              <a:rPr lang="en-US" altLang="en-US" baseline="30000" dirty="0"/>
              <a:t>nd</a:t>
            </a:r>
            <a:r>
              <a:rPr lang="en-US" altLang="en-US" dirty="0"/>
              <a:t> ed. (</a:t>
            </a:r>
            <a:r>
              <a:rPr lang="en-US" altLang="en-US" i="1" dirty="0"/>
              <a:t>CSP</a:t>
            </a:r>
            <a:r>
              <a:rPr lang="en-US" altLang="en-US" dirty="0"/>
              <a:t>). </a:t>
            </a:r>
          </a:p>
          <a:p>
            <a:pPr eaLnBrk="1" hangingPunct="1">
              <a:spcBef>
                <a:spcPct val="0"/>
              </a:spcBef>
            </a:pPr>
            <a:endParaRPr lang="en-US" altLang="en-US" dirty="0"/>
          </a:p>
          <a:p>
            <a:pPr eaLnBrk="1" hangingPunct="1">
              <a:spcBef>
                <a:spcPct val="0"/>
              </a:spcBef>
            </a:pPr>
            <a:r>
              <a:rPr lang="en-US" altLang="en-US" dirty="0"/>
              <a:t>This template shows one layout for the slide. You might want to rearrange the placement of the body’s wording to accommodate a different sized image. On the next slide is a sample title slide. You</a:t>
            </a:r>
            <a:r>
              <a:rPr lang="en-US" altLang="en-US" baseline="0" dirty="0"/>
              <a:t> should delete the examples after you create your own slides.</a:t>
            </a:r>
            <a:endParaRPr lang="en-US" altLang="en-US" dirty="0"/>
          </a:p>
        </p:txBody>
      </p:sp>
    </p:spTree>
    <p:extLst>
      <p:ext uri="{BB962C8B-B14F-4D97-AF65-F5344CB8AC3E}">
        <p14:creationId xmlns:p14="http://schemas.microsoft.com/office/powerpoint/2010/main" val="6935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087218B2-16BA-438C-BADD-8DF462D46025}" type="slidenum">
              <a:rPr lang="en-US" altLang="en-US" sz="1300" b="0">
                <a:solidFill>
                  <a:srgbClr val="000000"/>
                </a:solidFill>
                <a:latin typeface="Arial" panose="020B0604020202020204" pitchFamily="34" charset="0"/>
                <a:cs typeface="Arial" panose="020B0604020202020204" pitchFamily="34" charset="0"/>
              </a:rPr>
              <a:pPr algn="r" fontAlgn="base">
                <a:spcBef>
                  <a:spcPct val="0"/>
                </a:spcBef>
                <a:spcAft>
                  <a:spcPct val="0"/>
                </a:spcAft>
              </a:pPr>
              <a:t>15</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29379" name="Slide Image Placeholder 1"/>
          <p:cNvSpPr>
            <a:spLocks noGrp="1" noRot="1" noChangeAspect="1" noTextEdit="1"/>
          </p:cNvSpPr>
          <p:nvPr>
            <p:ph type="sldImg"/>
          </p:nvPr>
        </p:nvSpPr>
        <p:spPr/>
      </p:sp>
      <p:sp>
        <p:nvSpPr>
          <p:cNvPr id="229380" name="Notes Placeholder 2"/>
          <p:cNvSpPr>
            <a:spLocks noGrp="1"/>
          </p:cNvSpPr>
          <p:nvPr>
            <p:ph type="body" idx="1"/>
          </p:nvPr>
        </p:nvSpPr>
        <p:spPr bwMode="auto">
          <a:xfrm>
            <a:off x="780629" y="4788933"/>
            <a:ext cx="624162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 72</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r>
              <a:rPr lang="en-US" altLang="en-US" dirty="0"/>
              <a:t> </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FontTx/>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 72.</a:t>
            </a:r>
          </a:p>
        </p:txBody>
      </p:sp>
    </p:spTree>
    <p:extLst>
      <p:ext uri="{BB962C8B-B14F-4D97-AF65-F5344CB8AC3E}">
        <p14:creationId xmlns:p14="http://schemas.microsoft.com/office/powerpoint/2010/main" val="32316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72" tIns="51086" rIns="102172" bIns="51086"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BA52313A-BA0A-430F-B8F0-D3D874B164C9}" type="slidenum">
              <a:rPr lang="en-US" altLang="en-US" sz="1300" b="0">
                <a:solidFill>
                  <a:srgbClr val="000000"/>
                </a:solidFill>
                <a:latin typeface="Arial" panose="020B0604020202020204" pitchFamily="34" charset="0"/>
              </a:rPr>
              <a:pPr algn="r" fontAlgn="base">
                <a:spcBef>
                  <a:spcPct val="0"/>
                </a:spcBef>
                <a:spcAft>
                  <a:spcPct val="0"/>
                </a:spcAft>
              </a:pPr>
              <a:t>16</a:t>
            </a:fld>
            <a:endParaRPr lang="en-US" altLang="en-US" sz="1300" b="0">
              <a:solidFill>
                <a:srgbClr val="000000"/>
              </a:solidFill>
              <a:latin typeface="Arial" panose="020B0604020202020204" pitchFamily="34" charset="0"/>
            </a:endParaRPr>
          </a:p>
        </p:txBody>
      </p:sp>
      <p:sp>
        <p:nvSpPr>
          <p:cNvPr id="230403" name="Rectangle 2"/>
          <p:cNvSpPr>
            <a:spLocks noGrp="1" noRot="1" noChangeAspect="1" noChangeArrowheads="1" noTextEdit="1"/>
          </p:cNvSpPr>
          <p:nvPr>
            <p:ph type="sldImg"/>
          </p:nvPr>
        </p:nvSpPr>
        <p:spPr>
          <a:xfrm>
            <a:off x="1384300" y="757238"/>
            <a:ext cx="5038725" cy="3779837"/>
          </a:xfrm>
        </p:spPr>
      </p:sp>
      <p:sp>
        <p:nvSpPr>
          <p:cNvPr id="230404" name="Rectangle 3"/>
          <p:cNvSpPr>
            <a:spLocks noGrp="1" noChangeArrowheads="1"/>
          </p:cNvSpPr>
          <p:nvPr>
            <p:ph type="body" idx="1"/>
          </p:nvPr>
        </p:nvSpPr>
        <p:spPr bwMode="auto">
          <a:xfrm>
            <a:off x="780629" y="4788933"/>
            <a:ext cx="6241627" cy="4535566"/>
          </a:xfrm>
          <a:prstGeom prst="rect">
            <a:avLst/>
          </a:prstGeom>
          <a:noFill/>
          <a:ln>
            <a:noFill/>
            <a:miter lim="800000"/>
            <a:headEnd/>
            <a:tailEnd/>
          </a:ln>
        </p:spPr>
        <p:txBody>
          <a:bodyPr lIns="96644" tIns="48323" rIns="96644" bIns="48323"/>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72-73</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72-73</a:t>
            </a:r>
          </a:p>
          <a:p>
            <a:pPr marL="241632" indent="-241632" defTabSz="916189" eaLnBrk="0" fontAlgn="base" hangingPunct="0">
              <a:spcBef>
                <a:spcPct val="0"/>
              </a:spcBef>
              <a:spcAft>
                <a:spcPct val="0"/>
              </a:spcAft>
              <a:buAutoNum type="arabicPeriod"/>
              <a:defRPr/>
            </a:pPr>
            <a:r>
              <a:rPr lang="en-US" sz="1100" dirty="0"/>
              <a:t>Adapted from K. </a:t>
            </a:r>
            <a:r>
              <a:rPr lang="en-US" sz="1100" dirty="0" err="1"/>
              <a:t>Aspmo</a:t>
            </a:r>
            <a:r>
              <a:rPr lang="en-US" sz="1100" dirty="0"/>
              <a:t>, T. Berg, and G. </a:t>
            </a:r>
            <a:r>
              <a:rPr lang="en-US" sz="1100" dirty="0" err="1"/>
              <a:t>Wibetow</a:t>
            </a:r>
            <a:r>
              <a:rPr lang="en-US" sz="1100" dirty="0"/>
              <a:t>, “Atmospheric Mercury Depletion Events in Polar Regions during Arctic Spring, “ presentation (Oslo: University of Oslo, 16 June 2004). </a:t>
            </a:r>
          </a:p>
          <a:p>
            <a:pPr eaLnBrk="1" hangingPunct="1"/>
            <a:r>
              <a:rPr lang="en-GB" altLang="en-US" dirty="0">
                <a:noFill/>
              </a:rPr>
              <a:t>2.</a:t>
            </a:r>
          </a:p>
        </p:txBody>
      </p:sp>
    </p:spTree>
    <p:extLst>
      <p:ext uri="{BB962C8B-B14F-4D97-AF65-F5344CB8AC3E}">
        <p14:creationId xmlns:p14="http://schemas.microsoft.com/office/powerpoint/2010/main" val="8365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17</a:t>
            </a:fld>
            <a:endParaRPr lang="en-US"/>
          </a:p>
        </p:txBody>
      </p:sp>
      <p:sp>
        <p:nvSpPr>
          <p:cNvPr id="52" name="Shape 52"/>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3" name="Shape 5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Mapping slide for the presentation (note that a background slide or a slide justifying the importance might precede this slide). A common mistake with mapping slides is to give the audience simply an unmemorable bulleted list of topics (including the names “Introduction” and “Conclusion” and “Questions”). Such a list is quickly forgotten after the slide is removed.</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On a mapping slide, take the opportunity to show a key image or perhaps a representative image for each major section of the presentation. In the second case, each image would be repeated on the first visual of the corresponding section and would remind the audience that they have arrived to a major section of the presentation’s middle.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In regards to the names “Introduction” and “Conclusion,” every talk has those sections, and the names are ignored by audiences. So why state them? Also, for the divisions that you do have, find a logical and parallel grouping. Note that groups of two’s, three’s, and four’s are much easier to remember and are not so nearly intimidating as groups of five’s, six’s, and seven’s. See the discussion of mapping slides in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 (pages 177-181).</a:t>
            </a:r>
          </a:p>
        </p:txBody>
      </p:sp>
    </p:spTree>
    <p:extLst>
      <p:ext uri="{BB962C8B-B14F-4D97-AF65-F5344CB8AC3E}">
        <p14:creationId xmlns:p14="http://schemas.microsoft.com/office/powerpoint/2010/main" val="151256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1DEDC096-AFDE-4D82-A3C7-B83CBF989FE0}" type="slidenum">
              <a:rPr lang="en-US" altLang="en-US" sz="1300" b="0">
                <a:solidFill>
                  <a:srgbClr val="000000"/>
                </a:solidFill>
                <a:latin typeface="Arial" panose="020B0604020202020204" pitchFamily="34" charset="0"/>
                <a:cs typeface="Arial" panose="020B0604020202020204" pitchFamily="34" charset="0"/>
              </a:rPr>
              <a:pPr algn="r" fontAlgn="base">
                <a:spcBef>
                  <a:spcPct val="0"/>
                </a:spcBef>
                <a:spcAft>
                  <a:spcPct val="0"/>
                </a:spcAft>
              </a:pPr>
              <a:t>18</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31427" name="Slide Image Placeholder 1"/>
          <p:cNvSpPr>
            <a:spLocks noGrp="1" noRot="1" noChangeAspect="1" noTextEdit="1"/>
          </p:cNvSpPr>
          <p:nvPr>
            <p:ph type="sldImg"/>
          </p:nvPr>
        </p:nvSpPr>
        <p:spPr/>
      </p:sp>
      <p:sp>
        <p:nvSpPr>
          <p:cNvPr id="231428" name="Notes Placeholder 2"/>
          <p:cNvSpPr>
            <a:spLocks noGrp="1"/>
          </p:cNvSpPr>
          <p:nvPr>
            <p:ph type="body" idx="1"/>
          </p:nvPr>
        </p:nvSpPr>
        <p:spPr bwMode="auto">
          <a:xfrm>
            <a:off x="780629" y="4788933"/>
            <a:ext cx="624162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176-178</a:t>
            </a:r>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176-178.</a:t>
            </a:r>
          </a:p>
        </p:txBody>
      </p:sp>
    </p:spTree>
    <p:extLst>
      <p:ext uri="{BB962C8B-B14F-4D97-AF65-F5344CB8AC3E}">
        <p14:creationId xmlns:p14="http://schemas.microsoft.com/office/powerpoint/2010/main" val="2900054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a:lstStyle>
            <a:lvl1pPr eaLnBrk="0" hangingPunct="0">
              <a:defRPr sz="2100" b="1">
                <a:solidFill>
                  <a:srgbClr val="000099"/>
                </a:solidFill>
                <a:latin typeface="Calibri" panose="020F0502020204030204" pitchFamily="34" charset="0"/>
              </a:defRPr>
            </a:lvl1pPr>
            <a:lvl2pPr marL="785305" indent="-302040" eaLnBrk="0" hangingPunct="0">
              <a:defRPr sz="2100" b="1">
                <a:solidFill>
                  <a:srgbClr val="000099"/>
                </a:solidFill>
                <a:latin typeface="Calibri" panose="020F0502020204030204" pitchFamily="34" charset="0"/>
              </a:defRPr>
            </a:lvl2pPr>
            <a:lvl3pPr marL="1208161" indent="-241632" eaLnBrk="0" hangingPunct="0">
              <a:defRPr sz="2100" b="1">
                <a:solidFill>
                  <a:srgbClr val="000099"/>
                </a:solidFill>
                <a:latin typeface="Calibri" panose="020F0502020204030204" pitchFamily="34" charset="0"/>
              </a:defRPr>
            </a:lvl3pPr>
            <a:lvl4pPr marL="1691426" indent="-241632" eaLnBrk="0" hangingPunct="0">
              <a:defRPr sz="2100" b="1">
                <a:solidFill>
                  <a:srgbClr val="000099"/>
                </a:solidFill>
                <a:latin typeface="Calibri" panose="020F0502020204030204" pitchFamily="34" charset="0"/>
              </a:defRPr>
            </a:lvl4pPr>
            <a:lvl5pPr marL="2174690" indent="-241632" eaLnBrk="0" hangingPunct="0">
              <a:defRPr sz="2100" b="1">
                <a:solidFill>
                  <a:srgbClr val="000099"/>
                </a:solidFill>
                <a:latin typeface="Calibri" panose="020F0502020204030204" pitchFamily="34" charset="0"/>
              </a:defRPr>
            </a:lvl5pPr>
            <a:lvl6pPr marL="2657954" indent="-241632" eaLnBrk="0" fontAlgn="base" hangingPunct="0">
              <a:spcBef>
                <a:spcPct val="0"/>
              </a:spcBef>
              <a:spcAft>
                <a:spcPct val="0"/>
              </a:spcAft>
              <a:defRPr sz="2100" b="1">
                <a:solidFill>
                  <a:srgbClr val="000099"/>
                </a:solidFill>
                <a:latin typeface="Calibri" panose="020F0502020204030204" pitchFamily="34" charset="0"/>
              </a:defRPr>
            </a:lvl6pPr>
            <a:lvl7pPr marL="3141218" indent="-241632" eaLnBrk="0" fontAlgn="base" hangingPunct="0">
              <a:spcBef>
                <a:spcPct val="0"/>
              </a:spcBef>
              <a:spcAft>
                <a:spcPct val="0"/>
              </a:spcAft>
              <a:defRPr sz="2100" b="1">
                <a:solidFill>
                  <a:srgbClr val="000099"/>
                </a:solidFill>
                <a:latin typeface="Calibri" panose="020F0502020204030204" pitchFamily="34" charset="0"/>
              </a:defRPr>
            </a:lvl7pPr>
            <a:lvl8pPr marL="3624483" indent="-241632" eaLnBrk="0" fontAlgn="base" hangingPunct="0">
              <a:spcBef>
                <a:spcPct val="0"/>
              </a:spcBef>
              <a:spcAft>
                <a:spcPct val="0"/>
              </a:spcAft>
              <a:defRPr sz="2100" b="1">
                <a:solidFill>
                  <a:srgbClr val="000099"/>
                </a:solidFill>
                <a:latin typeface="Calibri" panose="020F0502020204030204" pitchFamily="34" charset="0"/>
              </a:defRPr>
            </a:lvl8pPr>
            <a:lvl9pPr marL="4107747" indent="-241632" eaLnBrk="0" fontAlgn="base" hangingPunct="0">
              <a:spcBef>
                <a:spcPct val="0"/>
              </a:spcBef>
              <a:spcAft>
                <a:spcPct val="0"/>
              </a:spcAft>
              <a:defRPr sz="2100" b="1">
                <a:solidFill>
                  <a:srgbClr val="000099"/>
                </a:solidFill>
                <a:latin typeface="Calibri" panose="020F0502020204030204" pitchFamily="34" charset="0"/>
              </a:defRPr>
            </a:lvl9pPr>
          </a:lstStyle>
          <a:p>
            <a:pPr eaLnBrk="1" hangingPunct="1"/>
            <a:fld id="{1D365EF8-201E-46EF-8576-FD13DE827119}" type="slidenum">
              <a:rPr lang="en-US" altLang="en-US" sz="1200" b="0">
                <a:solidFill>
                  <a:prstClr val="black"/>
                </a:solidFill>
              </a:rPr>
              <a:pPr eaLnBrk="1" hangingPunct="1"/>
              <a:t>19</a:t>
            </a:fld>
            <a:endParaRPr lang="en-US" altLang="en-US" sz="1200" b="0">
              <a:solidFill>
                <a:prstClr val="black"/>
              </a:solidFill>
            </a:endParaRPr>
          </a:p>
        </p:txBody>
      </p:sp>
      <p:sp>
        <p:nvSpPr>
          <p:cNvPr id="27651" name="Rectangle 2"/>
          <p:cNvSpPr>
            <a:spLocks noGrp="1" noRot="1" noChangeAspect="1" noChangeArrowheads="1" noTextEdit="1"/>
          </p:cNvSpPr>
          <p:nvPr>
            <p:ph type="sldImg"/>
          </p:nvPr>
        </p:nvSpPr>
        <p:spPr bwMode="auto">
          <a:xfrm>
            <a:off x="1276350" y="733425"/>
            <a:ext cx="4764088" cy="3573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xfrm>
            <a:off x="973668" y="4560571"/>
            <a:ext cx="5367867" cy="43188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2" tIns="48314" rIns="96632" bIns="48314" numCol="1" anchor="t" anchorCtr="0" compatLnSpc="1">
            <a:prstTxWarp prst="textNoShape">
              <a:avLst/>
            </a:prstTxWarp>
          </a:bodyPr>
          <a:lstStyle/>
          <a:p>
            <a:pPr defTabSz="916189" eaLnBrk="0" fontAlgn="base" hangingPunct="0">
              <a:spcBef>
                <a:spcPct val="0"/>
              </a:spcBef>
              <a:spcAft>
                <a:spcPct val="0"/>
              </a:spcAft>
              <a:defRPr/>
            </a:pPr>
            <a:r>
              <a:rPr lang="en-US" dirty="0">
                <a:solidFill>
                  <a:prstClr val="black"/>
                </a:solidFill>
              </a:rPr>
              <a:t>Reference pages in </a:t>
            </a:r>
            <a:r>
              <a:rPr lang="en-US" i="1" dirty="0">
                <a:solidFill>
                  <a:prstClr val="black"/>
                </a:solidFill>
              </a:rPr>
              <a:t>The Craft of Scientific Presentations, </a:t>
            </a:r>
            <a:r>
              <a:rPr lang="en-US" dirty="0">
                <a:solidFill>
                  <a:prstClr val="black"/>
                </a:solidFill>
              </a:rPr>
              <a:t>2</a:t>
            </a:r>
            <a:r>
              <a:rPr lang="en-US" baseline="30000" dirty="0">
                <a:solidFill>
                  <a:prstClr val="black"/>
                </a:solidFill>
              </a:rPr>
              <a:t>nd</a:t>
            </a:r>
            <a:r>
              <a:rPr lang="en-US" dirty="0">
                <a:solidFill>
                  <a:prstClr val="black"/>
                </a:solidFill>
              </a:rPr>
              <a:t> ed.:</a:t>
            </a:r>
          </a:p>
          <a:p>
            <a:pPr defTabSz="916189" eaLnBrk="0" fontAlgn="base" hangingPunct="0">
              <a:spcBef>
                <a:spcPct val="0"/>
              </a:spcBef>
              <a:spcAft>
                <a:spcPct val="0"/>
              </a:spcAft>
              <a:defRPr/>
            </a:pPr>
            <a:r>
              <a:rPr lang="en-US" b="1" dirty="0">
                <a:solidFill>
                  <a:prstClr val="black"/>
                </a:solidFill>
              </a:rPr>
              <a:t>pp. 178-180</a:t>
            </a: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r>
              <a:rPr lang="en-US" altLang="en-US" dirty="0"/>
              <a:t>Additional Notes: </a:t>
            </a:r>
            <a:r>
              <a:rPr lang="en-US" dirty="0"/>
              <a:t>Be sure to view this slide in the slideshow mode to see how the presenter keeps the audience focused on the appropriate image. This technique of moving from black-and-white images to color to keep the audience on track originated with students at Penn State (see cheetah presentation).</a:t>
            </a: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altLang="en-US" dirty="0">
              <a:solidFill>
                <a:prstClr val="black"/>
              </a:solidFill>
            </a:endParaRPr>
          </a:p>
          <a:p>
            <a:pPr>
              <a:tabLst>
                <a:tab pos="483265" algn="l"/>
              </a:tabLst>
              <a:defRPr/>
            </a:pPr>
            <a:endParaRPr lang="en-US" dirty="0">
              <a:solidFill>
                <a:prstClr val="black"/>
              </a:solidFill>
            </a:endParaRPr>
          </a:p>
          <a:p>
            <a:pPr defTabSz="916189" eaLnBrk="0" fontAlgn="base" hangingPunct="0">
              <a:spcBef>
                <a:spcPct val="0"/>
              </a:spcBef>
              <a:spcAft>
                <a:spcPct val="0"/>
              </a:spcAft>
              <a:defRPr/>
            </a:pPr>
            <a:r>
              <a:rPr lang="en-US" sz="1100" b="1" dirty="0">
                <a:solidFill>
                  <a:prstClr val="black"/>
                </a:solidFill>
              </a:rPr>
              <a:t>References:</a:t>
            </a:r>
          </a:p>
          <a:p>
            <a:pPr marL="241632" indent="-241632" defTabSz="916189" eaLnBrk="0" fontAlgn="base" hangingPunct="0">
              <a:spcBef>
                <a:spcPct val="0"/>
              </a:spcBef>
              <a:spcAft>
                <a:spcPct val="0"/>
              </a:spcAft>
              <a:buFontTx/>
              <a:buAutoNum type="arabicPeriod"/>
              <a:defRPr/>
            </a:pPr>
            <a:r>
              <a:rPr lang="en-US" sz="1100" dirty="0">
                <a:solidFill>
                  <a:prstClr val="black"/>
                </a:solidFill>
              </a:rPr>
              <a:t>Michael Alley, </a:t>
            </a:r>
            <a:r>
              <a:rPr lang="en-US" sz="1100" i="1" dirty="0">
                <a:solidFill>
                  <a:prstClr val="black"/>
                </a:solidFill>
              </a:rPr>
              <a:t>The Craft of Scientific Presentations</a:t>
            </a:r>
            <a:r>
              <a:rPr lang="en-US" sz="1100" dirty="0">
                <a:solidFill>
                  <a:prstClr val="black"/>
                </a:solidFill>
              </a:rPr>
              <a:t>, 2</a:t>
            </a:r>
            <a:r>
              <a:rPr lang="en-US" sz="1100" baseline="30000" dirty="0">
                <a:solidFill>
                  <a:prstClr val="black"/>
                </a:solidFill>
              </a:rPr>
              <a:t>nd</a:t>
            </a:r>
            <a:r>
              <a:rPr lang="en-US" sz="1100" dirty="0">
                <a:solidFill>
                  <a:prstClr val="black"/>
                </a:solidFill>
              </a:rPr>
              <a:t> ed. (New York: Springer-</a:t>
            </a:r>
            <a:r>
              <a:rPr lang="en-US" sz="1100" dirty="0" err="1">
                <a:solidFill>
                  <a:prstClr val="black"/>
                </a:solidFill>
              </a:rPr>
              <a:t>Verlag</a:t>
            </a:r>
            <a:r>
              <a:rPr lang="en-US" sz="1100" dirty="0">
                <a:solidFill>
                  <a:prstClr val="black"/>
                </a:solidFill>
              </a:rPr>
              <a:t>, 2013), pp. 178-180.</a:t>
            </a:r>
          </a:p>
          <a:p>
            <a:pPr marL="241632" indent="-241632" defTabSz="916189" eaLnBrk="0" fontAlgn="base" hangingPunct="0">
              <a:spcBef>
                <a:spcPct val="0"/>
              </a:spcBef>
              <a:spcAft>
                <a:spcPct val="0"/>
              </a:spcAft>
              <a:buFontTx/>
              <a:buAutoNum type="arabicPeriod"/>
              <a:defRPr/>
            </a:pPr>
            <a:r>
              <a:rPr lang="en-US" sz="1100" dirty="0">
                <a:solidFill>
                  <a:prstClr val="black"/>
                </a:solidFill>
              </a:rPr>
              <a:t>Adapted from K. </a:t>
            </a:r>
            <a:r>
              <a:rPr lang="en-US" sz="1100" dirty="0" err="1">
                <a:solidFill>
                  <a:prstClr val="black"/>
                </a:solidFill>
              </a:rPr>
              <a:t>Aspmo</a:t>
            </a:r>
            <a:r>
              <a:rPr lang="en-US" sz="1100" dirty="0">
                <a:solidFill>
                  <a:prstClr val="black"/>
                </a:solidFill>
              </a:rPr>
              <a:t>, T. Berg, and G. </a:t>
            </a:r>
            <a:r>
              <a:rPr lang="en-US" sz="1100" dirty="0" err="1">
                <a:solidFill>
                  <a:prstClr val="black"/>
                </a:solidFill>
              </a:rPr>
              <a:t>Wibetow</a:t>
            </a:r>
            <a:r>
              <a:rPr lang="en-US" sz="1100" dirty="0">
                <a:solidFill>
                  <a:prstClr val="black"/>
                </a:solidFill>
              </a:rPr>
              <a:t>, “Atmospheric Mercury Depletion Events in Polar Regions during Arctic Spring, “ presentation (Oslo: University of Oslo, 16 June 2004). </a:t>
            </a:r>
          </a:p>
        </p:txBody>
      </p:sp>
    </p:spTree>
    <p:extLst>
      <p:ext uri="{BB962C8B-B14F-4D97-AF65-F5344CB8AC3E}">
        <p14:creationId xmlns:p14="http://schemas.microsoft.com/office/powerpoint/2010/main" val="193977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20</a:t>
            </a:fld>
            <a:endParaRPr lang="en-US"/>
          </a:p>
        </p:txBody>
      </p:sp>
      <p:sp>
        <p:nvSpPr>
          <p:cNvPr id="90" name="Shape 90"/>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1" name="Shape 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one that best supports your headline assertion.</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66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8CA07A9-B212-444A-9945-EBFE5D5CA370}"/>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914D00B-6694-4521-A383-B4FBBEF27C6F}" type="slidenum">
              <a:rPr lang="en-US" altLang="en-US" sz="1100" b="0">
                <a:solidFill>
                  <a:srgbClr val="000000"/>
                </a:solidFill>
                <a:cs typeface="Arial" panose="020B0604020202020204" pitchFamily="34" charset="0"/>
              </a:rPr>
              <a:pPr algn="r" eaLnBrk="1" hangingPunct="1">
                <a:spcBef>
                  <a:spcPct val="0"/>
                </a:spcBef>
              </a:pPr>
              <a:t>2</a:t>
            </a:fld>
            <a:endParaRPr lang="en-US" altLang="en-US" sz="1100" b="0">
              <a:solidFill>
                <a:srgbClr val="000000"/>
              </a:solidFill>
              <a:cs typeface="Arial" panose="020B0604020202020204" pitchFamily="34" charset="0"/>
            </a:endParaRPr>
          </a:p>
        </p:txBody>
      </p:sp>
      <p:sp>
        <p:nvSpPr>
          <p:cNvPr id="69635" name="Slide Image Placeholder 1">
            <a:extLst>
              <a:ext uri="{FF2B5EF4-FFF2-40B4-BE49-F238E27FC236}">
                <a16:creationId xmlns:a16="http://schemas.microsoft.com/office/drawing/2014/main" id="{65E19423-94D6-4A13-8A8B-A3E001C448A6}"/>
              </a:ext>
            </a:extLst>
          </p:cNvPr>
          <p:cNvSpPr>
            <a:spLocks noGrp="1" noRot="1" noChangeAspect="1" noTextEdit="1"/>
          </p:cNvSpPr>
          <p:nvPr>
            <p:ph type="sldImg"/>
          </p:nvPr>
        </p:nvSpPr>
        <p:spPr>
          <a:xfrm>
            <a:off x="1276350" y="733425"/>
            <a:ext cx="4764088" cy="3573463"/>
          </a:xfrm>
          <a:ln/>
        </p:spPr>
      </p:sp>
      <p:sp>
        <p:nvSpPr>
          <p:cNvPr id="69636" name="Notes Placeholder 2">
            <a:extLst>
              <a:ext uri="{FF2B5EF4-FFF2-40B4-BE49-F238E27FC236}">
                <a16:creationId xmlns:a16="http://schemas.microsoft.com/office/drawing/2014/main" id="{E0453426-5A04-4F04-BDDE-A4CAB0A6134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lstStyle/>
          <a:p>
            <a:pPr eaLnBrk="1" hangingPunct="1"/>
            <a:r>
              <a:rPr lang="en-US" altLang="en-US"/>
              <a:t>The first principle of the assertion-evidence approach is that you should build your talk on </a:t>
            </a:r>
            <a:r>
              <a:rPr lang="en-US" altLang="en-US" b="1"/>
              <a:t>messages</a:t>
            </a:r>
            <a:r>
              <a:rPr lang="en-US" altLang="en-US"/>
              <a:t>, not topics. </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Reference pages in </a:t>
            </a:r>
            <a:r>
              <a:rPr lang="en-US" altLang="en-US" i="1">
                <a:cs typeface="Times New Roman" panose="02020603050405020304" pitchFamily="18" charset="0"/>
              </a:rPr>
              <a:t>The Craft of Scientific Presentations, </a:t>
            </a:r>
            <a:r>
              <a:rPr lang="en-US" altLang="en-US">
                <a:cs typeface="Times New Roman" panose="02020603050405020304" pitchFamily="18" charset="0"/>
              </a:rPr>
              <a:t>2</a:t>
            </a:r>
            <a:r>
              <a:rPr lang="en-US" altLang="en-US" baseline="30000">
                <a:cs typeface="Times New Roman" panose="02020603050405020304" pitchFamily="18" charset="0"/>
              </a:rPr>
              <a:t>nd</a:t>
            </a:r>
            <a:r>
              <a:rPr lang="en-US" altLang="en-US">
                <a:cs typeface="Times New Roman" panose="02020603050405020304" pitchFamily="18" charset="0"/>
              </a:rPr>
              <a:t> ed.: </a:t>
            </a:r>
            <a:r>
              <a:rPr lang="en-US" altLang="en-US" b="1">
                <a:cs typeface="Times New Roman" panose="02020603050405020304" pitchFamily="18" charset="0"/>
              </a:rPr>
              <a:t>pages 130-139, 184.</a:t>
            </a:r>
          </a:p>
          <a:p>
            <a:pPr eaLnBrk="1" hangingPunct="1"/>
            <a:endParaRPr lang="en-US" altLang="en-US">
              <a:latin typeface="Times New Roman" panose="02020603050405020304" pitchFamily="18" charset="0"/>
            </a:endParaRPr>
          </a:p>
        </p:txBody>
      </p:sp>
      <p:sp>
        <p:nvSpPr>
          <p:cNvPr id="69637" name="Rectangle 6">
            <a:extLst>
              <a:ext uri="{FF2B5EF4-FFF2-40B4-BE49-F238E27FC236}">
                <a16:creationId xmlns:a16="http://schemas.microsoft.com/office/drawing/2014/main" id="{7699C158-735E-45B4-BB5F-B945DA47A8C2}"/>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t>Michael Alley, Penn State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80629" y="4788933"/>
            <a:ext cx="6241627" cy="4535566"/>
          </a:xfrm>
          <a:prstGeom prst="rect">
            <a:avLst/>
          </a:prstGeom>
        </p:spPr>
        <p:txBody>
          <a:bodyPr/>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110-111</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110-111.</a:t>
            </a:r>
          </a:p>
        </p:txBody>
      </p:sp>
      <p:sp>
        <p:nvSpPr>
          <p:cNvPr id="4" name="Slide Number Placeholder 3"/>
          <p:cNvSpPr>
            <a:spLocks noGrp="1"/>
          </p:cNvSpPr>
          <p:nvPr>
            <p:ph type="sldNum" sz="quarter" idx="10"/>
          </p:nvPr>
        </p:nvSpPr>
        <p:spPr>
          <a:xfrm>
            <a:off x="4419600" y="9576199"/>
            <a:ext cx="3381587" cy="503396"/>
          </a:xfrm>
          <a:prstGeom prst="rect">
            <a:avLst/>
          </a:prstGeom>
        </p:spPr>
        <p:txBody>
          <a:bodyPr/>
          <a:lstStyle/>
          <a:p>
            <a:pPr eaLnBrk="0" fontAlgn="base" hangingPunct="0">
              <a:spcBef>
                <a:spcPct val="0"/>
              </a:spcBef>
              <a:spcAft>
                <a:spcPct val="0"/>
              </a:spcAft>
              <a:defRPr/>
            </a:pPr>
            <a:fld id="{941AE123-8135-4A0D-B72C-6567E1E424A7}" type="slidenum">
              <a:rPr lang="en-US" sz="2500" b="1">
                <a:solidFill>
                  <a:srgbClr val="000000"/>
                </a:solidFill>
              </a:rPr>
              <a:pPr eaLnBrk="0" fontAlgn="base" hangingPunct="0">
                <a:spcBef>
                  <a:spcPct val="0"/>
                </a:spcBef>
                <a:spcAft>
                  <a:spcPct val="0"/>
                </a:spcAft>
                <a:defRPr/>
              </a:pPr>
              <a:t>21</a:t>
            </a:fld>
            <a:endParaRPr lang="en-US" sz="2500" b="1">
              <a:solidFill>
                <a:srgbClr val="000000"/>
              </a:solidFill>
            </a:endParaRPr>
          </a:p>
        </p:txBody>
      </p:sp>
    </p:spTree>
    <p:extLst>
      <p:ext uri="{BB962C8B-B14F-4D97-AF65-F5344CB8AC3E}">
        <p14:creationId xmlns:p14="http://schemas.microsoft.com/office/powerpoint/2010/main" val="1719600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80629" y="4788933"/>
            <a:ext cx="6241627" cy="4535566"/>
          </a:xfrm>
          <a:prstGeom prst="rect">
            <a:avLst/>
          </a:prstGeom>
        </p:spPr>
        <p:txBody>
          <a:bodyPr/>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115-116</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110-111.</a:t>
            </a:r>
          </a:p>
          <a:p>
            <a:pPr marL="241632" indent="-241632" defTabSz="916189" eaLnBrk="0" fontAlgn="base" hangingPunct="0">
              <a:spcBef>
                <a:spcPct val="0"/>
              </a:spcBef>
              <a:spcAft>
                <a:spcPct val="0"/>
              </a:spcAft>
              <a:buAutoNum type="arabicPeriod"/>
              <a:defRPr/>
            </a:pPr>
            <a:r>
              <a:rPr lang="en-US" dirty="0"/>
              <a:t>H.H. </a:t>
            </a:r>
            <a:r>
              <a:rPr lang="en-US" dirty="0" err="1"/>
              <a:t>Robertshaw</a:t>
            </a:r>
            <a:r>
              <a:rPr lang="en-US" dirty="0"/>
              <a:t>, “Class Period 15: Signals and Systems,” class lecture in ME 4005 (Blacksburg, VA: Virginia Tech, 16 March 2004).</a:t>
            </a:r>
          </a:p>
          <a:p>
            <a:endParaRPr lang="en-US" dirty="0"/>
          </a:p>
        </p:txBody>
      </p:sp>
      <p:sp>
        <p:nvSpPr>
          <p:cNvPr id="4" name="Slide Number Placeholder 3"/>
          <p:cNvSpPr>
            <a:spLocks noGrp="1"/>
          </p:cNvSpPr>
          <p:nvPr>
            <p:ph type="sldNum" sz="quarter" idx="10"/>
          </p:nvPr>
        </p:nvSpPr>
        <p:spPr>
          <a:xfrm>
            <a:off x="4419600" y="9576199"/>
            <a:ext cx="3381587" cy="503396"/>
          </a:xfrm>
          <a:prstGeom prst="rect">
            <a:avLst/>
          </a:prstGeom>
        </p:spPr>
        <p:txBody>
          <a:bodyPr/>
          <a:lstStyle/>
          <a:p>
            <a:pPr eaLnBrk="0" fontAlgn="base" hangingPunct="0">
              <a:spcBef>
                <a:spcPct val="0"/>
              </a:spcBef>
              <a:spcAft>
                <a:spcPct val="0"/>
              </a:spcAft>
              <a:defRPr/>
            </a:pPr>
            <a:fld id="{941AE123-8135-4A0D-B72C-6567E1E424A7}" type="slidenum">
              <a:rPr lang="en-US" smtClean="0">
                <a:solidFill>
                  <a:srgbClr val="000000"/>
                </a:solidFill>
              </a:rPr>
              <a:pPr eaLnBrk="0" fontAlgn="base" hangingPunct="0">
                <a:spcBef>
                  <a:spcPct val="0"/>
                </a:spcBef>
                <a:spcAft>
                  <a:spcPct val="0"/>
                </a:spcAft>
                <a:defRPr/>
              </a:pPr>
              <a:t>22</a:t>
            </a:fld>
            <a:endParaRPr lang="en-US" dirty="0">
              <a:solidFill>
                <a:srgbClr val="000000"/>
              </a:solidFill>
            </a:endParaRPr>
          </a:p>
        </p:txBody>
      </p:sp>
    </p:spTree>
    <p:extLst>
      <p:ext uri="{BB962C8B-B14F-4D97-AF65-F5344CB8AC3E}">
        <p14:creationId xmlns:p14="http://schemas.microsoft.com/office/powerpoint/2010/main" val="1896120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23</a:t>
            </a:fld>
            <a:endParaRPr lang="en-US"/>
          </a:p>
        </p:txBody>
      </p:sp>
      <p:sp>
        <p:nvSpPr>
          <p:cNvPr id="99" name="Shape 99"/>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0" name="Shape 100"/>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slide from second section of the presentation’s middle. The image was such that there was no need for subordinate descriptions. </a:t>
            </a:r>
          </a:p>
          <a:p>
            <a:endParaRPr sz="1300">
              <a:solidFill>
                <a:schemeClr val="dk1"/>
              </a:solidFill>
              <a:latin typeface="Calibri"/>
              <a:ea typeface="Calibri"/>
              <a:cs typeface="Calibri"/>
              <a:sym typeface="Calibri"/>
            </a:endParaRPr>
          </a:p>
          <a:p>
            <a:endParaRPr sz="1300" b="1">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Jared Rochester, “Three Primary Products of an Explosive,” presentation (Aberdeen, MD: US Army Research Laboratory, 5 December 2005). </a:t>
            </a:r>
          </a:p>
        </p:txBody>
      </p:sp>
    </p:spTree>
    <p:extLst>
      <p:ext uri="{BB962C8B-B14F-4D97-AF65-F5344CB8AC3E}">
        <p14:creationId xmlns:p14="http://schemas.microsoft.com/office/powerpoint/2010/main" val="1120459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111A16AA-DA2E-4EA1-875B-B00F7C333A0D}" type="slidenum">
              <a:rPr lang="en-US" altLang="en-US" sz="1300" b="0">
                <a:solidFill>
                  <a:srgbClr val="000000"/>
                </a:solidFill>
                <a:latin typeface="Times New Roman" panose="02020603050405020304" pitchFamily="18" charset="0"/>
                <a:cs typeface="Arial" panose="020B0604020202020204" pitchFamily="34" charset="0"/>
              </a:rPr>
              <a:pPr algn="r" fontAlgn="base">
                <a:spcBef>
                  <a:spcPct val="0"/>
                </a:spcBef>
                <a:spcAft>
                  <a:spcPct val="0"/>
                </a:spcAft>
              </a:pPr>
              <a:t>24</a:t>
            </a:fld>
            <a:endParaRPr lang="en-US" altLang="en-US" sz="1300" b="0">
              <a:solidFill>
                <a:srgbClr val="000000"/>
              </a:solidFill>
              <a:latin typeface="Times New Roman" panose="02020603050405020304" pitchFamily="18" charset="0"/>
              <a:cs typeface="Arial" panose="020B0604020202020204" pitchFamily="34" charset="0"/>
            </a:endParaRPr>
          </a:p>
        </p:txBody>
      </p:sp>
      <p:sp>
        <p:nvSpPr>
          <p:cNvPr id="253955" name="Rectangle 2"/>
          <p:cNvSpPr>
            <a:spLocks noGrp="1" noRot="1" noChangeAspect="1" noChangeArrowheads="1" noTextEdit="1"/>
          </p:cNvSpPr>
          <p:nvPr>
            <p:ph type="sldImg"/>
          </p:nvPr>
        </p:nvSpPr>
        <p:spPr>
          <a:xfrm>
            <a:off x="1384300" y="757238"/>
            <a:ext cx="5038725" cy="3779837"/>
          </a:xfrm>
        </p:spPr>
      </p:sp>
      <p:sp>
        <p:nvSpPr>
          <p:cNvPr id="253956" name="Rectangle 3"/>
          <p:cNvSpPr>
            <a:spLocks noGrp="1" noChangeArrowheads="1"/>
          </p:cNvSpPr>
          <p:nvPr>
            <p:ph type="body" idx="1"/>
          </p:nvPr>
        </p:nvSpPr>
        <p:spPr bwMode="auto">
          <a:xfrm>
            <a:off x="780629" y="4788933"/>
            <a:ext cx="6241627" cy="46205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166-168</a:t>
            </a:r>
          </a:p>
          <a:p>
            <a:pPr defTabSz="916189" eaLnBrk="0" fontAlgn="base" hangingPunct="0">
              <a:spcBef>
                <a:spcPct val="0"/>
              </a:spcBef>
              <a:spcAft>
                <a:spcPct val="0"/>
              </a:spcAft>
              <a:defRPr/>
            </a:pPr>
            <a:endParaRPr 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166-168.</a:t>
            </a:r>
          </a:p>
        </p:txBody>
      </p:sp>
    </p:spTree>
    <p:extLst>
      <p:ext uri="{BB962C8B-B14F-4D97-AF65-F5344CB8AC3E}">
        <p14:creationId xmlns:p14="http://schemas.microsoft.com/office/powerpoint/2010/main" val="194634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25</a:t>
            </a:fld>
            <a:endParaRPr lang="en-US"/>
          </a:p>
        </p:txBody>
      </p:sp>
      <p:sp>
        <p:nvSpPr>
          <p:cNvPr id="121" name="Shape 121"/>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2" name="Shape 12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second section of the presentation’s middle. For the first body slide of this second section, consider repeating the corresponding image (or equation) from the mapping slide. Use the headline to make an assertion about this topic. In the body of the slide, support that headline assertion with images and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8160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1382713" y="758825"/>
            <a:ext cx="5038725" cy="3779838"/>
          </a:xfrm>
        </p:spPr>
      </p:sp>
      <p:sp>
        <p:nvSpPr>
          <p:cNvPr id="406531" name="Rectangle 3"/>
          <p:cNvSpPr>
            <a:spLocks noGrp="1" noChangeArrowheads="1"/>
          </p:cNvSpPr>
          <p:nvPr>
            <p:ph type="body" idx="1"/>
          </p:nvPr>
        </p:nvSpPr>
        <p:spPr>
          <a:xfrm>
            <a:off x="780629" y="4788933"/>
            <a:ext cx="6241627" cy="462057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143-144</a:t>
            </a: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endParaRPr lang="en-US" altLang="en-US" dirty="0">
              <a:solidFill>
                <a:prstClr val="black"/>
              </a:solidFill>
            </a:endParaRPr>
          </a:p>
          <a:p>
            <a:pPr defTabSz="916189" eaLnBrk="0" fontAlgn="base" hangingPunct="0">
              <a:spcBef>
                <a:spcPct val="0"/>
              </a:spcBef>
              <a:spcAft>
                <a:spcPct val="0"/>
              </a:spcAft>
              <a:defRPr/>
            </a:pPr>
            <a:r>
              <a:rPr lang="en-US" sz="1100" dirty="0">
                <a:solidFill>
                  <a:prstClr val="black"/>
                </a:solidFill>
              </a:rPr>
              <a:t>References:</a:t>
            </a:r>
          </a:p>
          <a:p>
            <a:pPr marL="241632" indent="-241632" defTabSz="916189" eaLnBrk="0" fontAlgn="base" hangingPunct="0">
              <a:spcBef>
                <a:spcPct val="0"/>
              </a:spcBef>
              <a:spcAft>
                <a:spcPct val="0"/>
              </a:spcAft>
              <a:buFontTx/>
              <a:buAutoNum type="arabicPeriod"/>
              <a:defRPr/>
            </a:pPr>
            <a:r>
              <a:rPr lang="en-US" sz="1100" dirty="0">
                <a:solidFill>
                  <a:prstClr val="black"/>
                </a:solidFill>
              </a:rPr>
              <a:t>Michael Alley, </a:t>
            </a:r>
            <a:r>
              <a:rPr lang="en-US" sz="1100" i="1" dirty="0">
                <a:solidFill>
                  <a:prstClr val="black"/>
                </a:solidFill>
              </a:rPr>
              <a:t>The Craft of Scientific Presentations</a:t>
            </a:r>
            <a:r>
              <a:rPr lang="en-US" sz="1100" dirty="0">
                <a:solidFill>
                  <a:prstClr val="black"/>
                </a:solidFill>
              </a:rPr>
              <a:t>, 2</a:t>
            </a:r>
            <a:r>
              <a:rPr lang="en-US" sz="1100" baseline="30000" dirty="0">
                <a:solidFill>
                  <a:prstClr val="black"/>
                </a:solidFill>
              </a:rPr>
              <a:t>nd</a:t>
            </a:r>
            <a:r>
              <a:rPr lang="en-US" sz="1100" dirty="0">
                <a:solidFill>
                  <a:prstClr val="black"/>
                </a:solidFill>
              </a:rPr>
              <a:t> ed. (New York: Springer-</a:t>
            </a:r>
            <a:r>
              <a:rPr lang="en-US" sz="1100" dirty="0" err="1">
                <a:solidFill>
                  <a:prstClr val="black"/>
                </a:solidFill>
              </a:rPr>
              <a:t>Verlag</a:t>
            </a:r>
            <a:r>
              <a:rPr lang="en-US" sz="1100" dirty="0">
                <a:solidFill>
                  <a:prstClr val="black"/>
                </a:solidFill>
              </a:rPr>
              <a:t>, 2013), pp. 140-142.</a:t>
            </a:r>
          </a:p>
          <a:p>
            <a:pPr marL="241632" indent="-241632" defTabSz="916189" eaLnBrk="0" fontAlgn="base" hangingPunct="0">
              <a:spcBef>
                <a:spcPct val="0"/>
              </a:spcBef>
              <a:spcAft>
                <a:spcPct val="0"/>
              </a:spcAft>
              <a:buFontTx/>
              <a:buAutoNum type="arabicPeriod"/>
              <a:defRPr/>
            </a:pPr>
            <a:r>
              <a:rPr lang="en-US" altLang="en-US" sz="1100" dirty="0"/>
              <a:t>Cook, Jason, John Hurley, Ryan McNulty, Zack Reuter, and Charles Smith, “Recommendation of Rib Configuration for the Internal Cooling of Gas Turbine Blades” (Blacksburg, VA: Mechanical Engineering 4006, Fall 2004).</a:t>
            </a:r>
          </a:p>
          <a:p>
            <a:pPr marL="241632" indent="-241632" defTabSz="916189" eaLnBrk="0" fontAlgn="base" hangingPunct="0">
              <a:spcBef>
                <a:spcPct val="0"/>
              </a:spcBef>
              <a:spcAft>
                <a:spcPct val="0"/>
              </a:spcAft>
              <a:buAutoNum type="arabicPeriod"/>
              <a:defRPr/>
            </a:pPr>
            <a:r>
              <a:rPr lang="en-US" sz="1100" dirty="0"/>
              <a:t>2010 by Casey </a:t>
            </a:r>
            <a:r>
              <a:rPr lang="en-US" sz="1100" dirty="0" err="1"/>
              <a:t>Howsare</a:t>
            </a:r>
            <a:r>
              <a:rPr lang="en-US" sz="1100" dirty="0"/>
              <a:t>, an engineering science student at Penn State. (CSP, 143-144)</a:t>
            </a:r>
          </a:p>
          <a:p>
            <a:pPr>
              <a:defRPr/>
            </a:pPr>
            <a:endParaRPr lang="en-US" dirty="0"/>
          </a:p>
          <a:p>
            <a:pPr>
              <a:spcBef>
                <a:spcPct val="0"/>
              </a:spcBef>
              <a:spcAft>
                <a:spcPts val="1203"/>
              </a:spcAft>
              <a:defRPr/>
            </a:pPr>
            <a:endParaRPr lang="en-US" altLang="en-US" dirty="0">
              <a:solidFill>
                <a:srgbClr val="000000"/>
              </a:solidFill>
              <a:cs typeface="Times New Roman" pitchFamily="18" charset="0"/>
            </a:endParaRPr>
          </a:p>
          <a:p>
            <a:pPr>
              <a:defRPr/>
            </a:pPr>
            <a:endParaRPr lang="en-US" dirty="0"/>
          </a:p>
        </p:txBody>
      </p:sp>
    </p:spTree>
    <p:extLst>
      <p:ext uri="{BB962C8B-B14F-4D97-AF65-F5344CB8AC3E}">
        <p14:creationId xmlns:p14="http://schemas.microsoft.com/office/powerpoint/2010/main" val="331090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27</a:t>
            </a:fld>
            <a:endParaRPr lang="en-US"/>
          </a:p>
        </p:txBody>
      </p:sp>
      <p:sp>
        <p:nvSpPr>
          <p:cNvPr id="170" name="Shape 170"/>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71" name="Shape 171"/>
          <p:cNvSpPr txBox="1">
            <a:spLocks noGrp="1"/>
          </p:cNvSpPr>
          <p:nvPr>
            <p:ph type="body" idx="1"/>
          </p:nvPr>
        </p:nvSpPr>
        <p:spPr>
          <a:xfrm>
            <a:off x="731521" y="4560570"/>
            <a:ext cx="5852159" cy="4318873"/>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Sample slide from the middle of a presentation. Notice how animation works to allow the speaker to present fairly complex connections in a way that the audience can digest. Notice how the arrows show connections—something that bullets could not achieve.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This slide is a composite slide from a number of mechanical engineering seniors in ME 4006, a laboratory course at Virginia Tech. These presentations occurred during the Fall 2004 semester.</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913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28</a:t>
            </a:fld>
            <a:endParaRPr lang="en-US"/>
          </a:p>
        </p:txBody>
      </p:sp>
      <p:sp>
        <p:nvSpPr>
          <p:cNvPr id="190" name="Shape 190"/>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1" name="Shape 1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third section of the presentation’s middle. For the first body slide of this third section, consider repeating the corresponding image from the mapping slide. Use the headline to say state an assertion about this topic. In the body of the slide, support that headline with images and with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92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827831A3-C459-4A7F-8340-864F865FF1EB}" type="slidenum">
              <a:rPr lang="en-US" altLang="en-US" sz="1300" b="0">
                <a:solidFill>
                  <a:srgbClr val="000000"/>
                </a:solidFill>
              </a:rPr>
              <a:pPr algn="r" fontAlgn="base">
                <a:spcBef>
                  <a:spcPct val="0"/>
                </a:spcBef>
                <a:spcAft>
                  <a:spcPct val="0"/>
                </a:spcAft>
              </a:pPr>
              <a:t>29</a:t>
            </a:fld>
            <a:endParaRPr lang="en-US" altLang="en-US" sz="1300" b="0">
              <a:solidFill>
                <a:srgbClr val="000000"/>
              </a:solidFill>
            </a:endParaRPr>
          </a:p>
        </p:txBody>
      </p:sp>
      <p:sp>
        <p:nvSpPr>
          <p:cNvPr id="258051" name="Rectangle 2"/>
          <p:cNvSpPr>
            <a:spLocks noGrp="1" noRot="1" noChangeAspect="1" noChangeArrowheads="1" noTextEdit="1"/>
          </p:cNvSpPr>
          <p:nvPr>
            <p:ph type="sldImg"/>
          </p:nvPr>
        </p:nvSpPr>
        <p:spPr/>
      </p:sp>
      <p:sp>
        <p:nvSpPr>
          <p:cNvPr id="258052" name="Rectangle 3"/>
          <p:cNvSpPr>
            <a:spLocks noGrp="1" noChangeArrowheads="1"/>
          </p:cNvSpPr>
          <p:nvPr>
            <p:ph type="body" idx="1"/>
          </p:nvPr>
        </p:nvSpPr>
        <p:spPr bwMode="auto">
          <a:xfrm>
            <a:off x="1038015" y="4788933"/>
            <a:ext cx="5726853" cy="4533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41" tIns="51069" rIns="102141" bIns="51069"/>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181-184</a:t>
            </a:r>
          </a:p>
          <a:p>
            <a:pPr defTabSz="916189" eaLnBrk="0" fontAlgn="base" hangingPunct="0">
              <a:spcBef>
                <a:spcPct val="0"/>
              </a:spcBef>
              <a:spcAft>
                <a:spcPct val="0"/>
              </a:spcAft>
              <a:defRPr/>
            </a:pPr>
            <a:endParaRPr 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181-184.</a:t>
            </a:r>
          </a:p>
          <a:p>
            <a:pPr marL="241632" indent="-241632" defTabSz="916189" eaLnBrk="0" fontAlgn="base" hangingPunct="0">
              <a:spcBef>
                <a:spcPct val="0"/>
              </a:spcBef>
              <a:spcAft>
                <a:spcPct val="0"/>
              </a:spcAft>
              <a:buAutoNum type="arabicPeriod"/>
              <a:defRPr/>
            </a:pPr>
            <a:r>
              <a:rPr lang="en-US" altLang="en-US" sz="1100" dirty="0"/>
              <a:t>Omar Rosas Camacho, “High concentrations help protect steel from corrosion,” master’s defense presentation (University Park: Material Science and Engineering, Penn State, 2010).</a:t>
            </a:r>
          </a:p>
        </p:txBody>
      </p:sp>
    </p:spTree>
    <p:extLst>
      <p:ext uri="{BB962C8B-B14F-4D97-AF65-F5344CB8AC3E}">
        <p14:creationId xmlns:p14="http://schemas.microsoft.com/office/powerpoint/2010/main" val="1282085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30</a:t>
            </a:fld>
            <a:endParaRPr lang="en-US"/>
          </a:p>
        </p:txBody>
      </p:sp>
      <p:sp>
        <p:nvSpPr>
          <p:cNvPr id="251" name="Shape 251"/>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2" name="Shape 25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Conclusion slide. Use the headline (no more than two lines) to state your most important conclusion. Begin the headline with </a:t>
            </a:r>
            <a:r>
              <a:rPr lang="en-US" sz="1300" i="1">
                <a:solidFill>
                  <a:schemeClr val="dk1"/>
                </a:solidFill>
                <a:latin typeface="Calibri"/>
                <a:ea typeface="Calibri"/>
                <a:cs typeface="Calibri"/>
                <a:sym typeface="Calibri"/>
              </a:rPr>
              <a:t>In summary</a:t>
            </a:r>
            <a:r>
              <a:rPr lang="en-US" sz="1300">
                <a:solidFill>
                  <a:schemeClr val="dk1"/>
                </a:solidFill>
                <a:latin typeface="Calibri"/>
                <a:ea typeface="Calibri"/>
                <a:cs typeface="Calibri"/>
                <a:sym typeface="Calibri"/>
              </a:rPr>
              <a:t> or </a:t>
            </a:r>
            <a:r>
              <a:rPr lang="en-US" sz="1300" i="1">
                <a:solidFill>
                  <a:schemeClr val="dk1"/>
                </a:solidFill>
                <a:latin typeface="Calibri"/>
                <a:ea typeface="Calibri"/>
                <a:cs typeface="Calibri"/>
                <a:sym typeface="Calibri"/>
              </a:rPr>
              <a:t>In conclusion</a:t>
            </a:r>
            <a:r>
              <a:rPr lang="en-US" sz="1300">
                <a:solidFill>
                  <a:schemeClr val="dk1"/>
                </a:solidFill>
                <a:latin typeface="Calibri"/>
                <a:ea typeface="Calibri"/>
                <a:cs typeface="Calibri"/>
                <a:sym typeface="Calibri"/>
              </a:rPr>
              <a:t> to ensure that the audience knows they have come to the presentation’s end. Support that headline with an image and parallel points.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should be your last slide. Audiences lose patience when they believe that they have come to the end, but other slides follow.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Notice that the word </a:t>
            </a:r>
            <a:r>
              <a:rPr lang="en-US" sz="1300" i="1">
                <a:solidFill>
                  <a:schemeClr val="dk1"/>
                </a:solidFill>
                <a:latin typeface="Calibri"/>
                <a:ea typeface="Calibri"/>
                <a:cs typeface="Calibri"/>
                <a:sym typeface="Calibri"/>
              </a:rPr>
              <a:t>Questions</a:t>
            </a:r>
            <a:r>
              <a:rPr lang="en-US" sz="1300">
                <a:solidFill>
                  <a:schemeClr val="dk1"/>
                </a:solidFill>
                <a:latin typeface="Calibri"/>
                <a:ea typeface="Calibri"/>
                <a:cs typeface="Calibri"/>
                <a:sym typeface="Calibri"/>
              </a:rPr>
              <a:t> appears at the bottom of this slide. That strategy is much more effective than burning a slide with just the word </a:t>
            </a:r>
            <a:r>
              <a:rPr lang="en-US" sz="1300" i="1">
                <a:solidFill>
                  <a:schemeClr val="dk1"/>
                </a:solidFill>
                <a:latin typeface="Calibri"/>
                <a:ea typeface="Calibri"/>
                <a:cs typeface="Calibri"/>
                <a:sym typeface="Calibri"/>
              </a:rPr>
              <a:t>Questions</a:t>
            </a:r>
            <a:r>
              <a:rPr lang="en-US" sz="1300">
                <a:solidFill>
                  <a:schemeClr val="dk1"/>
                </a:solidFill>
                <a:latin typeface="Calibri"/>
                <a:ea typeface="Calibri"/>
                <a:cs typeface="Calibri"/>
                <a:sym typeface="Calibri"/>
              </a:rPr>
              <a:t>. This slide allows the audience to look at the most important slide of the presentation during the question period. See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r>
              <a:rPr lang="en-US" sz="1300" i="1">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pages 182-183. </a:t>
            </a:r>
          </a:p>
        </p:txBody>
      </p:sp>
    </p:spTree>
    <p:extLst>
      <p:ext uri="{BB962C8B-B14F-4D97-AF65-F5344CB8AC3E}">
        <p14:creationId xmlns:p14="http://schemas.microsoft.com/office/powerpoint/2010/main" val="287465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6036DBF-3E55-4F8E-A911-C7AA995D454A}"/>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28D354D-840C-4B12-BFA0-60255BDF5B69}" type="slidenum">
              <a:rPr lang="en-US" altLang="en-US" sz="1100" b="0">
                <a:solidFill>
                  <a:srgbClr val="000000"/>
                </a:solidFill>
                <a:cs typeface="Arial" panose="020B0604020202020204" pitchFamily="34" charset="0"/>
              </a:rPr>
              <a:pPr algn="r" eaLnBrk="1" hangingPunct="1">
                <a:spcBef>
                  <a:spcPct val="0"/>
                </a:spcBef>
              </a:pPr>
              <a:t>3</a:t>
            </a:fld>
            <a:endParaRPr lang="en-US" altLang="en-US" sz="1100" b="0">
              <a:solidFill>
                <a:srgbClr val="000000"/>
              </a:solidFill>
              <a:cs typeface="Arial" panose="020B0604020202020204" pitchFamily="34" charset="0"/>
            </a:endParaRPr>
          </a:p>
        </p:txBody>
      </p:sp>
      <p:sp>
        <p:nvSpPr>
          <p:cNvPr id="71683" name="Slide Image Placeholder 1">
            <a:extLst>
              <a:ext uri="{FF2B5EF4-FFF2-40B4-BE49-F238E27FC236}">
                <a16:creationId xmlns:a16="http://schemas.microsoft.com/office/drawing/2014/main" id="{22F5ADB9-6835-4BA0-9A23-CDF1C143A5BD}"/>
              </a:ext>
            </a:extLst>
          </p:cNvPr>
          <p:cNvSpPr>
            <a:spLocks noGrp="1" noRot="1" noChangeAspect="1" noTextEdit="1"/>
          </p:cNvSpPr>
          <p:nvPr>
            <p:ph type="sldImg"/>
          </p:nvPr>
        </p:nvSpPr>
        <p:spPr>
          <a:xfrm>
            <a:off x="1276350" y="733425"/>
            <a:ext cx="4764088" cy="3573463"/>
          </a:xfrm>
          <a:ln/>
        </p:spPr>
      </p:sp>
      <p:sp>
        <p:nvSpPr>
          <p:cNvPr id="72708" name="Notes Placeholder 2">
            <a:extLst>
              <a:ext uri="{FF2B5EF4-FFF2-40B4-BE49-F238E27FC236}">
                <a16:creationId xmlns:a16="http://schemas.microsoft.com/office/drawing/2014/main" id="{C9CA3E76-C5EA-4BD3-807A-48127F0E065E}"/>
              </a:ext>
            </a:extLst>
          </p:cNvPr>
          <p:cNvSpPr>
            <a:spLocks noGrp="1"/>
          </p:cNvSpPr>
          <p:nvPr>
            <p:ph type="body" idx="1"/>
          </p:nvPr>
        </p:nvSpPr>
        <p:spPr/>
        <p:txBody>
          <a:bodyPr lIns="96645" tIns="48322" rIns="96645" bIns="48322"/>
          <a:lstStyle/>
          <a:p>
            <a:pPr defTabSz="916189">
              <a:spcBef>
                <a:spcPct val="0"/>
              </a:spcBef>
              <a:defRPr/>
            </a:pPr>
            <a:r>
              <a:rPr lang="en-US" altLang="en-US" dirty="0">
                <a:latin typeface="+mn-lt"/>
              </a:rPr>
              <a:t>The second principle of the assertion-evidence approach is that you should support your messages with </a:t>
            </a:r>
            <a:r>
              <a:rPr lang="en-US" altLang="en-US" b="1" dirty="0">
                <a:latin typeface="+mn-lt"/>
              </a:rPr>
              <a:t>visual evidence</a:t>
            </a:r>
            <a:r>
              <a:rPr lang="en-US" altLang="en-US" dirty="0">
                <a:latin typeface="+mn-lt"/>
              </a:rPr>
              <a:t>, </a:t>
            </a:r>
            <a:r>
              <a:rPr lang="en-US" altLang="en-US" i="1" dirty="0">
                <a:latin typeface="+mn-lt"/>
              </a:rPr>
              <a:t>not bullet points</a:t>
            </a:r>
            <a:r>
              <a:rPr lang="en-US" altLang="en-US" dirty="0">
                <a:latin typeface="+mn-lt"/>
              </a:rPr>
              <a:t>. </a:t>
            </a:r>
          </a:p>
          <a:p>
            <a:pPr defTabSz="916189">
              <a:spcBef>
                <a:spcPct val="0"/>
              </a:spcBef>
              <a:defRPr/>
            </a:pPr>
            <a:endParaRPr lang="en-US" b="1" dirty="0">
              <a:latin typeface="+mn-lt"/>
            </a:endParaRPr>
          </a:p>
          <a:p>
            <a:pPr defTabSz="916189">
              <a:spcBef>
                <a:spcPct val="0"/>
              </a:spcBef>
              <a:defRPr/>
            </a:pPr>
            <a:r>
              <a:rPr lang="en-US" b="1" dirty="0">
                <a:latin typeface="+mn-lt"/>
              </a:rPr>
              <a:t>Transition to next slide: </a:t>
            </a:r>
            <a:r>
              <a:rPr lang="en-US" dirty="0">
                <a:latin typeface="+mn-lt"/>
              </a:rPr>
              <a:t>So let’s start with the first principle: Build your talk on messages…</a:t>
            </a:r>
            <a:endParaRPr lang="en-US" b="1" dirty="0">
              <a:latin typeface="+mn-lt"/>
            </a:endParaRPr>
          </a:p>
          <a:p>
            <a:pPr defTabSz="916189">
              <a:spcBef>
                <a:spcPct val="0"/>
              </a:spcBef>
              <a:defRPr/>
            </a:pPr>
            <a:endParaRPr lang="en-US" dirty="0">
              <a:latin typeface="+mn-lt"/>
            </a:endParaRPr>
          </a:p>
          <a:p>
            <a:pPr defTabSz="916189">
              <a:spcBef>
                <a:spcPct val="0"/>
              </a:spcBef>
              <a:defRPr/>
            </a:pPr>
            <a:endParaRPr lang="en-US" dirty="0">
              <a:latin typeface="+mn-lt"/>
            </a:endParaRPr>
          </a:p>
          <a:p>
            <a:pPr defTabSz="916189">
              <a:spcBef>
                <a:spcPct val="0"/>
              </a:spcBef>
              <a:defRPr/>
            </a:pPr>
            <a:r>
              <a:rPr lang="en-US" altLang="en-US" dirty="0"/>
              <a:t>Reference pages in </a:t>
            </a:r>
            <a:r>
              <a:rPr lang="en-US" altLang="en-US" i="1" dirty="0"/>
              <a:t>The Craft of Scientific Presentations, </a:t>
            </a:r>
            <a:r>
              <a:rPr lang="en-US" altLang="en-US" dirty="0"/>
              <a:t>2</a:t>
            </a:r>
            <a:r>
              <a:rPr lang="en-US" altLang="en-US" baseline="30000" dirty="0"/>
              <a:t>nd</a:t>
            </a:r>
            <a:r>
              <a:rPr lang="en-US" altLang="en-US" dirty="0"/>
              <a:t> ed.: </a:t>
            </a:r>
            <a:r>
              <a:rPr lang="en-US" altLang="en-US" dirty="0">
                <a:cs typeface="Times New Roman" panose="02020603050405020304" pitchFamily="18" charset="0"/>
              </a:rPr>
              <a:t>pages 140-143</a:t>
            </a:r>
            <a:r>
              <a:rPr lang="en-US" altLang="en-US" dirty="0"/>
              <a:t>. </a:t>
            </a:r>
            <a:endParaRPr lang="en-US" dirty="0"/>
          </a:p>
          <a:p>
            <a:pPr defTabSz="916189">
              <a:spcBef>
                <a:spcPct val="0"/>
              </a:spcBef>
              <a:defRPr/>
            </a:pPr>
            <a:endParaRPr lang="en-US" dirty="0">
              <a:latin typeface="+mn-lt"/>
            </a:endParaRPr>
          </a:p>
          <a:p>
            <a:pPr eaLnBrk="1" hangingPunct="1">
              <a:spcBef>
                <a:spcPts val="600"/>
              </a:spcBef>
              <a:tabLst>
                <a:tab pos="457200" algn="l"/>
              </a:tabLst>
              <a:defRPr/>
            </a:pPr>
            <a:endParaRPr lang="en-US" altLang="en-US" dirty="0">
              <a:latin typeface="Times New Roman" panose="02020603050405020304" pitchFamily="18" charset="0"/>
            </a:endParaRPr>
          </a:p>
        </p:txBody>
      </p:sp>
      <p:sp>
        <p:nvSpPr>
          <p:cNvPr id="71685" name="Rectangle 6">
            <a:extLst>
              <a:ext uri="{FF2B5EF4-FFF2-40B4-BE49-F238E27FC236}">
                <a16:creationId xmlns:a16="http://schemas.microsoft.com/office/drawing/2014/main" id="{2E8B4BEC-2FDF-4365-909F-3F10D7049CF6}"/>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solidFill>
                  <a:srgbClr val="000000"/>
                </a:solidFill>
              </a:rPr>
              <a:t>Michael Alley, Penn State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4294967295"/>
          </p:nvPr>
        </p:nvSpPr>
        <p:spPr bwMode="auto">
          <a:xfrm>
            <a:off x="4419600" y="9576199"/>
            <a:ext cx="3381587" cy="503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b="1">
                <a:solidFill>
                  <a:schemeClr val="tx1"/>
                </a:solidFill>
                <a:latin typeface="Calibri" panose="020F0502020204030204" pitchFamily="34" charset="0"/>
              </a:defRPr>
            </a:lvl1pPr>
            <a:lvl2pPr marL="785305" indent="-302040">
              <a:defRPr sz="2500" b="1">
                <a:solidFill>
                  <a:schemeClr val="tx1"/>
                </a:solidFill>
                <a:latin typeface="Calibri" panose="020F0502020204030204" pitchFamily="34" charset="0"/>
              </a:defRPr>
            </a:lvl2pPr>
            <a:lvl3pPr marL="1208161" indent="-241632">
              <a:defRPr sz="2500" b="1">
                <a:solidFill>
                  <a:schemeClr val="tx1"/>
                </a:solidFill>
                <a:latin typeface="Calibri" panose="020F0502020204030204" pitchFamily="34" charset="0"/>
              </a:defRPr>
            </a:lvl3pPr>
            <a:lvl4pPr marL="1691426" indent="-241632">
              <a:defRPr sz="2500" b="1">
                <a:solidFill>
                  <a:schemeClr val="tx1"/>
                </a:solidFill>
                <a:latin typeface="Calibri" panose="020F0502020204030204" pitchFamily="34" charset="0"/>
              </a:defRPr>
            </a:lvl4pPr>
            <a:lvl5pPr marL="2174690" indent="-241632">
              <a:defRPr sz="2500" b="1">
                <a:solidFill>
                  <a:schemeClr val="tx1"/>
                </a:solidFill>
                <a:latin typeface="Calibri" panose="020F0502020204030204" pitchFamily="34" charset="0"/>
              </a:defRPr>
            </a:lvl5pPr>
            <a:lvl6pPr marL="2657954" indent="-241632" eaLnBrk="0" fontAlgn="base" hangingPunct="0">
              <a:spcBef>
                <a:spcPct val="0"/>
              </a:spcBef>
              <a:spcAft>
                <a:spcPct val="0"/>
              </a:spcAft>
              <a:defRPr sz="2500" b="1">
                <a:solidFill>
                  <a:schemeClr val="tx1"/>
                </a:solidFill>
                <a:latin typeface="Calibri" panose="020F0502020204030204" pitchFamily="34" charset="0"/>
              </a:defRPr>
            </a:lvl6pPr>
            <a:lvl7pPr marL="3141218" indent="-241632" eaLnBrk="0" fontAlgn="base" hangingPunct="0">
              <a:spcBef>
                <a:spcPct val="0"/>
              </a:spcBef>
              <a:spcAft>
                <a:spcPct val="0"/>
              </a:spcAft>
              <a:defRPr sz="2500" b="1">
                <a:solidFill>
                  <a:schemeClr val="tx1"/>
                </a:solidFill>
                <a:latin typeface="Calibri" panose="020F0502020204030204" pitchFamily="34" charset="0"/>
              </a:defRPr>
            </a:lvl7pPr>
            <a:lvl8pPr marL="3624483" indent="-241632" eaLnBrk="0" fontAlgn="base" hangingPunct="0">
              <a:spcBef>
                <a:spcPct val="0"/>
              </a:spcBef>
              <a:spcAft>
                <a:spcPct val="0"/>
              </a:spcAft>
              <a:defRPr sz="2500" b="1">
                <a:solidFill>
                  <a:schemeClr val="tx1"/>
                </a:solidFill>
                <a:latin typeface="Calibri" panose="020F0502020204030204" pitchFamily="34" charset="0"/>
              </a:defRPr>
            </a:lvl8pPr>
            <a:lvl9pPr marL="4107747" indent="-241632" eaLnBrk="0" fontAlgn="base" hangingPunct="0">
              <a:spcBef>
                <a:spcPct val="0"/>
              </a:spcBef>
              <a:spcAft>
                <a:spcPct val="0"/>
              </a:spcAft>
              <a:defRPr sz="2500" b="1">
                <a:solidFill>
                  <a:schemeClr val="tx1"/>
                </a:solidFill>
                <a:latin typeface="Calibri" panose="020F0502020204030204" pitchFamily="34" charset="0"/>
              </a:defRPr>
            </a:lvl9pPr>
          </a:lstStyle>
          <a:p>
            <a:pPr fontAlgn="base">
              <a:spcBef>
                <a:spcPct val="0"/>
              </a:spcBef>
              <a:spcAft>
                <a:spcPct val="0"/>
              </a:spcAft>
            </a:pPr>
            <a:fld id="{8111238C-11BA-44A2-8D51-722AB550B7CC}" type="slidenum">
              <a:rPr lang="en-US" altLang="en-US" sz="1300" b="0">
                <a:solidFill>
                  <a:srgbClr val="000000"/>
                </a:solidFill>
                <a:latin typeface="Arial" panose="020B0604020202020204" pitchFamily="34" charset="0"/>
                <a:cs typeface="Arial" panose="020B0604020202020204" pitchFamily="34" charset="0"/>
              </a:rPr>
              <a:pPr fontAlgn="base">
                <a:spcBef>
                  <a:spcPct val="0"/>
                </a:spcBef>
                <a:spcAft>
                  <a:spcPct val="0"/>
                </a:spcAft>
              </a:pPr>
              <a:t>31</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57027"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3" tIns="51081" rIns="102163" bIns="51081" anchor="b"/>
          <a:lstStyle>
            <a:lvl1pPr defTabSz="966788">
              <a:defRPr sz="2400" b="1">
                <a:solidFill>
                  <a:schemeClr val="tx1"/>
                </a:solidFill>
                <a:latin typeface="Calibri" panose="020F0502020204030204" pitchFamily="34" charset="0"/>
              </a:defRPr>
            </a:lvl1pPr>
            <a:lvl2pPr marL="742950" indent="-285750" defTabSz="966788">
              <a:defRPr sz="2400" b="1">
                <a:solidFill>
                  <a:schemeClr val="tx1"/>
                </a:solidFill>
                <a:latin typeface="Calibri" panose="020F0502020204030204" pitchFamily="34" charset="0"/>
              </a:defRPr>
            </a:lvl2pPr>
            <a:lvl3pPr marL="1143000" indent="-228600" defTabSz="966788">
              <a:defRPr sz="2400" b="1">
                <a:solidFill>
                  <a:schemeClr val="tx1"/>
                </a:solidFill>
                <a:latin typeface="Calibri" panose="020F0502020204030204" pitchFamily="34" charset="0"/>
              </a:defRPr>
            </a:lvl3pPr>
            <a:lvl4pPr marL="1600200" indent="-228600" defTabSz="966788">
              <a:defRPr sz="2400" b="1">
                <a:solidFill>
                  <a:schemeClr val="tx1"/>
                </a:solidFill>
                <a:latin typeface="Calibri" panose="020F0502020204030204" pitchFamily="34" charset="0"/>
              </a:defRPr>
            </a:lvl4pPr>
            <a:lvl5pPr marL="2057400" indent="-228600" defTabSz="966788">
              <a:defRPr sz="2400" b="1">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sz="2400" b="1">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sz="2400" b="1">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sz="2400" b="1">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1FA0F3D2-1D9D-4486-A1BF-F9AD426D0411}" type="slidenum">
              <a:rPr lang="en-US" altLang="en-US" sz="1300" b="0">
                <a:solidFill>
                  <a:srgbClr val="000000"/>
                </a:solidFill>
                <a:latin typeface="Arial" panose="020B0604020202020204" pitchFamily="34" charset="0"/>
                <a:cs typeface="Arial" panose="020B0604020202020204" pitchFamily="34" charset="0"/>
              </a:rPr>
              <a:pPr algn="r" fontAlgn="base">
                <a:spcBef>
                  <a:spcPct val="0"/>
                </a:spcBef>
                <a:spcAft>
                  <a:spcPct val="0"/>
                </a:spcAft>
              </a:pPr>
              <a:t>31</a:t>
            </a:fld>
            <a:endParaRPr lang="en-US" altLang="en-US" sz="1300" b="0">
              <a:solidFill>
                <a:srgbClr val="000000"/>
              </a:solidFill>
              <a:latin typeface="Arial" panose="020B0604020202020204" pitchFamily="34" charset="0"/>
              <a:cs typeface="Arial" panose="020B0604020202020204" pitchFamily="34" charset="0"/>
            </a:endParaRPr>
          </a:p>
        </p:txBody>
      </p:sp>
      <p:sp>
        <p:nvSpPr>
          <p:cNvPr id="257028" name="Rectangle 2"/>
          <p:cNvSpPr>
            <a:spLocks noGrp="1" noRot="1" noChangeAspect="1" noChangeArrowheads="1" noTextEdit="1"/>
          </p:cNvSpPr>
          <p:nvPr>
            <p:ph type="sldImg"/>
          </p:nvPr>
        </p:nvSpPr>
        <p:spPr>
          <a:xfrm>
            <a:off x="1401763" y="771525"/>
            <a:ext cx="5000625" cy="3749675"/>
          </a:xfrm>
        </p:spPr>
      </p:sp>
      <p:sp>
        <p:nvSpPr>
          <p:cNvPr id="257029"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03" tIns="50901" rIns="101803" bIns="50901"/>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181-184</a:t>
            </a:r>
          </a:p>
          <a:p>
            <a:pPr defTabSz="916189" eaLnBrk="0" fontAlgn="base" hangingPunct="0">
              <a:spcBef>
                <a:spcPct val="0"/>
              </a:spcBef>
              <a:spcAft>
                <a:spcPct val="0"/>
              </a:spcAft>
              <a:defRPr/>
            </a:pPr>
            <a:endParaRPr 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sz="1100" b="1"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181-184.</a:t>
            </a:r>
          </a:p>
        </p:txBody>
      </p:sp>
    </p:spTree>
    <p:extLst>
      <p:ext uri="{BB962C8B-B14F-4D97-AF65-F5344CB8AC3E}">
        <p14:creationId xmlns:p14="http://schemas.microsoft.com/office/powerpoint/2010/main" val="808925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32</a:t>
            </a:fld>
            <a:endParaRPr lang="en-US"/>
          </a:p>
        </p:txBody>
      </p:sp>
      <p:sp>
        <p:nvSpPr>
          <p:cNvPr id="266" name="Shape 266"/>
          <p:cNvSpPr>
            <a:spLocks noGrp="1" noRot="1" noChangeAspect="1"/>
          </p:cNvSpPr>
          <p:nvPr>
            <p:ph type="sldImg" idx="2"/>
          </p:nvPr>
        </p:nvSpPr>
        <p:spPr>
          <a:xfrm>
            <a:off x="1276350" y="733425"/>
            <a:ext cx="47656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67" name="Shape 267"/>
          <p:cNvSpPr txBox="1">
            <a:spLocks noGrp="1"/>
          </p:cNvSpPr>
          <p:nvPr>
            <p:ph type="body" idx="1"/>
          </p:nvPr>
        </p:nvSpPr>
        <p:spPr>
          <a:xfrm>
            <a:off x="975361" y="4560570"/>
            <a:ext cx="5364479" cy="4320540"/>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conclusion slide. Notice how the presenter showed the connection between words blocks on this slide—a strategy that is much more effective than a bullet list, which hides the connections between details.</a:t>
            </a:r>
          </a:p>
          <a:p>
            <a:endParaRPr sz="1300">
              <a:solidFill>
                <a:schemeClr val="dk1"/>
              </a:solidFill>
              <a:latin typeface="Calibri"/>
              <a:ea typeface="Calibri"/>
              <a:cs typeface="Calibri"/>
              <a:sym typeface="Calibri"/>
            </a:endParaRP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Manning Seltzer, “Failure Analysis of the Ice Detector in the Austria 13 Helicopter,” presentation (Hartford, CT: Sikorsky Helicopter, 30 April 2004).</a:t>
            </a:r>
          </a:p>
        </p:txBody>
      </p:sp>
    </p:spTree>
    <p:extLst>
      <p:ext uri="{BB962C8B-B14F-4D97-AF65-F5344CB8AC3E}">
        <p14:creationId xmlns:p14="http://schemas.microsoft.com/office/powerpoint/2010/main" val="39195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D0212E0F-70DD-4C0B-B230-8568E704BCCA}"/>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C133192-8405-4187-9C6A-5AFAECF77BFF}" type="slidenum">
              <a:rPr lang="en-US" altLang="en-US" sz="1100" b="0">
                <a:solidFill>
                  <a:srgbClr val="000000"/>
                </a:solidFill>
                <a:cs typeface="Arial" panose="020B0604020202020204" pitchFamily="34" charset="0"/>
              </a:rPr>
              <a:pPr algn="r" eaLnBrk="1" hangingPunct="1">
                <a:spcBef>
                  <a:spcPct val="0"/>
                </a:spcBef>
              </a:pPr>
              <a:t>4</a:t>
            </a:fld>
            <a:endParaRPr lang="en-US" altLang="en-US" sz="1100" b="0">
              <a:solidFill>
                <a:srgbClr val="000000"/>
              </a:solidFill>
              <a:cs typeface="Arial" panose="020B0604020202020204" pitchFamily="34" charset="0"/>
            </a:endParaRPr>
          </a:p>
        </p:txBody>
      </p:sp>
      <p:sp>
        <p:nvSpPr>
          <p:cNvPr id="73731" name="Slide Image Placeholder 1">
            <a:extLst>
              <a:ext uri="{FF2B5EF4-FFF2-40B4-BE49-F238E27FC236}">
                <a16:creationId xmlns:a16="http://schemas.microsoft.com/office/drawing/2014/main" id="{0C6C53C9-80E2-4DED-AD14-E7A5F5EF7301}"/>
              </a:ext>
            </a:extLst>
          </p:cNvPr>
          <p:cNvSpPr>
            <a:spLocks noGrp="1" noRot="1" noChangeAspect="1" noTextEdit="1"/>
          </p:cNvSpPr>
          <p:nvPr>
            <p:ph type="sldImg"/>
          </p:nvPr>
        </p:nvSpPr>
        <p:spPr>
          <a:xfrm>
            <a:off x="1276350" y="733425"/>
            <a:ext cx="4764088" cy="3573463"/>
          </a:xfrm>
          <a:ln/>
        </p:spPr>
      </p:sp>
      <p:sp>
        <p:nvSpPr>
          <p:cNvPr id="73732" name="Notes Placeholder 2">
            <a:extLst>
              <a:ext uri="{FF2B5EF4-FFF2-40B4-BE49-F238E27FC236}">
                <a16:creationId xmlns:a16="http://schemas.microsoft.com/office/drawing/2014/main" id="{4B6FC033-AC76-4917-A21F-78C035BC311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lstStyle/>
          <a:p>
            <a:pPr eaLnBrk="1" hangingPunct="1">
              <a:tabLst>
                <a:tab pos="457200" algn="l"/>
              </a:tabLst>
            </a:pPr>
            <a:r>
              <a:rPr lang="en-US" altLang="en-US"/>
              <a:t>Most engineers and scientists, unfortunately, follow PowerPoint defaults and build their talks on topic phrases. What occurs then is an unfocused talk with much noise.—”too many words.” </a:t>
            </a:r>
          </a:p>
          <a:p>
            <a:pPr eaLnBrk="1" hangingPunct="1">
              <a:tabLst>
                <a:tab pos="457200" algn="l"/>
              </a:tabLst>
            </a:pPr>
            <a:r>
              <a:rPr lang="en-US" altLang="en-US"/>
              <a:t>For instance, if most engineers and scientists wanted to discuss the problem of the increased temperatures in urban areas, they would waste the top 25% of the slide on a topic phrase such as Urban Temperatures. Then [</a:t>
            </a:r>
            <a:r>
              <a:rPr lang="en-US" altLang="en-US" b="1"/>
              <a:t>animate</a:t>
            </a:r>
            <a:r>
              <a:rPr lang="en-US" altLang="en-US"/>
              <a:t>] those engineers and scientists would create a bullet list of messages that they wanted to say about this topic. If room still existed on the slide [</a:t>
            </a:r>
            <a:r>
              <a:rPr lang="en-US" altLang="en-US" b="1"/>
              <a:t>animate</a:t>
            </a:r>
            <a:r>
              <a:rPr lang="en-US" altLang="en-US"/>
              <a:t>], those engineers and scientists would add visual evidence. The result is a cluttered slide with too many words.</a:t>
            </a:r>
          </a:p>
          <a:p>
            <a:pPr eaLnBrk="1" hangingPunct="1">
              <a:tabLst>
                <a:tab pos="457200" algn="l"/>
              </a:tabLst>
            </a:pPr>
            <a:endParaRPr lang="en-US" altLang="en-US"/>
          </a:p>
          <a:p>
            <a:pPr>
              <a:spcBef>
                <a:spcPct val="0"/>
              </a:spcBef>
              <a:tabLst>
                <a:tab pos="457200" algn="l"/>
              </a:tabLst>
            </a:pPr>
            <a:r>
              <a:rPr lang="en-US" altLang="en-US"/>
              <a:t>Reference pages in </a:t>
            </a:r>
            <a:r>
              <a:rPr lang="en-US" altLang="en-US" i="1"/>
              <a:t>The Craft of Scientific Presentations, </a:t>
            </a:r>
            <a:r>
              <a:rPr lang="en-US" altLang="en-US"/>
              <a:t>2</a:t>
            </a:r>
            <a:r>
              <a:rPr lang="en-US" altLang="en-US" baseline="30000"/>
              <a:t>nd</a:t>
            </a:r>
            <a:r>
              <a:rPr lang="en-US" altLang="en-US"/>
              <a:t> ed.: </a:t>
            </a:r>
            <a:r>
              <a:rPr lang="en-US" altLang="en-US">
                <a:cs typeface="Times New Roman" panose="02020603050405020304" pitchFamily="18" charset="0"/>
              </a:rPr>
              <a:t>pages 130-139, 184</a:t>
            </a:r>
            <a:r>
              <a:rPr lang="en-US" altLang="en-US"/>
              <a:t>.</a:t>
            </a:r>
          </a:p>
          <a:p>
            <a:pPr>
              <a:spcBef>
                <a:spcPct val="0"/>
              </a:spcBef>
              <a:tabLst>
                <a:tab pos="457200" algn="l"/>
              </a:tabLst>
            </a:pPr>
            <a:r>
              <a:rPr lang="en-US" altLang="en-US"/>
              <a:t>Reference: Jessica Smith, “Delivery,” http://vimeo.com/89648269 (4:44-6:05)</a:t>
            </a:r>
          </a:p>
          <a:p>
            <a:pPr eaLnBrk="1" hangingPunct="1">
              <a:tabLst>
                <a:tab pos="457200" algn="l"/>
              </a:tabLst>
            </a:pPr>
            <a:endParaRPr lang="en-US" altLang="en-US"/>
          </a:p>
        </p:txBody>
      </p:sp>
      <p:sp>
        <p:nvSpPr>
          <p:cNvPr id="73733" name="Rectangle 6">
            <a:extLst>
              <a:ext uri="{FF2B5EF4-FFF2-40B4-BE49-F238E27FC236}">
                <a16:creationId xmlns:a16="http://schemas.microsoft.com/office/drawing/2014/main" id="{DF324252-225C-4739-86A4-95E8CCE4A0E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t>Michael Alley, Penn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E6248F9C-3B57-40F0-94A5-E7ABC91CD25D}"/>
              </a:ext>
            </a:extLst>
          </p:cNvPr>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64EA17A-E127-4F06-B09A-1B679B8369DC}" type="slidenum">
              <a:rPr lang="en-US" altLang="en-US" sz="1100" b="0">
                <a:solidFill>
                  <a:srgbClr val="000000"/>
                </a:solidFill>
                <a:cs typeface="Arial" panose="020B0604020202020204" pitchFamily="34" charset="0"/>
              </a:rPr>
              <a:pPr algn="r" eaLnBrk="1" hangingPunct="1">
                <a:spcBef>
                  <a:spcPct val="0"/>
                </a:spcBef>
              </a:pPr>
              <a:t>5</a:t>
            </a:fld>
            <a:endParaRPr lang="en-US" altLang="en-US" sz="1100" b="0">
              <a:solidFill>
                <a:srgbClr val="000000"/>
              </a:solidFill>
              <a:cs typeface="Arial" panose="020B0604020202020204" pitchFamily="34" charset="0"/>
            </a:endParaRPr>
          </a:p>
        </p:txBody>
      </p:sp>
      <p:sp>
        <p:nvSpPr>
          <p:cNvPr id="75779" name="Slide Image Placeholder 1">
            <a:extLst>
              <a:ext uri="{FF2B5EF4-FFF2-40B4-BE49-F238E27FC236}">
                <a16:creationId xmlns:a16="http://schemas.microsoft.com/office/drawing/2014/main" id="{F8992F62-488A-4E39-84D1-E1D47B6D580A}"/>
              </a:ext>
            </a:extLst>
          </p:cNvPr>
          <p:cNvSpPr>
            <a:spLocks noGrp="1" noRot="1" noChangeAspect="1" noTextEdit="1"/>
          </p:cNvSpPr>
          <p:nvPr>
            <p:ph type="sldImg"/>
          </p:nvPr>
        </p:nvSpPr>
        <p:spPr>
          <a:xfrm>
            <a:off x="1276350" y="733425"/>
            <a:ext cx="4764088" cy="3573463"/>
          </a:xfrm>
          <a:ln/>
        </p:spPr>
      </p:sp>
      <p:sp>
        <p:nvSpPr>
          <p:cNvPr id="75780" name="Notes Placeholder 2">
            <a:extLst>
              <a:ext uri="{FF2B5EF4-FFF2-40B4-BE49-F238E27FC236}">
                <a16:creationId xmlns:a16="http://schemas.microsoft.com/office/drawing/2014/main" id="{BF276E21-A29A-42EF-832D-7742279DB9F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2" rIns="96645" bIns="48322"/>
          <a:lstStyle/>
          <a:p>
            <a:pPr defTabSz="915988">
              <a:spcBef>
                <a:spcPct val="0"/>
              </a:spcBef>
            </a:pPr>
            <a:r>
              <a:rPr lang="en-US" altLang="en-US"/>
              <a:t>A better way would be to begin the slide not with a phrase [</a:t>
            </a:r>
            <a:r>
              <a:rPr lang="en-US" altLang="en-US" b="1"/>
              <a:t>advance</a:t>
            </a:r>
            <a:r>
              <a:rPr lang="en-US" altLang="en-US"/>
              <a:t>], but….</a:t>
            </a:r>
          </a:p>
          <a:p>
            <a:pPr defTabSz="915988">
              <a:spcBef>
                <a:spcPct val="0"/>
              </a:spcBef>
            </a:pPr>
            <a:endParaRPr lang="en-US" altLang="en-US" b="1"/>
          </a:p>
          <a:p>
            <a:pPr defTabSz="915988">
              <a:spcBef>
                <a:spcPct val="0"/>
              </a:spcBef>
            </a:pPr>
            <a:endParaRPr lang="en-US" altLang="en-US" b="1"/>
          </a:p>
          <a:p>
            <a:pPr defTabSz="915988">
              <a:spcBef>
                <a:spcPct val="0"/>
              </a:spcBef>
            </a:pPr>
            <a:r>
              <a:rPr lang="en-US" altLang="en-US"/>
              <a:t>Reference pages in </a:t>
            </a:r>
            <a:r>
              <a:rPr lang="en-US" altLang="en-US" i="1"/>
              <a:t>The Craft of Scientific Presentations, </a:t>
            </a:r>
            <a:r>
              <a:rPr lang="en-US" altLang="en-US"/>
              <a:t>2</a:t>
            </a:r>
            <a:r>
              <a:rPr lang="en-US" altLang="en-US" baseline="30000"/>
              <a:t>nd</a:t>
            </a:r>
            <a:r>
              <a:rPr lang="en-US" altLang="en-US"/>
              <a:t> ed.: </a:t>
            </a:r>
            <a:r>
              <a:rPr lang="en-US" altLang="en-US">
                <a:cs typeface="Times New Roman" panose="02020603050405020304" pitchFamily="18" charset="0"/>
              </a:rPr>
              <a:t>pages 130-139, 184</a:t>
            </a:r>
            <a:r>
              <a:rPr lang="en-US" altLang="en-US"/>
              <a:t>.</a:t>
            </a:r>
          </a:p>
          <a:p>
            <a:pPr defTabSz="915988">
              <a:spcBef>
                <a:spcPct val="0"/>
              </a:spcBef>
            </a:pPr>
            <a:r>
              <a:rPr lang="en-US" altLang="en-US"/>
              <a:t>Reference: Jessica Smith, “Delivery,” http://vimeo.com/89648269 (4:44-6:05)</a:t>
            </a:r>
          </a:p>
          <a:p>
            <a:pPr defTabSz="915988" eaLnBrk="1" hangingPunct="1"/>
            <a:endParaRPr lang="en-US" altLang="en-US"/>
          </a:p>
          <a:p>
            <a:pPr defTabSz="915988" eaLnBrk="1" hangingPunct="1"/>
            <a:endParaRPr lang="en-US" altLang="en-US">
              <a:latin typeface="Times New Roman" panose="02020603050405020304" pitchFamily="18" charset="0"/>
            </a:endParaRPr>
          </a:p>
        </p:txBody>
      </p:sp>
      <p:sp>
        <p:nvSpPr>
          <p:cNvPr id="75781" name="Rectangle 6">
            <a:extLst>
              <a:ext uri="{FF2B5EF4-FFF2-40B4-BE49-F238E27FC236}">
                <a16:creationId xmlns:a16="http://schemas.microsoft.com/office/drawing/2014/main" id="{671C6350-9EBC-4C80-82F2-CED183E3016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t>Michael Alley, Penn State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B8D9BB5F-9786-49F8-864A-27CAEB921475}"/>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9E020C3E-E19C-431D-8BAC-12DA700A6F5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…but with the most important message of the scene. In this case, that message is “Temperatures in urban centers are often much warmer than in surrounding rural areas.” Then the engineer or scientist should dedicate the rest of the canvas to visual evidence that supports the message. Moreover, the speaker should use that evidence to present the second messages for the scene.</a:t>
            </a:r>
          </a:p>
          <a:p>
            <a:r>
              <a:rPr lang="en-US" altLang="en-US"/>
              <a:t>	For instance, in this scene, the speaker could first discuss the causes of the increased urban temperatures. One cause is the lack of shade trees. Another is the differences in the heat capacities of the surface materials. In other words, the rooftops in a city absorb more heat than the foliage in the countryside. That absorbed heat leads to higher temperatures in the surrounding air.</a:t>
            </a:r>
          </a:p>
          <a:p>
            <a:r>
              <a:rPr lang="en-US" altLang="en-US"/>
              <a:t>	In addition, the speak could discuss the effects of the increased urban temperatures, the most important being the increased costs to cool the buildings in the summer. The increased energy needed to cool those buildings also results in increased air emissions.</a:t>
            </a:r>
          </a:p>
          <a:p>
            <a:r>
              <a:rPr lang="en-US" altLang="en-US"/>
              <a:t>	After giving this scene, point out that although the sentence headline used more words than a phrase headline would have, the overall number of words on the scene was significantly less.</a:t>
            </a:r>
          </a:p>
          <a:p>
            <a:r>
              <a:rPr lang="en-US" altLang="en-US"/>
              <a:t>	</a:t>
            </a:r>
          </a:p>
          <a:p>
            <a:pPr>
              <a:spcBef>
                <a:spcPct val="0"/>
              </a:spcBef>
            </a:pPr>
            <a:r>
              <a:rPr lang="en-US" altLang="en-US"/>
              <a:t>Reference pages in </a:t>
            </a:r>
            <a:r>
              <a:rPr lang="en-US" altLang="en-US" i="1"/>
              <a:t>The Craft of Scientific Presentations, </a:t>
            </a:r>
            <a:r>
              <a:rPr lang="en-US" altLang="en-US"/>
              <a:t>2</a:t>
            </a:r>
            <a:r>
              <a:rPr lang="en-US" altLang="en-US" baseline="30000"/>
              <a:t>nd</a:t>
            </a:r>
            <a:r>
              <a:rPr lang="en-US" altLang="en-US"/>
              <a:t> ed.: </a:t>
            </a:r>
            <a:r>
              <a:rPr lang="en-US" altLang="en-US">
                <a:cs typeface="Times New Roman" panose="02020603050405020304" pitchFamily="18" charset="0"/>
              </a:rPr>
              <a:t>pages 130-139, 184</a:t>
            </a:r>
            <a:r>
              <a:rPr lang="en-US" altLang="en-US"/>
              <a:t>.</a:t>
            </a:r>
          </a:p>
          <a:p>
            <a:pPr>
              <a:spcBef>
                <a:spcPct val="0"/>
              </a:spcBef>
            </a:pPr>
            <a:r>
              <a:rPr lang="en-US" altLang="en-US"/>
              <a:t>Reference: Jessica Smith, “Delivery,” http://vimeo.com/89648269 (4:44-6:05)</a:t>
            </a:r>
          </a:p>
          <a:p>
            <a:endParaRPr lang="en-US" altLang="en-US"/>
          </a:p>
        </p:txBody>
      </p:sp>
      <p:sp>
        <p:nvSpPr>
          <p:cNvPr id="77828" name="Slide Number Placeholder 3">
            <a:extLst>
              <a:ext uri="{FF2B5EF4-FFF2-40B4-BE49-F238E27FC236}">
                <a16:creationId xmlns:a16="http://schemas.microsoft.com/office/drawing/2014/main" id="{268FB539-4FA2-4941-BBAC-2694F1F0DD6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F889D9-7326-40C0-A687-B68A8D339F3B}" type="slidenum">
              <a:rPr lang="en-US" altLang="en-US" sz="1100">
                <a:solidFill>
                  <a:srgbClr val="000000"/>
                </a:solidFill>
              </a:rPr>
              <a:pPr>
                <a:spcBef>
                  <a:spcPct val="0"/>
                </a:spcBef>
              </a:pPr>
              <a:t>6</a:t>
            </a:fld>
            <a:endParaRPr lang="en-US" altLang="en-US" sz="1100">
              <a:solidFill>
                <a:srgbClr val="000000"/>
              </a:solidFill>
            </a:endParaRPr>
          </a:p>
        </p:txBody>
      </p:sp>
      <p:sp>
        <p:nvSpPr>
          <p:cNvPr id="77829" name="Rectangle 6">
            <a:extLst>
              <a:ext uri="{FF2B5EF4-FFF2-40B4-BE49-F238E27FC236}">
                <a16:creationId xmlns:a16="http://schemas.microsoft.com/office/drawing/2014/main" id="{33222382-C8E3-4E69-9008-6B320A9A8C24}"/>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Calibri" panose="020F050202020403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sz="1100">
                <a:solidFill>
                  <a:srgbClr val="000000"/>
                </a:solidFill>
              </a:rPr>
              <a:t>Michael Alley, Penn State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58" tIns="51080" rIns="102158" bIns="51080"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43033AA9-440D-4CEB-ABC5-0A4F5E7E4E49}" type="slidenum">
              <a:rPr lang="en-US" altLang="en-US" sz="1300" b="0">
                <a:solidFill>
                  <a:srgbClr val="000000"/>
                </a:solidFill>
                <a:latin typeface="Arial" panose="020B0604020202020204" pitchFamily="34" charset="0"/>
              </a:rPr>
              <a:pPr algn="r" fontAlgn="base">
                <a:spcBef>
                  <a:spcPct val="0"/>
                </a:spcBef>
                <a:spcAft>
                  <a:spcPct val="0"/>
                </a:spcAft>
              </a:pPr>
              <a:t>7</a:t>
            </a:fld>
            <a:endParaRPr lang="en-US" altLang="en-US" sz="1300" b="0">
              <a:solidFill>
                <a:srgbClr val="000000"/>
              </a:solidFill>
              <a:latin typeface="Arial" panose="020B0604020202020204" pitchFamily="34" charset="0"/>
            </a:endParaRPr>
          </a:p>
        </p:txBody>
      </p:sp>
      <p:sp>
        <p:nvSpPr>
          <p:cNvPr id="243715" name="Rectangle 2"/>
          <p:cNvSpPr>
            <a:spLocks noGrp="1" noRot="1" noChangeAspect="1" noChangeArrowheads="1" noTextEdit="1"/>
          </p:cNvSpPr>
          <p:nvPr>
            <p:ph type="sldImg"/>
          </p:nvPr>
        </p:nvSpPr>
        <p:spPr>
          <a:xfrm>
            <a:off x="1403350" y="771525"/>
            <a:ext cx="4999038" cy="3749675"/>
          </a:xfrm>
        </p:spPr>
      </p:sp>
      <p:sp>
        <p:nvSpPr>
          <p:cNvPr id="243716"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33" tIns="49482" rIns="100733" bIns="49482"/>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130-139</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130-139.</a:t>
            </a:r>
          </a:p>
          <a:p>
            <a:pPr marL="241632" indent="-241632" defTabSz="916189" eaLnBrk="0" fontAlgn="base" hangingPunct="0">
              <a:spcBef>
                <a:spcPct val="0"/>
              </a:spcBef>
              <a:spcAft>
                <a:spcPct val="0"/>
              </a:spcAft>
              <a:buFontTx/>
              <a:buAutoNum type="arabicPeriod"/>
              <a:defRPr/>
            </a:pPr>
            <a:r>
              <a:rPr lang="en-US" dirty="0"/>
              <a:t>Scott Fishbone, “Comparison of Xenon Headlights Versus Halogen Headlights,” presentation (University Park: College of Engineering, April 2008).</a:t>
            </a:r>
          </a:p>
        </p:txBody>
      </p:sp>
    </p:spTree>
    <p:extLst>
      <p:ext uri="{BB962C8B-B14F-4D97-AF65-F5344CB8AC3E}">
        <p14:creationId xmlns:p14="http://schemas.microsoft.com/office/powerpoint/2010/main" val="170543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txBox="1">
            <a:spLocks noGrp="1" noChangeArrowheads="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58" tIns="51080" rIns="102158" bIns="51080" anchor="b"/>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algn="r" fontAlgn="base">
              <a:spcBef>
                <a:spcPct val="0"/>
              </a:spcBef>
              <a:spcAft>
                <a:spcPct val="0"/>
              </a:spcAft>
            </a:pPr>
            <a:fld id="{BD209555-485F-4CE9-B68E-7B34439A80D7}" type="slidenum">
              <a:rPr lang="en-US" altLang="en-US" sz="1200" b="0">
                <a:solidFill>
                  <a:srgbClr val="000000"/>
                </a:solidFill>
                <a:latin typeface="+mn-lt"/>
              </a:rPr>
              <a:pPr algn="r" fontAlgn="base">
                <a:spcBef>
                  <a:spcPct val="0"/>
                </a:spcBef>
                <a:spcAft>
                  <a:spcPct val="0"/>
                </a:spcAft>
              </a:pPr>
              <a:t>8</a:t>
            </a:fld>
            <a:endParaRPr lang="en-US" altLang="en-US" sz="1200" b="0" dirty="0">
              <a:solidFill>
                <a:srgbClr val="000000"/>
              </a:solidFill>
              <a:latin typeface="+mn-lt"/>
            </a:endParaRPr>
          </a:p>
        </p:txBody>
      </p:sp>
      <p:sp>
        <p:nvSpPr>
          <p:cNvPr id="246787" name="Rectangle 2"/>
          <p:cNvSpPr>
            <a:spLocks noGrp="1" noRot="1" noChangeAspect="1" noChangeArrowheads="1" noTextEdit="1"/>
          </p:cNvSpPr>
          <p:nvPr>
            <p:ph type="sldImg"/>
          </p:nvPr>
        </p:nvSpPr>
        <p:spPr>
          <a:xfrm>
            <a:off x="1403350" y="771525"/>
            <a:ext cx="4999038" cy="3749675"/>
          </a:xfrm>
        </p:spPr>
      </p:sp>
      <p:sp>
        <p:nvSpPr>
          <p:cNvPr id="246788" name="Rectangle 3"/>
          <p:cNvSpPr>
            <a:spLocks noGrp="1" noChangeArrowheads="1"/>
          </p:cNvSpPr>
          <p:nvPr>
            <p:ph type="body" idx="1"/>
          </p:nvPr>
        </p:nvSpPr>
        <p:spPr bwMode="auto">
          <a:xfrm>
            <a:off x="1039708" y="4788933"/>
            <a:ext cx="5723467" cy="4535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33" tIns="49482" rIns="100733" bIns="49482"/>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140-143</a:t>
            </a:r>
          </a:p>
          <a:p>
            <a:pPr defTabSz="916189">
              <a:spcBef>
                <a:spcPct val="0"/>
              </a:spcBef>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altLang="en-US" dirty="0"/>
          </a:p>
          <a:p>
            <a:pPr>
              <a:tabLst>
                <a:tab pos="483265" algn="l"/>
              </a:tabLst>
              <a:defRPr/>
            </a:pPr>
            <a:endParaRPr lang="en-US" dirty="0"/>
          </a:p>
          <a:p>
            <a:pPr defTabSz="916189" eaLnBrk="0" fontAlgn="base" hangingPunct="0">
              <a:spcBef>
                <a:spcPct val="0"/>
              </a:spcBef>
              <a:spcAft>
                <a:spcPct val="0"/>
              </a:spcAft>
              <a:defRPr/>
            </a:pPr>
            <a:r>
              <a:rPr lang="en-US" b="1" dirty="0"/>
              <a:t>References:</a:t>
            </a:r>
          </a:p>
          <a:p>
            <a:pPr marL="241632" indent="-241632" defTabSz="916189" eaLnBrk="0" fontAlgn="base" hangingPunct="0">
              <a:spcBef>
                <a:spcPct val="0"/>
              </a:spcBef>
              <a:spcAft>
                <a:spcPct val="0"/>
              </a:spcAft>
              <a:buAutoNum type="arabicPeriod"/>
              <a:defRPr/>
            </a:pPr>
            <a:r>
              <a:rPr lang="en-US" dirty="0"/>
              <a:t>Michael Alley, </a:t>
            </a:r>
            <a:r>
              <a:rPr lang="en-US" i="1" dirty="0"/>
              <a:t>The Craft of Scientific Presentations</a:t>
            </a:r>
            <a:r>
              <a:rPr lang="en-US" dirty="0"/>
              <a:t>, 2</a:t>
            </a:r>
            <a:r>
              <a:rPr lang="en-US" baseline="30000" dirty="0"/>
              <a:t>nd</a:t>
            </a:r>
            <a:r>
              <a:rPr lang="en-US" dirty="0"/>
              <a:t> ed. (New York: Springer-</a:t>
            </a:r>
            <a:r>
              <a:rPr lang="en-US" dirty="0" err="1"/>
              <a:t>Verlag</a:t>
            </a:r>
            <a:r>
              <a:rPr lang="en-US" dirty="0"/>
              <a:t>, 2013), pp. 140-143.</a:t>
            </a:r>
          </a:p>
          <a:p>
            <a:pPr marL="241632" indent="-241632" defTabSz="916189" eaLnBrk="0" fontAlgn="base" hangingPunct="0">
              <a:spcBef>
                <a:spcPct val="0"/>
              </a:spcBef>
              <a:spcAft>
                <a:spcPct val="0"/>
              </a:spcAft>
              <a:buAutoNum type="arabicPeriod"/>
              <a:defRPr/>
            </a:pPr>
            <a:r>
              <a:rPr lang="en-US" dirty="0"/>
              <a:t>Are Magnus </a:t>
            </a:r>
            <a:r>
              <a:rPr lang="en-US" dirty="0" err="1"/>
              <a:t>Bruaset</a:t>
            </a:r>
            <a:r>
              <a:rPr lang="en-US" dirty="0"/>
              <a:t> and Jan Olav </a:t>
            </a:r>
            <a:r>
              <a:rPr lang="en-US" dirty="0" err="1"/>
              <a:t>Langseth</a:t>
            </a:r>
            <a:r>
              <a:rPr lang="en-US" dirty="0"/>
              <a:t>, “Computational Simulations at Simula,” presentation (Oslo: Simula Research Laboratory, 2005).</a:t>
            </a:r>
          </a:p>
        </p:txBody>
      </p:sp>
    </p:spTree>
    <p:extLst>
      <p:ext uri="{BB962C8B-B14F-4D97-AF65-F5344CB8AC3E}">
        <p14:creationId xmlns:p14="http://schemas.microsoft.com/office/powerpoint/2010/main" val="3580187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Image Placeholder 1"/>
          <p:cNvSpPr>
            <a:spLocks noGrp="1" noRot="1" noChangeAspect="1" noTextEdit="1"/>
          </p:cNvSpPr>
          <p:nvPr>
            <p:ph type="sldImg"/>
          </p:nvPr>
        </p:nvSpPr>
        <p:spPr>
          <a:ln/>
        </p:spPr>
      </p:sp>
      <p:sp>
        <p:nvSpPr>
          <p:cNvPr id="403459" name="Notes Placeholder 2"/>
          <p:cNvSpPr>
            <a:spLocks noGrp="1"/>
          </p:cNvSpPr>
          <p:nvPr>
            <p:ph type="body" idx="1"/>
          </p:nvPr>
        </p:nvSpPr>
        <p:spPr>
          <a:xfrm>
            <a:off x="780629" y="4788933"/>
            <a:ext cx="6241627" cy="46205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lstStyle/>
          <a:p>
            <a:pPr defTabSz="916189" eaLnBrk="0" fontAlgn="base" hangingPunct="0">
              <a:spcBef>
                <a:spcPct val="0"/>
              </a:spcBef>
              <a:spcAft>
                <a:spcPct val="0"/>
              </a:spcAft>
              <a:defRPr/>
            </a:pPr>
            <a:r>
              <a:rPr lang="en-US" dirty="0"/>
              <a:t>Reference pages in </a:t>
            </a:r>
            <a:r>
              <a:rPr lang="en-US" i="1" dirty="0"/>
              <a:t>The Craft of Scientific Presentations, </a:t>
            </a:r>
            <a:r>
              <a:rPr lang="en-US" dirty="0"/>
              <a:t>2</a:t>
            </a:r>
            <a:r>
              <a:rPr lang="en-US" baseline="30000" dirty="0"/>
              <a:t>nd</a:t>
            </a:r>
            <a:r>
              <a:rPr lang="en-US" dirty="0"/>
              <a:t> ed.:</a:t>
            </a:r>
          </a:p>
          <a:p>
            <a:pPr defTabSz="916189" eaLnBrk="0" fontAlgn="base" hangingPunct="0">
              <a:spcBef>
                <a:spcPct val="0"/>
              </a:spcBef>
              <a:spcAft>
                <a:spcPct val="0"/>
              </a:spcAft>
              <a:defRPr/>
            </a:pPr>
            <a:r>
              <a:rPr lang="en-US" b="1" dirty="0"/>
              <a:t>pp. 140-142</a:t>
            </a:r>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endParaRPr lang="en-US" altLang="en-US" dirty="0"/>
          </a:p>
          <a:p>
            <a:pPr defTabSz="916189" eaLnBrk="0" fontAlgn="base" hangingPunct="0">
              <a:spcBef>
                <a:spcPct val="0"/>
              </a:spcBef>
              <a:spcAft>
                <a:spcPct val="0"/>
              </a:spcAft>
              <a:defRPr/>
            </a:pPr>
            <a:r>
              <a:rPr lang="en-US" sz="1100" dirty="0"/>
              <a:t>References:</a:t>
            </a:r>
          </a:p>
          <a:p>
            <a:pPr marL="241632" indent="-241632" defTabSz="916189" eaLnBrk="0" fontAlgn="base" hangingPunct="0">
              <a:spcBef>
                <a:spcPct val="0"/>
              </a:spcBef>
              <a:spcAft>
                <a:spcPct val="0"/>
              </a:spcAft>
              <a:buAutoNum type="arabicPeriod"/>
              <a:defRPr/>
            </a:pPr>
            <a:r>
              <a:rPr lang="en-US" sz="1100" dirty="0"/>
              <a:t>Michael Alley, </a:t>
            </a:r>
            <a:r>
              <a:rPr lang="en-US" sz="1100" i="1" dirty="0"/>
              <a:t>The Craft of Scientific Presentations</a:t>
            </a:r>
            <a:r>
              <a:rPr lang="en-US" sz="1100" dirty="0"/>
              <a:t>, 2</a:t>
            </a:r>
            <a:r>
              <a:rPr lang="en-US" sz="1100" baseline="30000" dirty="0"/>
              <a:t>nd</a:t>
            </a:r>
            <a:r>
              <a:rPr lang="en-US" sz="1100" dirty="0"/>
              <a:t> ed. (New York: Springer-</a:t>
            </a:r>
            <a:r>
              <a:rPr lang="en-US" sz="1100" dirty="0" err="1"/>
              <a:t>Verlag</a:t>
            </a:r>
            <a:r>
              <a:rPr lang="en-US" sz="1100" dirty="0"/>
              <a:t>, 2013), pp. 140-142.</a:t>
            </a:r>
          </a:p>
          <a:p>
            <a:pPr marL="241632" indent="-241632" defTabSz="916189" eaLnBrk="0" fontAlgn="base" hangingPunct="0">
              <a:spcBef>
                <a:spcPct val="0"/>
              </a:spcBef>
              <a:spcAft>
                <a:spcPct val="0"/>
              </a:spcAft>
              <a:buAutoNum type="arabicPeriod"/>
              <a:defRPr/>
            </a:pPr>
            <a:r>
              <a:rPr lang="en-US" altLang="en-US" sz="1100" dirty="0"/>
              <a:t>Adapted from Brittany </a:t>
            </a:r>
            <a:r>
              <a:rPr lang="en-US" altLang="en-US" sz="1100" dirty="0" err="1"/>
              <a:t>Pavelko</a:t>
            </a:r>
            <a:endParaRPr lang="en-US" altLang="en-US" sz="1100" dirty="0"/>
          </a:p>
        </p:txBody>
      </p:sp>
      <p:sp>
        <p:nvSpPr>
          <p:cNvPr id="403460" name="Slide Number Placeholder 3"/>
          <p:cNvSpPr txBox="1">
            <a:spLocks noGrp="1"/>
          </p:cNvSpPr>
          <p:nvPr/>
        </p:nvSpPr>
        <p:spPr bwMode="auto">
          <a:xfrm>
            <a:off x="4419600" y="9576199"/>
            <a:ext cx="3381587" cy="50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61" tIns="51080" rIns="102161" bIns="51080" anchor="b"/>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r" eaLnBrk="1" fontAlgn="base" hangingPunct="1">
              <a:spcBef>
                <a:spcPct val="0"/>
              </a:spcBef>
              <a:spcAft>
                <a:spcPct val="0"/>
              </a:spcAft>
            </a:pPr>
            <a:fld id="{15562014-BFF9-45C9-8702-297672786B03}" type="slidenum">
              <a:rPr lang="en-US" sz="1200" b="0">
                <a:solidFill>
                  <a:srgbClr val="000000"/>
                </a:solidFill>
                <a:latin typeface="+mn-lt"/>
              </a:rPr>
              <a:pPr algn="r" eaLnBrk="1" fontAlgn="base" hangingPunct="1">
                <a:spcBef>
                  <a:spcPct val="0"/>
                </a:spcBef>
                <a:spcAft>
                  <a:spcPct val="0"/>
                </a:spcAft>
              </a:pPr>
              <a:t>10</a:t>
            </a:fld>
            <a:endParaRPr lang="en-US" sz="1200" b="0" dirty="0">
              <a:solidFill>
                <a:srgbClr val="000000"/>
              </a:solidFill>
              <a:latin typeface="+mn-lt"/>
            </a:endParaRPr>
          </a:p>
        </p:txBody>
      </p:sp>
    </p:spTree>
    <p:extLst>
      <p:ext uri="{BB962C8B-B14F-4D97-AF65-F5344CB8AC3E}">
        <p14:creationId xmlns:p14="http://schemas.microsoft.com/office/powerpoint/2010/main" val="370302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 y="53975"/>
            <a:ext cx="7772400" cy="646331"/>
          </a:xfrm>
        </p:spPr>
        <p:txBody>
          <a:bodyPr/>
          <a:lstStyle>
            <a:lvl1pPr>
              <a:defRPr sz="3600"/>
            </a:lvl1pPr>
          </a:lstStyle>
          <a:p>
            <a:r>
              <a:rPr lang="en-US"/>
              <a:t>Click to edit Master title style</a:t>
            </a:r>
          </a:p>
        </p:txBody>
      </p:sp>
      <p:sp>
        <p:nvSpPr>
          <p:cNvPr id="3" name="Subtitle 2"/>
          <p:cNvSpPr>
            <a:spLocks noGrp="1"/>
          </p:cNvSpPr>
          <p:nvPr>
            <p:ph type="subTitle" idx="1"/>
          </p:nvPr>
        </p:nvSpPr>
        <p:spPr>
          <a:xfrm>
            <a:off x="76200" y="2514600"/>
            <a:ext cx="4419600" cy="461665"/>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267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stStyle>
          <a:p>
            <a:pPr lvl="0"/>
            <a:r>
              <a:rPr lang="en-US" dirty="0"/>
              <a:t>Click to edit Master text styles</a:t>
            </a:r>
          </a:p>
        </p:txBody>
      </p:sp>
    </p:spTree>
    <p:extLst>
      <p:ext uri="{BB962C8B-B14F-4D97-AF65-F5344CB8AC3E}">
        <p14:creationId xmlns:p14="http://schemas.microsoft.com/office/powerpoint/2010/main" val="121580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6858000" y="6356350"/>
            <a:ext cx="2133600" cy="365125"/>
          </a:xfrm>
          <a:prstGeom prst="rect">
            <a:avLst/>
          </a:prstGeom>
        </p:spPr>
        <p:txBody>
          <a:bodyPr/>
          <a:lstStyle>
            <a:lvl1pPr>
              <a:defRPr/>
            </a:lvl1pPr>
          </a:lstStyle>
          <a:p>
            <a:fld id="{0DAF4B8F-2CB2-4D4A-936A-0528D4CE1465}" type="slidenum">
              <a:rPr lang="en-US" altLang="en-US"/>
              <a:pPr/>
              <a:t>‹#›</a:t>
            </a:fld>
            <a:endParaRPr lang="en-US" altLang="en-US"/>
          </a:p>
        </p:txBody>
      </p:sp>
    </p:spTree>
    <p:extLst>
      <p:ext uri="{BB962C8B-B14F-4D97-AF65-F5344CB8AC3E}">
        <p14:creationId xmlns:p14="http://schemas.microsoft.com/office/powerpoint/2010/main" val="57648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ssertion Evidence">
    <p:spTree>
      <p:nvGrpSpPr>
        <p:cNvPr id="1" name="Shape 12"/>
        <p:cNvGrpSpPr/>
        <p:nvPr/>
      </p:nvGrpSpPr>
      <p:grpSpPr>
        <a:xfrm>
          <a:off x="0" y="0"/>
          <a:ext cx="0" cy="0"/>
          <a:chOff x="0" y="0"/>
          <a:chExt cx="0" cy="0"/>
        </a:xfrm>
      </p:grpSpPr>
      <p:sp>
        <p:nvSpPr>
          <p:cNvPr id="5" name="Text Placeholder 4"/>
          <p:cNvSpPr>
            <a:spLocks noGrp="1"/>
          </p:cNvSpPr>
          <p:nvPr>
            <p:ph type="body" sz="quarter" idx="14" hasCustomPrompt="1"/>
          </p:nvPr>
        </p:nvSpPr>
        <p:spPr>
          <a:xfrm>
            <a:off x="695336" y="2736716"/>
            <a:ext cx="1819265" cy="307777"/>
          </a:xfrm>
          <a:prstGeom prst="rect">
            <a:avLst/>
          </a:prstGeom>
        </p:spPr>
        <p:txBody>
          <a:bodyPr wrap="square" lIns="0" tIns="0" rIns="0" bIns="0">
            <a:spAutoFit/>
          </a:bodyPr>
          <a:lstStyle>
            <a:lvl1pPr>
              <a:defRPr sz="2000" b="1">
                <a:latin typeface="Calibri" panose="020F0502020204030204" pitchFamily="34" charset="0"/>
              </a:defRPr>
            </a:lvl1pPr>
          </a:lstStyle>
          <a:p>
            <a:pPr lvl="0"/>
            <a:r>
              <a:rPr lang="en-US" dirty="0">
                <a:latin typeface="Calibri" panose="020F0502020204030204" pitchFamily="34" charset="0"/>
              </a:rPr>
              <a:t>Insert text here</a:t>
            </a:r>
            <a:endParaRPr lang="en-US" dirty="0"/>
          </a:p>
        </p:txBody>
      </p:sp>
      <p:sp>
        <p:nvSpPr>
          <p:cNvPr id="8" name="Title 7"/>
          <p:cNvSpPr>
            <a:spLocks noGrp="1"/>
          </p:cNvSpPr>
          <p:nvPr>
            <p:ph type="title" hasCustomPrompt="1"/>
          </p:nvPr>
        </p:nvSpPr>
        <p:spPr>
          <a:xfrm>
            <a:off x="73152" y="97536"/>
            <a:ext cx="8863030" cy="400110"/>
          </a:xfrm>
          <a:prstGeom prst="rect">
            <a:avLst/>
          </a:prstGeom>
        </p:spPr>
        <p:txBody>
          <a:bodyPr wrap="square" lIns="0" tIns="0" rIns="0" bIns="0">
            <a:spAutoFit/>
          </a:bodyPr>
          <a:lstStyle>
            <a:lvl1pPr>
              <a:defRPr sz="2600" b="1" baseline="0">
                <a:latin typeface="Calibri" panose="020F0502020204030204" pitchFamily="34" charset="0"/>
              </a:defRPr>
            </a:lvl1pPr>
          </a:lstStyle>
          <a:p>
            <a:r>
              <a:rPr lang="en-US" dirty="0"/>
              <a:t>Insert assertion here</a:t>
            </a:r>
          </a:p>
        </p:txBody>
      </p:sp>
      <p:sp>
        <p:nvSpPr>
          <p:cNvPr id="9" name="Slide Number Placeholder 5"/>
          <p:cNvSpPr>
            <a:spLocks noGrp="1"/>
          </p:cNvSpPr>
          <p:nvPr>
            <p:ph type="sldNum" sz="quarter" idx="4"/>
          </p:nvPr>
        </p:nvSpPr>
        <p:spPr>
          <a:xfrm>
            <a:off x="63050" y="6384532"/>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extLst>
      <p:ext uri="{BB962C8B-B14F-4D97-AF65-F5344CB8AC3E}">
        <p14:creationId xmlns:p14="http://schemas.microsoft.com/office/powerpoint/2010/main" val="2766318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86380"/>
            <a:ext cx="8915400" cy="523220"/>
          </a:xfrm>
          <a:prstGeom prst="rect">
            <a:avLst/>
          </a:prstGeom>
        </p:spPr>
        <p:txBody>
          <a:bodyPr vert="horz" wrap="square" lIns="91440" tIns="45720" rIns="91440" bIns="45720" rtlCol="0" anchor="t">
            <a:spAutoFit/>
          </a:bodyPr>
          <a:lstStyle/>
          <a:p>
            <a:r>
              <a:rPr lang="en-US"/>
              <a:t>Click to edit Master title style</a:t>
            </a:r>
          </a:p>
        </p:txBody>
      </p:sp>
      <p:sp>
        <p:nvSpPr>
          <p:cNvPr id="3" name="Text Placeholder 2"/>
          <p:cNvSpPr>
            <a:spLocks noGrp="1"/>
          </p:cNvSpPr>
          <p:nvPr>
            <p:ph type="body" idx="1"/>
          </p:nvPr>
        </p:nvSpPr>
        <p:spPr>
          <a:xfrm>
            <a:off x="457200" y="1600200"/>
            <a:ext cx="4876800" cy="461665"/>
          </a:xfrm>
          <a:prstGeom prst="rect">
            <a:avLst/>
          </a:prstGeom>
        </p:spPr>
        <p:txBody>
          <a:bodyPr vert="horz" wrap="square" lIns="91440" tIns="45720" rIns="91440" bIns="45720" rtlCol="0">
            <a:spAutoFit/>
          </a:bodyPr>
          <a:lstStyle/>
          <a:p>
            <a:pPr lvl="0"/>
            <a:r>
              <a:rPr lang="en-US" dirty="0"/>
              <a:t>Click to edit Master text styles</a:t>
            </a:r>
          </a:p>
        </p:txBody>
      </p:sp>
      <p:sp>
        <p:nvSpPr>
          <p:cNvPr id="4" name="TextBox 3"/>
          <p:cNvSpPr txBox="1"/>
          <p:nvPr userDrawn="1"/>
        </p:nvSpPr>
        <p:spPr>
          <a:xfrm>
            <a:off x="0" y="6550223"/>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spTree>
    <p:extLst>
      <p:ext uri="{BB962C8B-B14F-4D97-AF65-F5344CB8AC3E}">
        <p14:creationId xmlns:p14="http://schemas.microsoft.com/office/powerpoint/2010/main" val="222130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4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e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8.jpg"/></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51.jpg"/><Relationship Id="rId5" Type="http://schemas.openxmlformats.org/officeDocument/2006/relationships/image" Target="../media/image45.png"/><Relationship Id="rId10" Type="http://schemas.openxmlformats.org/officeDocument/2006/relationships/image" Target="../media/image50.jpg"/><Relationship Id="rId4" Type="http://schemas.openxmlformats.org/officeDocument/2006/relationships/image" Target="../media/image44.png"/><Relationship Id="rId9" Type="http://schemas.openxmlformats.org/officeDocument/2006/relationships/image" Target="../media/image49.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5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050"/>
          <p:cNvSpPr>
            <a:spLocks noGrp="1" noChangeArrowheads="1"/>
          </p:cNvSpPr>
          <p:nvPr>
            <p:ph type="title"/>
          </p:nvPr>
        </p:nvSpPr>
        <p:spPr>
          <a:xfrm>
            <a:off x="152400" y="152400"/>
            <a:ext cx="6973888" cy="1200329"/>
          </a:xfrm>
          <a:noFill/>
        </p:spPr>
        <p:txBody>
          <a:bodyPr/>
          <a:lstStyle/>
          <a:p>
            <a:pPr algn="l">
              <a:spcAft>
                <a:spcPts val="3000"/>
              </a:spcAft>
            </a:pPr>
            <a:r>
              <a:rPr lang="en-US" altLang="en-US" sz="3600" b="1" dirty="0">
                <a:solidFill>
                  <a:srgbClr val="000000"/>
                </a:solidFill>
                <a:latin typeface="Calibri" panose="020F0502020204030204" pitchFamily="34" charset="0"/>
              </a:rPr>
              <a:t>Rethinking Technical Presentations:</a:t>
            </a:r>
            <a:br>
              <a:rPr lang="en-US" altLang="en-US" sz="3600" b="1" dirty="0">
                <a:solidFill>
                  <a:srgbClr val="000000"/>
                </a:solidFill>
                <a:latin typeface="Calibri" panose="020F0502020204030204" pitchFamily="34" charset="0"/>
              </a:rPr>
            </a:br>
            <a:r>
              <a:rPr lang="en-US" altLang="en-US" sz="3600" dirty="0">
                <a:solidFill>
                  <a:srgbClr val="000000"/>
                </a:solidFill>
                <a:latin typeface="Calibri" panose="020F0502020204030204" pitchFamily="34" charset="0"/>
              </a:rPr>
              <a:t>The Assertion-Evidence Approach</a:t>
            </a:r>
            <a:endParaRPr lang="en-US" altLang="en-US" sz="6000" b="1" dirty="0">
              <a:solidFill>
                <a:srgbClr val="000000"/>
              </a:solidFill>
              <a:latin typeface="Calibri" panose="020F0502020204030204" pitchFamily="34" charset="0"/>
            </a:endParaRPr>
          </a:p>
        </p:txBody>
      </p:sp>
      <p:sp>
        <p:nvSpPr>
          <p:cNvPr id="150532" name="Rectangle 2056"/>
          <p:cNvSpPr>
            <a:spLocks noChangeArrowheads="1"/>
          </p:cNvSpPr>
          <p:nvPr/>
        </p:nvSpPr>
        <p:spPr bwMode="auto">
          <a:xfrm>
            <a:off x="152400" y="3773488"/>
            <a:ext cx="4495800" cy="169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0" algn="l"/>
              </a:tabLst>
              <a:defRPr sz="2400" b="1">
                <a:solidFill>
                  <a:schemeClr val="tx1"/>
                </a:solidFill>
                <a:latin typeface="Calibri" panose="020F0502020204030204" pitchFamily="34" charset="0"/>
              </a:defRPr>
            </a:lvl1pPr>
            <a:lvl2pPr marL="742950" indent="-285750">
              <a:tabLst>
                <a:tab pos="0" algn="l"/>
              </a:tabLst>
              <a:defRPr sz="2400" b="1">
                <a:solidFill>
                  <a:schemeClr val="tx1"/>
                </a:solidFill>
                <a:latin typeface="Calibri" panose="020F0502020204030204" pitchFamily="34" charset="0"/>
              </a:defRPr>
            </a:lvl2pPr>
            <a:lvl3pPr marL="1143000" indent="-228600">
              <a:tabLst>
                <a:tab pos="0" algn="l"/>
              </a:tabLst>
              <a:defRPr sz="2400" b="1">
                <a:solidFill>
                  <a:schemeClr val="tx1"/>
                </a:solidFill>
                <a:latin typeface="Calibri" panose="020F0502020204030204" pitchFamily="34" charset="0"/>
              </a:defRPr>
            </a:lvl3pPr>
            <a:lvl4pPr marL="1600200" indent="-228600">
              <a:tabLst>
                <a:tab pos="0" algn="l"/>
              </a:tabLst>
              <a:defRPr sz="2400" b="1">
                <a:solidFill>
                  <a:schemeClr val="tx1"/>
                </a:solidFill>
                <a:latin typeface="Calibri" panose="020F0502020204030204" pitchFamily="34" charset="0"/>
              </a:defRPr>
            </a:lvl4pPr>
            <a:lvl5pPr marL="2057400" indent="-228600">
              <a:tabLst>
                <a:tab pos="0" algn="l"/>
              </a:tabLst>
              <a:defRPr sz="2400" b="1">
                <a:solidFill>
                  <a:schemeClr val="tx1"/>
                </a:solidFill>
                <a:latin typeface="Calibri" panose="020F0502020204030204" pitchFamily="34" charset="0"/>
              </a:defRPr>
            </a:lvl5pPr>
            <a:lvl6pPr marL="25146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6pPr>
            <a:lvl7pPr marL="29718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7pPr>
            <a:lvl8pPr marL="34290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8pPr>
            <a:lvl9pPr marL="3886200" indent="-228600" eaLnBrk="0" fontAlgn="base" hangingPunct="0">
              <a:spcBef>
                <a:spcPct val="0"/>
              </a:spcBef>
              <a:spcAft>
                <a:spcPct val="0"/>
              </a:spcAft>
              <a:tabLst>
                <a:tab pos="0" algn="l"/>
              </a:tabLst>
              <a:defRPr sz="2400" b="1">
                <a:solidFill>
                  <a:schemeClr val="tx1"/>
                </a:solidFill>
                <a:latin typeface="Calibri" panose="020F0502020204030204" pitchFamily="34" charset="0"/>
              </a:defRPr>
            </a:lvl9pPr>
          </a:lstStyle>
          <a:p>
            <a:pPr eaLnBrk="0" fontAlgn="base" hangingPunct="0">
              <a:spcBef>
                <a:spcPct val="0"/>
              </a:spcBef>
              <a:spcAft>
                <a:spcPct val="0"/>
              </a:spcAft>
            </a:pPr>
            <a:r>
              <a:rPr lang="en-US" altLang="en-US" dirty="0">
                <a:solidFill>
                  <a:srgbClr val="232323"/>
                </a:solidFill>
              </a:rPr>
              <a:t>Adapted from</a:t>
            </a:r>
          </a:p>
          <a:p>
            <a:pPr eaLnBrk="0" fontAlgn="base" hangingPunct="0">
              <a:spcBef>
                <a:spcPct val="0"/>
              </a:spcBef>
              <a:spcAft>
                <a:spcPct val="0"/>
              </a:spcAft>
            </a:pPr>
            <a:r>
              <a:rPr lang="en-US" altLang="en-US" dirty="0">
                <a:solidFill>
                  <a:srgbClr val="232323"/>
                </a:solidFill>
              </a:rPr>
              <a:t>Work of </a:t>
            </a:r>
          </a:p>
          <a:p>
            <a:pPr eaLnBrk="0" fontAlgn="base" hangingPunct="0">
              <a:spcBef>
                <a:spcPct val="0"/>
              </a:spcBef>
              <a:spcAft>
                <a:spcPct val="0"/>
              </a:spcAft>
            </a:pPr>
            <a:r>
              <a:rPr lang="en-US" altLang="en-US" dirty="0">
                <a:solidFill>
                  <a:srgbClr val="232323"/>
                </a:solidFill>
              </a:rPr>
              <a:t>Michael Alley</a:t>
            </a:r>
          </a:p>
          <a:p>
            <a:pPr eaLnBrk="0" fontAlgn="base" hangingPunct="0">
              <a:spcBef>
                <a:spcPct val="0"/>
              </a:spcBef>
              <a:spcAft>
                <a:spcPct val="0"/>
              </a:spcAft>
            </a:pPr>
            <a:r>
              <a:rPr lang="en-US" altLang="en-US" sz="1600" dirty="0">
                <a:solidFill>
                  <a:srgbClr val="232323"/>
                </a:solidFill>
              </a:rPr>
              <a:t>College of Engineering</a:t>
            </a:r>
          </a:p>
          <a:p>
            <a:pPr eaLnBrk="0" fontAlgn="base" hangingPunct="0">
              <a:spcBef>
                <a:spcPct val="0"/>
              </a:spcBef>
              <a:spcAft>
                <a:spcPct val="0"/>
              </a:spcAft>
            </a:pPr>
            <a:r>
              <a:rPr lang="en-US" altLang="en-US" sz="1600" dirty="0">
                <a:solidFill>
                  <a:srgbClr val="232323"/>
                </a:solidFill>
              </a:rPr>
              <a:t>Penn State</a:t>
            </a:r>
            <a:endParaRPr lang="en-US" altLang="en-US" dirty="0">
              <a:solidFill>
                <a:srgbClr val="232323"/>
              </a:solidFill>
            </a:endParaRPr>
          </a:p>
        </p:txBody>
      </p:sp>
      <p:sp>
        <p:nvSpPr>
          <p:cNvPr id="2" name="Rectangle 1"/>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487555-4E86-4385-BB28-682E3B07252B}"/>
              </a:ext>
            </a:extLst>
          </p:cNvPr>
          <p:cNvPicPr>
            <a:picLocks noChangeAspect="1"/>
          </p:cNvPicPr>
          <p:nvPr/>
        </p:nvPicPr>
        <p:blipFill>
          <a:blip r:embed="rId3"/>
          <a:stretch>
            <a:fillRect/>
          </a:stretch>
        </p:blipFill>
        <p:spPr>
          <a:xfrm>
            <a:off x="2836862" y="1841896"/>
            <a:ext cx="6078538" cy="4558904"/>
          </a:xfrm>
          <a:prstGeom prst="rect">
            <a:avLst/>
          </a:prstGeom>
          <a:ln>
            <a:solidFill>
              <a:schemeClr val="tx1"/>
            </a:solidFill>
          </a:ln>
        </p:spPr>
      </p:pic>
    </p:spTree>
    <p:extLst>
      <p:ext uri="{BB962C8B-B14F-4D97-AF65-F5344CB8AC3E}">
        <p14:creationId xmlns:p14="http://schemas.microsoft.com/office/powerpoint/2010/main" val="321602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6" descr="http://image.classictrucks.com/f/35771946/1103clt_14_o+1952_ford_f1+drivers_sid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1600200"/>
            <a:ext cx="1066800" cy="819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1907" name="Line 72"/>
          <p:cNvSpPr>
            <a:spLocks noChangeShapeType="1"/>
          </p:cNvSpPr>
          <p:nvPr/>
        </p:nvSpPr>
        <p:spPr bwMode="auto">
          <a:xfrm>
            <a:off x="1104900" y="2152650"/>
            <a:ext cx="9525" cy="39433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b="1">
              <a:solidFill>
                <a:srgbClr val="000000"/>
              </a:solidFill>
              <a:latin typeface="Calibri" panose="020F0502020204030204" pitchFamily="34" charset="0"/>
            </a:endParaRPr>
          </a:p>
        </p:txBody>
      </p:sp>
      <p:sp>
        <p:nvSpPr>
          <p:cNvPr id="251908" name="Title 1"/>
          <p:cNvSpPr>
            <a:spLocks noGrp="1"/>
          </p:cNvSpPr>
          <p:nvPr>
            <p:ph type="title" idx="4294967295"/>
          </p:nvPr>
        </p:nvSpPr>
        <p:spPr>
          <a:xfrm>
            <a:off x="65087" y="76200"/>
            <a:ext cx="8926513" cy="954088"/>
          </a:xfrm>
          <a:prstGeom prst="rect">
            <a:avLst/>
          </a:prstGeom>
        </p:spPr>
        <p:txBody>
          <a:bodyPr/>
          <a:lstStyle/>
          <a:p>
            <a:pPr algn="l" eaLnBrk="1" hangingPunct="1"/>
            <a:r>
              <a:rPr lang="en-US" sz="2800" b="1" dirty="0">
                <a:solidFill>
                  <a:srgbClr val="000000"/>
                </a:solidFill>
                <a:latin typeface="Calibri" panose="020F0502020204030204" pitchFamily="34" charset="0"/>
              </a:rPr>
              <a:t>Since its construction in 1952, traffic across the bridge</a:t>
            </a:r>
            <a:br>
              <a:rPr lang="en-US" sz="2800" b="1" dirty="0">
                <a:solidFill>
                  <a:srgbClr val="000000"/>
                </a:solidFill>
                <a:latin typeface="Calibri" panose="020F0502020204030204" pitchFamily="34" charset="0"/>
              </a:rPr>
            </a:br>
            <a:r>
              <a:rPr lang="en-US" sz="2800" b="1" dirty="0">
                <a:solidFill>
                  <a:srgbClr val="000000"/>
                </a:solidFill>
                <a:latin typeface="Calibri" panose="020F0502020204030204" pitchFamily="34" charset="0"/>
              </a:rPr>
              <a:t>has grown exponentially</a:t>
            </a:r>
          </a:p>
        </p:txBody>
      </p:sp>
      <p:sp>
        <p:nvSpPr>
          <p:cNvPr id="251910" name="Text Box 59"/>
          <p:cNvSpPr txBox="1">
            <a:spLocks noChangeArrowheads="1"/>
          </p:cNvSpPr>
          <p:nvPr/>
        </p:nvSpPr>
        <p:spPr bwMode="auto">
          <a:xfrm>
            <a:off x="-4763" y="1609725"/>
            <a:ext cx="2214563"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a:solidFill>
                  <a:srgbClr val="000000"/>
                </a:solidFill>
              </a:rPr>
              <a:t>1952</a:t>
            </a:r>
          </a:p>
          <a:p>
            <a:pPr algn="ctr" eaLnBrk="1" fontAlgn="base" hangingPunct="1">
              <a:spcBef>
                <a:spcPct val="0"/>
              </a:spcBef>
              <a:spcAft>
                <a:spcPct val="0"/>
              </a:spcAft>
            </a:pPr>
            <a:r>
              <a:rPr lang="en-US">
                <a:solidFill>
                  <a:srgbClr val="000000"/>
                </a:solidFill>
              </a:rPr>
              <a:t>1.1 million vehicles</a:t>
            </a:r>
          </a:p>
        </p:txBody>
      </p:sp>
      <p:pic>
        <p:nvPicPr>
          <p:cNvPr id="251911" name="Picture 6" descr="http://image.classictrucks.com/f/35771946/1103clt_14_o+1952_ford_f1+drivers_s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1600200"/>
            <a:ext cx="85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913" name="Picture 8" descr="Bay Bri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1588" y="3290888"/>
            <a:ext cx="3367087" cy="26431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Rectangle 64"/>
          <p:cNvSpPr>
            <a:spLocks noChangeArrowheads="1"/>
          </p:cNvSpPr>
          <p:nvPr/>
        </p:nvSpPr>
        <p:spPr bwMode="auto">
          <a:xfrm>
            <a:off x="2590800" y="65532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b="0" dirty="0"/>
              <a:t>[Maryland Transportation Authority, 2007]</a:t>
            </a:r>
          </a:p>
        </p:txBody>
      </p:sp>
      <p:sp>
        <p:nvSpPr>
          <p:cNvPr id="9" name="Rectangle 8"/>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16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10" descr="http://musclecargarageusa.com/wp-content/uploads/2010/04/61-Impala-Above-Front-Angle-BE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600200"/>
            <a:ext cx="600075" cy="838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52931" name="Picture 10" descr="http://musclecargarageusa.com/wp-content/uploads/2010/04/61-Impala-Above-Front-Angle-BES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1600200"/>
            <a:ext cx="1066800" cy="838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2932" name="Line 72"/>
          <p:cNvSpPr>
            <a:spLocks noChangeShapeType="1"/>
          </p:cNvSpPr>
          <p:nvPr/>
        </p:nvSpPr>
        <p:spPr bwMode="auto">
          <a:xfrm>
            <a:off x="1104900" y="2152650"/>
            <a:ext cx="9525" cy="3943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52933" name="Title 1"/>
          <p:cNvSpPr>
            <a:spLocks noGrp="1"/>
          </p:cNvSpPr>
          <p:nvPr>
            <p:ph type="title" idx="4294967295"/>
          </p:nvPr>
        </p:nvSpPr>
        <p:spPr>
          <a:xfrm>
            <a:off x="76200" y="76200"/>
            <a:ext cx="8926513" cy="954088"/>
          </a:xfrm>
        </p:spPr>
        <p:txBody>
          <a:bodyPr/>
          <a:lstStyle/>
          <a:p>
            <a:pPr eaLnBrk="1" hangingPunct="1"/>
            <a:r>
              <a:rPr lang="en-US" dirty="0"/>
              <a:t>Since its construction in 1952, traffic across the bridge</a:t>
            </a:r>
            <a:br>
              <a:rPr lang="en-US" dirty="0"/>
            </a:br>
            <a:r>
              <a:rPr lang="en-US" dirty="0"/>
              <a:t>has grown exponentially</a:t>
            </a:r>
          </a:p>
        </p:txBody>
      </p:sp>
      <p:sp>
        <p:nvSpPr>
          <p:cNvPr id="252934" name="Text Box 60"/>
          <p:cNvSpPr txBox="1">
            <a:spLocks noChangeArrowheads="1"/>
          </p:cNvSpPr>
          <p:nvPr/>
        </p:nvSpPr>
        <p:spPr bwMode="auto">
          <a:xfrm>
            <a:off x="454025" y="2533650"/>
            <a:ext cx="1304925"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t>1961</a:t>
            </a:r>
          </a:p>
          <a:p>
            <a:pPr algn="ctr" eaLnBrk="1" hangingPunct="1"/>
            <a:r>
              <a:rPr lang="en-US" dirty="0"/>
              <a:t>1.5 million</a:t>
            </a:r>
          </a:p>
        </p:txBody>
      </p:sp>
      <p:sp>
        <p:nvSpPr>
          <p:cNvPr id="252936" name="Text Box 59"/>
          <p:cNvSpPr txBox="1">
            <a:spLocks noChangeArrowheads="1"/>
          </p:cNvSpPr>
          <p:nvPr/>
        </p:nvSpPr>
        <p:spPr bwMode="auto">
          <a:xfrm>
            <a:off x="447675" y="1609725"/>
            <a:ext cx="1304925"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a:solidFill>
                  <a:srgbClr val="7F7F7F"/>
                </a:solidFill>
              </a:rPr>
              <a:t>1952</a:t>
            </a:r>
          </a:p>
          <a:p>
            <a:pPr algn="ctr" eaLnBrk="1" hangingPunct="1"/>
            <a:r>
              <a:rPr lang="en-US">
                <a:solidFill>
                  <a:srgbClr val="7F7F7F"/>
                </a:solidFill>
              </a:rPr>
              <a:t>1.1 million</a:t>
            </a:r>
          </a:p>
        </p:txBody>
      </p:sp>
      <p:pic>
        <p:nvPicPr>
          <p:cNvPr id="252938" name="Picture 9" descr="Bay Bri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1588" y="3290888"/>
            <a:ext cx="3367087" cy="2643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Rectangle 64"/>
          <p:cNvSpPr>
            <a:spLocks noChangeArrowheads="1"/>
          </p:cNvSpPr>
          <p:nvPr/>
        </p:nvSpPr>
        <p:spPr bwMode="auto">
          <a:xfrm>
            <a:off x="2590800" y="65532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b="0" dirty="0"/>
              <a:t>[Maryland Transportation Authority, 2007]</a:t>
            </a:r>
          </a:p>
        </p:txBody>
      </p:sp>
      <p:sp>
        <p:nvSpPr>
          <p:cNvPr id="10" name="Rectangle 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993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Line 72"/>
          <p:cNvSpPr>
            <a:spLocks noChangeShapeType="1"/>
          </p:cNvSpPr>
          <p:nvPr/>
        </p:nvSpPr>
        <p:spPr bwMode="auto">
          <a:xfrm>
            <a:off x="1104900" y="2124075"/>
            <a:ext cx="9525" cy="3943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53955" name="Title 1"/>
          <p:cNvSpPr>
            <a:spLocks noGrp="1"/>
          </p:cNvSpPr>
          <p:nvPr>
            <p:ph type="title" idx="4294967295"/>
          </p:nvPr>
        </p:nvSpPr>
        <p:spPr>
          <a:xfrm>
            <a:off x="76200" y="76200"/>
            <a:ext cx="8926513" cy="954088"/>
          </a:xfrm>
        </p:spPr>
        <p:txBody>
          <a:bodyPr/>
          <a:lstStyle/>
          <a:p>
            <a:pPr eaLnBrk="1" hangingPunct="1"/>
            <a:r>
              <a:rPr lang="en-US" dirty="0"/>
              <a:t>Since its construction in 1952, traffic across the bridge</a:t>
            </a:r>
            <a:br>
              <a:rPr lang="en-US" dirty="0"/>
            </a:br>
            <a:r>
              <a:rPr lang="en-US" dirty="0"/>
              <a:t>has grown exponentially</a:t>
            </a:r>
          </a:p>
        </p:txBody>
      </p:sp>
      <p:grpSp>
        <p:nvGrpSpPr>
          <p:cNvPr id="253956" name="Group 41"/>
          <p:cNvGrpSpPr>
            <a:grpSpLocks/>
          </p:cNvGrpSpPr>
          <p:nvPr/>
        </p:nvGrpSpPr>
        <p:grpSpPr bwMode="auto">
          <a:xfrm>
            <a:off x="454025" y="1609726"/>
            <a:ext cx="4108450" cy="1631951"/>
            <a:chOff x="286" y="1014"/>
            <a:chExt cx="2588" cy="1028"/>
          </a:xfrm>
        </p:grpSpPr>
        <p:pic>
          <p:nvPicPr>
            <p:cNvPr id="253990" name="Picture 54" descr="jee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9" y="1014"/>
              <a:ext cx="335" cy="5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3991" name="Text Box 60"/>
            <p:cNvSpPr txBox="1">
              <a:spLocks noChangeArrowheads="1"/>
            </p:cNvSpPr>
            <p:nvPr/>
          </p:nvSpPr>
          <p:spPr bwMode="auto">
            <a:xfrm>
              <a:off x="286" y="1596"/>
              <a:ext cx="822" cy="4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solidFill>
                    <a:srgbClr val="7F7F7F"/>
                  </a:solidFill>
                </a:rPr>
                <a:t>1961</a:t>
              </a:r>
            </a:p>
            <a:p>
              <a:pPr algn="ctr" eaLnBrk="1" hangingPunct="1"/>
              <a:r>
                <a:rPr lang="en-US" dirty="0">
                  <a:solidFill>
                    <a:srgbClr val="7F7F7F"/>
                  </a:solidFill>
                </a:rPr>
                <a:t>1.5 million</a:t>
              </a:r>
            </a:p>
          </p:txBody>
        </p:sp>
      </p:grpSp>
      <p:sp>
        <p:nvSpPr>
          <p:cNvPr id="253957" name="Rectangle 64"/>
          <p:cNvSpPr>
            <a:spLocks noChangeArrowheads="1"/>
          </p:cNvSpPr>
          <p:nvPr/>
        </p:nvSpPr>
        <p:spPr bwMode="auto">
          <a:xfrm>
            <a:off x="2590800" y="65532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b="0" dirty="0"/>
              <a:t>[Maryland Transportation Authority, 2007]</a:t>
            </a:r>
          </a:p>
        </p:txBody>
      </p:sp>
      <p:sp>
        <p:nvSpPr>
          <p:cNvPr id="253958" name="Text Box 59"/>
          <p:cNvSpPr txBox="1">
            <a:spLocks noChangeArrowheads="1"/>
          </p:cNvSpPr>
          <p:nvPr/>
        </p:nvSpPr>
        <p:spPr bwMode="auto">
          <a:xfrm>
            <a:off x="447675" y="1609725"/>
            <a:ext cx="1304925" cy="708025"/>
          </a:xfrm>
          <a:prstGeom prst="rect">
            <a:avLst/>
          </a:prstGeom>
          <a:solidFill>
            <a:schemeClr val="bg1"/>
          </a:solidFill>
          <a:ln>
            <a:noFill/>
          </a:ln>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solidFill>
                  <a:srgbClr val="7F7F7F"/>
                </a:solidFill>
              </a:rPr>
              <a:t>1952</a:t>
            </a:r>
          </a:p>
          <a:p>
            <a:pPr algn="ctr" eaLnBrk="1" hangingPunct="1"/>
            <a:r>
              <a:rPr lang="en-US" dirty="0">
                <a:solidFill>
                  <a:srgbClr val="7F7F7F"/>
                </a:solidFill>
              </a:rPr>
              <a:t>1.1 million</a:t>
            </a:r>
          </a:p>
        </p:txBody>
      </p:sp>
      <p:pic>
        <p:nvPicPr>
          <p:cNvPr id="253959" name="Picture 51"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1950" y="1604963"/>
            <a:ext cx="1060450" cy="825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53960" name="Group 42"/>
          <p:cNvGrpSpPr>
            <a:grpSpLocks/>
          </p:cNvGrpSpPr>
          <p:nvPr/>
        </p:nvGrpSpPr>
        <p:grpSpPr bwMode="auto">
          <a:xfrm>
            <a:off x="488950" y="1600200"/>
            <a:ext cx="7969250" cy="5099050"/>
            <a:chOff x="308" y="1008"/>
            <a:chExt cx="5020" cy="3212"/>
          </a:xfrm>
        </p:grpSpPr>
        <p:sp>
          <p:nvSpPr>
            <p:cNvPr id="253961" name="Text Box 55"/>
            <p:cNvSpPr txBox="1">
              <a:spLocks noChangeArrowheads="1"/>
            </p:cNvSpPr>
            <p:nvPr/>
          </p:nvSpPr>
          <p:spPr bwMode="auto">
            <a:xfrm>
              <a:off x="308" y="3110"/>
              <a:ext cx="789" cy="4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hangingPunct="1"/>
              <a:r>
                <a:rPr lang="en-US" dirty="0"/>
                <a:t>2007</a:t>
              </a:r>
            </a:p>
            <a:p>
              <a:pPr algn="ctr" eaLnBrk="1" hangingPunct="1"/>
              <a:r>
                <a:rPr lang="en-US" dirty="0"/>
                <a:t>27 Million</a:t>
              </a:r>
            </a:p>
          </p:txBody>
        </p:sp>
        <p:grpSp>
          <p:nvGrpSpPr>
            <p:cNvPr id="253962" name="Group 13"/>
            <p:cNvGrpSpPr>
              <a:grpSpLocks/>
            </p:cNvGrpSpPr>
            <p:nvPr/>
          </p:nvGrpSpPr>
          <p:grpSpPr bwMode="auto">
            <a:xfrm>
              <a:off x="1824" y="1008"/>
              <a:ext cx="3504" cy="3212"/>
              <a:chOff x="1584" y="624"/>
              <a:chExt cx="4032" cy="3696"/>
            </a:xfrm>
          </p:grpSpPr>
          <p:pic>
            <p:nvPicPr>
              <p:cNvPr id="253963" name="Picture 24"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4" name="Picture 25"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5" name="Picture 27"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6" name="Picture 28"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7" name="Picture 29"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8" name="Picture 30"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69" name="Picture 31"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0" name="Picture 32"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1" name="Picture 33"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2" name="Picture 34"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3" name="Picture 26"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4" name="Picture 35"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5" name="Picture 36"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6" name="Picture 37"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7" name="Picture 38"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8" name="Picture 39"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79" name="Picture 40"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7" y="3177"/>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0" name="Picture 41" descr="jee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2" y="3792"/>
                <a:ext cx="76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1" name="Picture 43"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62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2" name="Picture 44"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3" name="Picture 45"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4" name="Picture 46"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5" name="Picture 47"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316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6" name="Picture 48"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2544"/>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7" name="Picture 49"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872"/>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8" name="Picture 50" descr="jee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248"/>
                <a:ext cx="768" cy="5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3989" name="Picture 66" descr="jee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8" y="3792"/>
                <a:ext cx="768"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40" name="Rectangle 3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0599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752600"/>
            <a:ext cx="5156200" cy="38576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2275" name="Rectangle 2050"/>
          <p:cNvSpPr>
            <a:spLocks noGrp="1" noChangeArrowheads="1"/>
          </p:cNvSpPr>
          <p:nvPr>
            <p:ph type="title" idx="4294967295"/>
          </p:nvPr>
        </p:nvSpPr>
        <p:spPr bwMode="auto">
          <a:xfrm>
            <a:off x="76200" y="114300"/>
            <a:ext cx="8907462" cy="954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b="1" dirty="0">
                <a:solidFill>
                  <a:srgbClr val="000000"/>
                </a:solidFill>
                <a:latin typeface="Calibri" panose="020F0502020204030204" pitchFamily="34" charset="0"/>
              </a:rPr>
              <a:t>The third step in creating assertion-evidence slides </a:t>
            </a:r>
            <a:br>
              <a:rPr lang="en-US" altLang="en-US" sz="2800" b="1" dirty="0">
                <a:solidFill>
                  <a:srgbClr val="000000"/>
                </a:solidFill>
                <a:latin typeface="Calibri" panose="020F0502020204030204" pitchFamily="34" charset="0"/>
              </a:rPr>
            </a:br>
            <a:r>
              <a:rPr lang="en-US" altLang="en-US" sz="2800" b="1" dirty="0">
                <a:solidFill>
                  <a:srgbClr val="000000"/>
                </a:solidFill>
                <a:latin typeface="Calibri" panose="020F0502020204030204" pitchFamily="34" charset="0"/>
              </a:rPr>
              <a:t>is to breakout of</a:t>
            </a:r>
            <a:r>
              <a:rPr lang="en-US" altLang="en-US" dirty="0">
                <a:solidFill>
                  <a:srgbClr val="000000"/>
                </a:solidFill>
                <a:latin typeface="Calibri" panose="020F0502020204030204" pitchFamily="34" charset="0"/>
              </a:rPr>
              <a:t> the</a:t>
            </a:r>
            <a:r>
              <a:rPr lang="en-US" altLang="en-US" sz="2800" b="1" dirty="0">
                <a:solidFill>
                  <a:srgbClr val="000000"/>
                </a:solidFill>
                <a:latin typeface="Calibri" panose="020F0502020204030204" pitchFamily="34" charset="0"/>
              </a:rPr>
              <a:t> default PowerPoint layout</a:t>
            </a:r>
          </a:p>
        </p:txBody>
      </p:sp>
      <p:grpSp>
        <p:nvGrpSpPr>
          <p:cNvPr id="2" name="Group 1"/>
          <p:cNvGrpSpPr>
            <a:grpSpLocks/>
          </p:cNvGrpSpPr>
          <p:nvPr/>
        </p:nvGrpSpPr>
        <p:grpSpPr bwMode="auto">
          <a:xfrm>
            <a:off x="495300" y="1981200"/>
            <a:ext cx="4419600" cy="3243263"/>
            <a:chOff x="457200" y="1371600"/>
            <a:chExt cx="4419600" cy="3243263"/>
          </a:xfrm>
        </p:grpSpPr>
        <p:cxnSp>
          <p:nvCxnSpPr>
            <p:cNvPr id="3" name="Straight Connector 2"/>
            <p:cNvCxnSpPr/>
            <p:nvPr/>
          </p:nvCxnSpPr>
          <p:spPr>
            <a:xfrm>
              <a:off x="457200" y="1371600"/>
              <a:ext cx="4267200" cy="324326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09600" y="1371600"/>
              <a:ext cx="4267200" cy="324326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FEADA30-59F1-4BA3-BA22-075A8D2172F1}"/>
              </a:ext>
            </a:extLst>
          </p:cNvPr>
          <p:cNvCxnSpPr/>
          <p:nvPr/>
        </p:nvCxnSpPr>
        <p:spPr>
          <a:xfrm flipH="1">
            <a:off x="5029200" y="2286000"/>
            <a:ext cx="533400"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7">
            <a:extLst>
              <a:ext uri="{FF2B5EF4-FFF2-40B4-BE49-F238E27FC236}">
                <a16:creationId xmlns:a16="http://schemas.microsoft.com/office/drawing/2014/main" id="{709D8B8A-77E4-4FAB-B206-392233F2475C}"/>
              </a:ext>
            </a:extLst>
          </p:cNvPr>
          <p:cNvSpPr txBox="1">
            <a:spLocks noChangeArrowheads="1"/>
          </p:cNvSpPr>
          <p:nvPr/>
        </p:nvSpPr>
        <p:spPr bwMode="auto">
          <a:xfrm>
            <a:off x="5575300" y="1828800"/>
            <a:ext cx="35687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000000"/>
                </a:solidFill>
              </a:rPr>
              <a:t>Encourages topics as titles</a:t>
            </a:r>
          </a:p>
        </p:txBody>
      </p:sp>
      <p:cxnSp>
        <p:nvCxnSpPr>
          <p:cNvPr id="11" name="Straight Arrow Connector 10">
            <a:extLst>
              <a:ext uri="{FF2B5EF4-FFF2-40B4-BE49-F238E27FC236}">
                <a16:creationId xmlns:a16="http://schemas.microsoft.com/office/drawing/2014/main" id="{E2205906-E850-46B9-BDCC-1B0B16C8C182}"/>
              </a:ext>
            </a:extLst>
          </p:cNvPr>
          <p:cNvCxnSpPr/>
          <p:nvPr/>
        </p:nvCxnSpPr>
        <p:spPr>
          <a:xfrm flipH="1">
            <a:off x="5029200" y="3545295"/>
            <a:ext cx="533400"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7">
            <a:extLst>
              <a:ext uri="{FF2B5EF4-FFF2-40B4-BE49-F238E27FC236}">
                <a16:creationId xmlns:a16="http://schemas.microsoft.com/office/drawing/2014/main" id="{8EA3652A-5FA1-42DE-96EF-8C20BDBEB8E9}"/>
              </a:ext>
            </a:extLst>
          </p:cNvPr>
          <p:cNvSpPr txBox="1">
            <a:spLocks noChangeArrowheads="1"/>
          </p:cNvSpPr>
          <p:nvPr/>
        </p:nvSpPr>
        <p:spPr bwMode="auto">
          <a:xfrm>
            <a:off x="5562600" y="3276600"/>
            <a:ext cx="35687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000000"/>
                </a:solidFill>
              </a:rPr>
              <a:t>Encourages long text,</a:t>
            </a:r>
          </a:p>
          <a:p>
            <a:pPr fontAlgn="base">
              <a:spcBef>
                <a:spcPct val="0"/>
              </a:spcBef>
              <a:spcAft>
                <a:spcPct val="0"/>
              </a:spcAft>
            </a:pPr>
            <a:r>
              <a:rPr lang="en-US" altLang="en-US" dirty="0">
                <a:solidFill>
                  <a:srgbClr val="000000"/>
                </a:solidFill>
              </a:rPr>
              <a:t>not visuals</a:t>
            </a:r>
          </a:p>
        </p:txBody>
      </p:sp>
    </p:spTree>
    <p:extLst>
      <p:ext uri="{BB962C8B-B14F-4D97-AF65-F5344CB8AC3E}">
        <p14:creationId xmlns:p14="http://schemas.microsoft.com/office/powerpoint/2010/main" val="1221526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3" name="Shape 23"/>
          <p:cNvSpPr/>
          <p:nvPr/>
        </p:nvSpPr>
        <p:spPr>
          <a:xfrm>
            <a:off x="152401" y="3028951"/>
            <a:ext cx="3352799" cy="1562099"/>
          </a:xfrm>
          <a:prstGeom prst="rect">
            <a:avLst/>
          </a:prstGeom>
          <a:noFill/>
          <a:ln>
            <a:noFill/>
          </a:ln>
        </p:spPr>
        <p:txBody>
          <a:bodyPr lIns="91425" tIns="25400" rIns="91425" bIns="25400" anchor="t" anchorCtr="0">
            <a:noAutofit/>
          </a:bodyPr>
          <a:lstStyle/>
          <a:p>
            <a:pPr>
              <a:buSzPct val="25000"/>
            </a:pPr>
            <a:r>
              <a:rPr lang="en-US" sz="2000" b="1">
                <a:solidFill>
                  <a:srgbClr val="262626"/>
                </a:solidFill>
                <a:latin typeface="Calibri"/>
                <a:ea typeface="Calibri"/>
                <a:cs typeface="Calibri"/>
                <a:sym typeface="Calibri"/>
              </a:rPr>
              <a:t>Name</a:t>
            </a:r>
          </a:p>
          <a:p>
            <a:pPr>
              <a:buSzPct val="25000"/>
            </a:pPr>
            <a:r>
              <a:rPr lang="en-US" sz="2000" b="1">
                <a:solidFill>
                  <a:srgbClr val="262626"/>
                </a:solidFill>
                <a:latin typeface="Calibri"/>
                <a:ea typeface="Calibri"/>
                <a:cs typeface="Calibri"/>
                <a:sym typeface="Calibri"/>
              </a:rPr>
              <a:t>Name</a:t>
            </a:r>
          </a:p>
          <a:p>
            <a:pPr>
              <a:buSzPct val="25000"/>
            </a:pPr>
            <a:r>
              <a:rPr lang="en-US" sz="2000" b="1">
                <a:solidFill>
                  <a:srgbClr val="262626"/>
                </a:solidFill>
                <a:latin typeface="Calibri"/>
                <a:ea typeface="Calibri"/>
                <a:cs typeface="Calibri"/>
                <a:sym typeface="Calibri"/>
              </a:rPr>
              <a:t>Name</a:t>
            </a:r>
          </a:p>
          <a:p>
            <a:pPr>
              <a:spcBef>
                <a:spcPts val="900"/>
              </a:spcBef>
              <a:buSzPct val="25000"/>
            </a:pPr>
            <a:r>
              <a:rPr lang="en-US" b="1">
                <a:solidFill>
                  <a:srgbClr val="262626"/>
                </a:solidFill>
                <a:latin typeface="Calibri"/>
                <a:ea typeface="Calibri"/>
                <a:cs typeface="Calibri"/>
                <a:sym typeface="Calibri"/>
              </a:rPr>
              <a:t>Department</a:t>
            </a:r>
          </a:p>
          <a:p>
            <a:pPr>
              <a:buSzPct val="25000"/>
            </a:pPr>
            <a:r>
              <a:rPr lang="en-US" b="1">
                <a:solidFill>
                  <a:srgbClr val="262626"/>
                </a:solidFill>
                <a:latin typeface="Calibri"/>
                <a:ea typeface="Calibri"/>
                <a:cs typeface="Calibri"/>
                <a:sym typeface="Calibri"/>
              </a:rPr>
              <a:t>Institution</a:t>
            </a:r>
          </a:p>
          <a:p>
            <a:pPr>
              <a:spcBef>
                <a:spcPts val="900"/>
              </a:spcBef>
              <a:buSzPct val="25000"/>
            </a:pPr>
            <a:r>
              <a:rPr lang="en-US" b="1">
                <a:solidFill>
                  <a:srgbClr val="262626"/>
                </a:solidFill>
                <a:latin typeface="Calibri"/>
                <a:ea typeface="Calibri"/>
                <a:cs typeface="Calibri"/>
                <a:sym typeface="Calibri"/>
              </a:rPr>
              <a:t>Date</a:t>
            </a:r>
          </a:p>
        </p:txBody>
      </p:sp>
      <p:sp>
        <p:nvSpPr>
          <p:cNvPr id="24" name="Shape 24"/>
          <p:cNvSpPr/>
          <p:nvPr/>
        </p:nvSpPr>
        <p:spPr>
          <a:xfrm>
            <a:off x="3733800" y="2193131"/>
            <a:ext cx="5181600" cy="29979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rgbClr val="EAEAEA"/>
              </a:solidFill>
              <a:latin typeface="Calibri"/>
              <a:ea typeface="Calibri"/>
              <a:cs typeface="Calibri"/>
              <a:sym typeface="Calibri"/>
            </a:endParaRPr>
          </a:p>
          <a:p>
            <a:pPr algn="ctr"/>
            <a:endParaRPr sz="2400">
              <a:solidFill>
                <a:srgbClr val="EAEAEA"/>
              </a:solidFill>
              <a:latin typeface="Calibri"/>
              <a:ea typeface="Calibri"/>
              <a:cs typeface="Calibri"/>
              <a:sym typeface="Calibri"/>
            </a:endParaRPr>
          </a:p>
          <a:p>
            <a:pPr algn="ctr"/>
            <a:endParaRPr sz="2400">
              <a:solidFill>
                <a:srgbClr val="EAEAEA"/>
              </a:solidFill>
              <a:latin typeface="Calibri"/>
              <a:ea typeface="Calibri"/>
              <a:cs typeface="Calibri"/>
              <a:sym typeface="Calibri"/>
            </a:endParaRPr>
          </a:p>
          <a:p>
            <a:pPr algn="ctr"/>
            <a:endParaRPr sz="2400">
              <a:solidFill>
                <a:srgbClr val="EAEAEA"/>
              </a:solidFill>
              <a:latin typeface="Calibri"/>
              <a:ea typeface="Calibri"/>
              <a:cs typeface="Calibri"/>
              <a:sym typeface="Calibri"/>
            </a:endParaRPr>
          </a:p>
          <a:p>
            <a:pPr>
              <a:buSzPct val="25000"/>
            </a:pPr>
            <a:r>
              <a:rPr lang="en-US" sz="2000" b="1">
                <a:solidFill>
                  <a:srgbClr val="EAEAEA"/>
                </a:solidFill>
                <a:latin typeface="Calibri"/>
                <a:ea typeface="Calibri"/>
                <a:cs typeface="Calibri"/>
                <a:sym typeface="Calibri"/>
              </a:rPr>
              <a:t>Replace this box with key image to introduce talk’s scope, importance, or background</a:t>
            </a: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p:txBody>
      </p:sp>
      <p:sp>
        <p:nvSpPr>
          <p:cNvPr id="25" name="Shape 25"/>
          <p:cNvSpPr txBox="1"/>
          <p:nvPr/>
        </p:nvSpPr>
        <p:spPr>
          <a:xfrm>
            <a:off x="152400" y="5449462"/>
            <a:ext cx="1025400" cy="44895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t" anchorCtr="0">
            <a:noAutofit/>
          </a:bodyPr>
          <a:lstStyle/>
          <a:p>
            <a:pPr>
              <a:buSzPct val="25000"/>
            </a:pPr>
            <a:r>
              <a:rPr lang="en-US" sz="1200" dirty="0">
                <a:solidFill>
                  <a:schemeClr val="lt1"/>
                </a:solidFill>
                <a:latin typeface="Calibri"/>
                <a:ea typeface="Calibri"/>
                <a:cs typeface="Calibri"/>
                <a:sym typeface="Calibri"/>
              </a:rPr>
              <a:t>Replace with </a:t>
            </a:r>
          </a:p>
          <a:p>
            <a:pPr>
              <a:buSzPct val="25000"/>
            </a:pPr>
            <a:r>
              <a:rPr lang="en-US" sz="1200" dirty="0">
                <a:solidFill>
                  <a:schemeClr val="lt1"/>
                </a:solidFill>
                <a:latin typeface="Calibri"/>
                <a:ea typeface="Calibri"/>
                <a:cs typeface="Calibri"/>
                <a:sym typeface="Calibri"/>
              </a:rPr>
              <a:t>your Logo</a:t>
            </a:r>
          </a:p>
        </p:txBody>
      </p:sp>
      <p:sp>
        <p:nvSpPr>
          <p:cNvPr id="26" name="Shape 26"/>
          <p:cNvSpPr txBox="1"/>
          <p:nvPr/>
        </p:nvSpPr>
        <p:spPr>
          <a:xfrm>
            <a:off x="76201" y="914400"/>
            <a:ext cx="7502399" cy="1107996"/>
          </a:xfrm>
          <a:prstGeom prst="rect">
            <a:avLst/>
          </a:prstGeom>
          <a:noFill/>
          <a:ln>
            <a:noFill/>
          </a:ln>
        </p:spPr>
        <p:txBody>
          <a:bodyPr lIns="0" tIns="0" rIns="0" bIns="0" anchor="t" anchorCtr="0">
            <a:spAutoFit/>
          </a:bodyPr>
          <a:lstStyle/>
          <a:p>
            <a:pPr>
              <a:buSzPct val="25000"/>
            </a:pPr>
            <a:r>
              <a:rPr lang="en-US" sz="3600" b="1" dirty="0">
                <a:solidFill>
                  <a:srgbClr val="000000"/>
                </a:solidFill>
                <a:latin typeface="Calibri"/>
                <a:ea typeface="Calibri"/>
                <a:cs typeface="Calibri"/>
                <a:sym typeface="Calibri"/>
              </a:rPr>
              <a:t>Title of Presentation in Initial Capitals:</a:t>
            </a:r>
          </a:p>
          <a:p>
            <a:pPr>
              <a:buSzPct val="25000"/>
            </a:pPr>
            <a:r>
              <a:rPr lang="en-US" sz="3600" b="1" dirty="0">
                <a:solidFill>
                  <a:srgbClr val="000000"/>
                </a:solidFill>
                <a:latin typeface="Calibri"/>
                <a:ea typeface="Calibri"/>
                <a:cs typeface="Calibri"/>
                <a:sym typeface="Calibri"/>
              </a:rPr>
              <a:t>36 Points, Calibri Bold</a:t>
            </a:r>
            <a:r>
              <a:rPr lang="en-US" sz="3600" b="1" dirty="0">
                <a:solidFill>
                  <a:schemeClr val="dk1"/>
                </a:solidFill>
                <a:latin typeface="Calibri"/>
                <a:ea typeface="Calibri"/>
                <a:cs typeface="Calibri"/>
                <a:sym typeface="Calibri"/>
              </a:rPr>
              <a:t> </a:t>
            </a:r>
          </a:p>
        </p:txBody>
      </p:sp>
      <p:sp>
        <p:nvSpPr>
          <p:cNvPr id="3" name="TextBox 2"/>
          <p:cNvSpPr txBox="1"/>
          <p:nvPr/>
        </p:nvSpPr>
        <p:spPr>
          <a:xfrm>
            <a:off x="1600201" y="2446564"/>
            <a:ext cx="184731" cy="400110"/>
          </a:xfrm>
          <a:prstGeom prst="rect">
            <a:avLst/>
          </a:prstGeom>
          <a:noFill/>
        </p:spPr>
        <p:txBody>
          <a:bodyPr wrap="none" rtlCol="0">
            <a:spAutoFit/>
          </a:bodyPr>
          <a:lstStyle/>
          <a:p>
            <a:endParaRPr lang="en-US" sz="2000" b="1" dirty="0">
              <a:latin typeface="Calibri" panose="020F0502020204030204" pitchFamily="34" charset="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b="9888"/>
          <a:stretch>
            <a:fillRect/>
          </a:stretch>
        </p:blipFill>
        <p:spPr bwMode="auto">
          <a:xfrm>
            <a:off x="304800" y="1719263"/>
            <a:ext cx="6553200" cy="442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152400" y="114300"/>
            <a:ext cx="8907463" cy="5448300"/>
            <a:chOff x="152400" y="114300"/>
            <a:chExt cx="8907463" cy="5448300"/>
          </a:xfrm>
        </p:grpSpPr>
        <p:sp>
          <p:nvSpPr>
            <p:cNvPr id="5" name="Rectangle 2050"/>
            <p:cNvSpPr txBox="1">
              <a:spLocks noChangeArrowheads="1"/>
            </p:cNvSpPr>
            <p:nvPr/>
          </p:nvSpPr>
          <p:spPr bwMode="auto">
            <a:xfrm>
              <a:off x="152400" y="114300"/>
              <a:ext cx="8907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eaLnBrk="1" fontAlgn="base" hangingPunct="1">
                <a:spcBef>
                  <a:spcPct val="0"/>
                </a:spcBef>
                <a:spcAft>
                  <a:spcPct val="0"/>
                </a:spcAft>
                <a:defRPr/>
              </a:pPr>
              <a:r>
                <a:rPr lang="en-US" sz="2800" dirty="0">
                  <a:solidFill>
                    <a:srgbClr val="000000"/>
                  </a:solidFill>
                </a:rPr>
                <a:t>A common error in the beginning of scientific talks </a:t>
              </a:r>
              <a:br>
                <a:rPr lang="en-US" sz="2800" dirty="0">
                  <a:solidFill>
                    <a:srgbClr val="000000"/>
                  </a:solidFill>
                </a:rPr>
              </a:br>
              <a:r>
                <a:rPr lang="en-US" sz="2800" dirty="0">
                  <a:solidFill>
                    <a:srgbClr val="000000"/>
                  </a:solidFill>
                </a:rPr>
                <a:t>is </a:t>
              </a:r>
              <a:r>
                <a:rPr lang="en-US" sz="2800" dirty="0">
                  <a:solidFill>
                    <a:prstClr val="black"/>
                  </a:solidFill>
                </a:rPr>
                <a:t>to leave the audience behind</a:t>
              </a:r>
            </a:p>
          </p:txBody>
        </p:sp>
        <p:grpSp>
          <p:nvGrpSpPr>
            <p:cNvPr id="2" name="Group 1"/>
            <p:cNvGrpSpPr/>
            <p:nvPr/>
          </p:nvGrpSpPr>
          <p:grpSpPr>
            <a:xfrm>
              <a:off x="1143000" y="2362200"/>
              <a:ext cx="4800600" cy="3200400"/>
              <a:chOff x="1143000" y="2362200"/>
              <a:chExt cx="4800600" cy="3200400"/>
            </a:xfrm>
          </p:grpSpPr>
          <p:cxnSp>
            <p:nvCxnSpPr>
              <p:cNvPr id="4" name="Straight Connector 3"/>
              <p:cNvCxnSpPr/>
              <p:nvPr/>
            </p:nvCxnSpPr>
            <p:spPr>
              <a:xfrm>
                <a:off x="1143000" y="23622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43000" y="23622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8054791" y="6553200"/>
            <a:ext cx="1089209" cy="307777"/>
          </a:xfrm>
          <a:prstGeom prst="rect">
            <a:avLst/>
          </a:prstGeom>
          <a:noFill/>
        </p:spPr>
        <p:txBody>
          <a:bodyPr wrap="none" rtlCol="0">
            <a:spAutoFit/>
          </a:bodyPr>
          <a:lstStyle/>
          <a:p>
            <a:r>
              <a:rPr lang="en-US" sz="1400" dirty="0">
                <a:solidFill>
                  <a:prstClr val="black">
                    <a:lumMod val="65000"/>
                    <a:lumOff val="35000"/>
                  </a:prstClr>
                </a:solidFill>
              </a:rPr>
              <a:t>[Alley, 2013]</a:t>
            </a:r>
          </a:p>
        </p:txBody>
      </p:sp>
      <p:sp>
        <p:nvSpPr>
          <p:cNvPr id="10" name="Rectangle 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5537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06363" y="115888"/>
            <a:ext cx="90376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GB" altLang="en-US" b="1">
                <a:solidFill>
                  <a:srgbClr val="000000"/>
                </a:solidFill>
                <a:latin typeface="Calibri" panose="020F0502020204030204" pitchFamily="34" charset="0"/>
              </a:rPr>
              <a:t>Determining Whether Atmospheric Mercury Goes </a:t>
            </a:r>
            <a:br>
              <a:rPr lang="en-GB" altLang="en-US" b="1">
                <a:solidFill>
                  <a:srgbClr val="000000"/>
                </a:solidFill>
                <a:latin typeface="Calibri" panose="020F0502020204030204" pitchFamily="34" charset="0"/>
              </a:rPr>
            </a:br>
            <a:r>
              <a:rPr lang="en-GB" altLang="en-US" b="1">
                <a:solidFill>
                  <a:srgbClr val="000000"/>
                </a:solidFill>
                <a:latin typeface="Calibri" panose="020F0502020204030204" pitchFamily="34" charset="0"/>
              </a:rPr>
              <a:t>into Surface Snow after a Depletion Event</a:t>
            </a:r>
          </a:p>
        </p:txBody>
      </p:sp>
      <p:sp>
        <p:nvSpPr>
          <p:cNvPr id="158723" name="Text Box 3"/>
          <p:cNvSpPr txBox="1">
            <a:spLocks noChangeArrowheads="1"/>
          </p:cNvSpPr>
          <p:nvPr/>
        </p:nvSpPr>
        <p:spPr bwMode="auto">
          <a:xfrm>
            <a:off x="106363" y="2514600"/>
            <a:ext cx="294005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GB" altLang="en-US" sz="2000" b="1">
                <a:solidFill>
                  <a:srgbClr val="000000"/>
                </a:solidFill>
                <a:latin typeface="Calibri" panose="020F0502020204030204" pitchFamily="34" charset="0"/>
              </a:rPr>
              <a:t>Katrine Aspmo</a:t>
            </a:r>
            <a:endParaRPr lang="en-GB" altLang="en-US" sz="2000" b="1" baseline="30000">
              <a:solidFill>
                <a:srgbClr val="000000"/>
              </a:solidFill>
              <a:latin typeface="Calibri" panose="020F0502020204030204" pitchFamily="34" charset="0"/>
            </a:endParaRPr>
          </a:p>
          <a:p>
            <a:pPr fontAlgn="base">
              <a:spcBef>
                <a:spcPct val="0"/>
              </a:spcBef>
              <a:spcAft>
                <a:spcPct val="0"/>
              </a:spcAft>
              <a:buFontTx/>
              <a:buNone/>
            </a:pPr>
            <a:r>
              <a:rPr lang="en-GB" altLang="en-US" sz="2000" b="1">
                <a:solidFill>
                  <a:srgbClr val="000000"/>
                </a:solidFill>
                <a:latin typeface="Calibri" panose="020F0502020204030204" pitchFamily="34" charset="0"/>
              </a:rPr>
              <a:t>Torunn Berg</a:t>
            </a:r>
            <a:endParaRPr lang="en-GB" altLang="en-US" sz="2000" b="1" baseline="30000">
              <a:solidFill>
                <a:srgbClr val="000000"/>
              </a:solidFill>
              <a:latin typeface="Calibri" panose="020F0502020204030204" pitchFamily="34" charset="0"/>
            </a:endParaRPr>
          </a:p>
          <a:p>
            <a:pPr fontAlgn="base">
              <a:spcBef>
                <a:spcPct val="0"/>
              </a:spcBef>
              <a:spcAft>
                <a:spcPct val="0"/>
              </a:spcAft>
              <a:buFontTx/>
              <a:buNone/>
            </a:pPr>
            <a:r>
              <a:rPr lang="en-US" altLang="en-US" sz="1600" b="1">
                <a:solidFill>
                  <a:srgbClr val="4D4D4D"/>
                </a:solidFill>
                <a:latin typeface="Calibri" panose="020F0502020204030204" pitchFamily="34" charset="0"/>
              </a:rPr>
              <a:t>Norwegian Institute for </a:t>
            </a:r>
            <a:br>
              <a:rPr lang="en-US" altLang="en-US" sz="1600" b="1">
                <a:solidFill>
                  <a:srgbClr val="4D4D4D"/>
                </a:solidFill>
                <a:latin typeface="Calibri" panose="020F0502020204030204" pitchFamily="34" charset="0"/>
              </a:rPr>
            </a:br>
            <a:r>
              <a:rPr lang="en-US" altLang="en-US" sz="1600" b="1">
                <a:solidFill>
                  <a:srgbClr val="4D4D4D"/>
                </a:solidFill>
                <a:latin typeface="Calibri" panose="020F0502020204030204" pitchFamily="34" charset="0"/>
              </a:rPr>
              <a:t>Air Research</a:t>
            </a:r>
            <a:r>
              <a:rPr lang="en-US" altLang="en-US" sz="1700" b="1">
                <a:solidFill>
                  <a:srgbClr val="4D4D4D"/>
                </a:solidFill>
                <a:latin typeface="Calibri" panose="020F0502020204030204" pitchFamily="34" charset="0"/>
              </a:rPr>
              <a:t> </a:t>
            </a:r>
          </a:p>
          <a:p>
            <a:pPr fontAlgn="base">
              <a:spcBef>
                <a:spcPct val="0"/>
              </a:spcBef>
              <a:spcAft>
                <a:spcPct val="0"/>
              </a:spcAft>
              <a:buFontTx/>
              <a:buNone/>
            </a:pPr>
            <a:endParaRPr lang="en-GB" altLang="en-US" sz="1800" b="1">
              <a:solidFill>
                <a:srgbClr val="4D4D4D"/>
              </a:solidFill>
              <a:latin typeface="Calibri" panose="020F0502020204030204" pitchFamily="34" charset="0"/>
            </a:endParaRPr>
          </a:p>
          <a:p>
            <a:pPr fontAlgn="base">
              <a:spcBef>
                <a:spcPct val="0"/>
              </a:spcBef>
              <a:spcAft>
                <a:spcPct val="0"/>
              </a:spcAft>
              <a:buFontTx/>
              <a:buNone/>
            </a:pPr>
            <a:r>
              <a:rPr lang="en-GB" altLang="en-US" sz="2000" b="1">
                <a:solidFill>
                  <a:srgbClr val="000000"/>
                </a:solidFill>
                <a:latin typeface="Calibri" panose="020F0502020204030204" pitchFamily="34" charset="0"/>
              </a:rPr>
              <a:t>Grethe Wibetoe</a:t>
            </a:r>
          </a:p>
          <a:p>
            <a:pPr fontAlgn="base">
              <a:spcBef>
                <a:spcPct val="0"/>
              </a:spcBef>
              <a:spcAft>
                <a:spcPct val="0"/>
              </a:spcAft>
              <a:buFontTx/>
              <a:buNone/>
            </a:pPr>
            <a:r>
              <a:rPr lang="en-US" altLang="en-US" sz="1600" b="1">
                <a:solidFill>
                  <a:srgbClr val="4D4D4D"/>
                </a:solidFill>
                <a:latin typeface="Calibri" panose="020F0502020204030204" pitchFamily="34" charset="0"/>
              </a:rPr>
              <a:t>University of Oslo, </a:t>
            </a:r>
            <a:br>
              <a:rPr lang="en-US" altLang="en-US" sz="1600" b="1">
                <a:solidFill>
                  <a:srgbClr val="4D4D4D"/>
                </a:solidFill>
                <a:latin typeface="Calibri" panose="020F0502020204030204" pitchFamily="34" charset="0"/>
              </a:rPr>
            </a:br>
            <a:r>
              <a:rPr lang="en-US" altLang="en-US" sz="1600" b="1">
                <a:solidFill>
                  <a:srgbClr val="4D4D4D"/>
                </a:solidFill>
                <a:latin typeface="Calibri" panose="020F0502020204030204" pitchFamily="34" charset="0"/>
              </a:rPr>
              <a:t>Dept. of Chemistry</a:t>
            </a:r>
          </a:p>
          <a:p>
            <a:pPr eaLnBrk="0" fontAlgn="base" hangingPunct="0">
              <a:spcBef>
                <a:spcPct val="0"/>
              </a:spcBef>
              <a:spcAft>
                <a:spcPct val="0"/>
              </a:spcAft>
              <a:buFontTx/>
              <a:buNone/>
            </a:pPr>
            <a:endParaRPr lang="en-US" altLang="en-US" sz="1800" b="1">
              <a:solidFill>
                <a:srgbClr val="4D4D4D"/>
              </a:solidFill>
              <a:latin typeface="Calibri" panose="020F0502020204030204" pitchFamily="34" charset="0"/>
            </a:endParaRPr>
          </a:p>
          <a:p>
            <a:pPr fontAlgn="base">
              <a:spcBef>
                <a:spcPct val="0"/>
              </a:spcBef>
              <a:spcAft>
                <a:spcPct val="0"/>
              </a:spcAft>
              <a:buFontTx/>
              <a:buNone/>
            </a:pPr>
            <a:r>
              <a:rPr lang="en-US" altLang="en-US" sz="1600" b="1">
                <a:solidFill>
                  <a:srgbClr val="4D4D4D"/>
                </a:solidFill>
                <a:latin typeface="Calibri" panose="020F0502020204030204" pitchFamily="34" charset="0"/>
              </a:rPr>
              <a:t>June 16, 2004</a:t>
            </a:r>
          </a:p>
        </p:txBody>
      </p:sp>
      <p:pic>
        <p:nvPicPr>
          <p:cNvPr id="158724" name="Picture 4" descr="Zeppelin"/>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124200" y="1447800"/>
            <a:ext cx="5875338" cy="4694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697349" name="Group 5"/>
          <p:cNvGrpSpPr>
            <a:grpSpLocks/>
          </p:cNvGrpSpPr>
          <p:nvPr/>
        </p:nvGrpSpPr>
        <p:grpSpPr bwMode="auto">
          <a:xfrm>
            <a:off x="6172202" y="4367214"/>
            <a:ext cx="2827338" cy="1751013"/>
            <a:chOff x="3888" y="2858"/>
            <a:chExt cx="1781" cy="1103"/>
          </a:xfrm>
        </p:grpSpPr>
        <p:pic>
          <p:nvPicPr>
            <p:cNvPr id="1587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8" y="2858"/>
              <a:ext cx="1241"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nvGrpSpPr>
            <p:cNvPr id="158730" name="Group 6"/>
            <p:cNvGrpSpPr>
              <a:grpSpLocks/>
            </p:cNvGrpSpPr>
            <p:nvPr/>
          </p:nvGrpSpPr>
          <p:grpSpPr bwMode="auto">
            <a:xfrm>
              <a:off x="4344" y="3515"/>
              <a:ext cx="701" cy="291"/>
              <a:chOff x="1527" y="3660"/>
              <a:chExt cx="680" cy="272"/>
            </a:xfrm>
          </p:grpSpPr>
          <p:sp>
            <p:nvSpPr>
              <p:cNvPr id="158732" name="Oval 7"/>
              <p:cNvSpPr>
                <a:spLocks noChangeArrowheads="1"/>
              </p:cNvSpPr>
              <p:nvPr/>
            </p:nvSpPr>
            <p:spPr bwMode="auto">
              <a:xfrm>
                <a:off x="1879" y="3660"/>
                <a:ext cx="328" cy="1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0"/>
                  </a:spcBef>
                  <a:spcAft>
                    <a:spcPct val="0"/>
                  </a:spcAft>
                  <a:buFontTx/>
                  <a:buNone/>
                </a:pPr>
                <a:endParaRPr lang="en-US" altLang="en-US" sz="2000" b="1">
                  <a:solidFill>
                    <a:srgbClr val="000000"/>
                  </a:solidFill>
                  <a:latin typeface="Calibri" panose="020F0502020204030204" pitchFamily="34" charset="0"/>
                </a:endParaRPr>
              </a:p>
            </p:txBody>
          </p:sp>
          <p:sp>
            <p:nvSpPr>
              <p:cNvPr id="158733" name="Line 8"/>
              <p:cNvSpPr>
                <a:spLocks noChangeShapeType="1"/>
              </p:cNvSpPr>
              <p:nvPr/>
            </p:nvSpPr>
            <p:spPr bwMode="auto">
              <a:xfrm flipH="1">
                <a:off x="1527" y="3771"/>
                <a:ext cx="385" cy="16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b="1">
                  <a:solidFill>
                    <a:srgbClr val="000000"/>
                  </a:solidFill>
                </a:endParaRPr>
              </a:p>
            </p:txBody>
          </p:sp>
        </p:grpSp>
        <p:sp>
          <p:nvSpPr>
            <p:cNvPr id="158731" name="Text Box 9"/>
            <p:cNvSpPr txBox="1">
              <a:spLocks noChangeArrowheads="1"/>
            </p:cNvSpPr>
            <p:nvPr/>
          </p:nvSpPr>
          <p:spPr bwMode="auto">
            <a:xfrm>
              <a:off x="3888" y="3730"/>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fontAlgn="base">
                <a:spcBef>
                  <a:spcPct val="0"/>
                </a:spcBef>
                <a:spcAft>
                  <a:spcPct val="0"/>
                </a:spcAft>
                <a:buFontTx/>
                <a:buNone/>
              </a:pPr>
              <a:r>
                <a:rPr lang="nb-NO" altLang="en-US" sz="1800" b="1">
                  <a:solidFill>
                    <a:srgbClr val="FFFFFF"/>
                  </a:solidFill>
                  <a:latin typeface="Calibri" panose="020F0502020204030204" pitchFamily="34" charset="0"/>
                </a:rPr>
                <a:t>Event</a:t>
              </a:r>
              <a:endParaRPr lang="en-US" altLang="en-US" sz="1800" b="1">
                <a:solidFill>
                  <a:srgbClr val="FFFFFF"/>
                </a:solidFill>
                <a:latin typeface="Calibri" panose="020F0502020204030204" pitchFamily="34" charset="0"/>
              </a:endParaRPr>
            </a:p>
          </p:txBody>
        </p:sp>
      </p:grpSp>
      <p:sp>
        <p:nvSpPr>
          <p:cNvPr id="158726" name="Rectangle 10"/>
          <p:cNvSpPr>
            <a:spLocks noChangeArrowheads="1"/>
          </p:cNvSpPr>
          <p:nvPr/>
        </p:nvSpPr>
        <p:spPr bwMode="auto">
          <a:xfrm>
            <a:off x="5030788" y="1565275"/>
            <a:ext cx="3932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0" fontAlgn="base" hangingPunct="0">
              <a:spcBef>
                <a:spcPct val="50000"/>
              </a:spcBef>
              <a:spcAft>
                <a:spcPct val="0"/>
              </a:spcAft>
              <a:buFontTx/>
              <a:buNone/>
            </a:pPr>
            <a:r>
              <a:rPr lang="en-GB" altLang="en-US" sz="1800" b="1">
                <a:solidFill>
                  <a:srgbClr val="FFFFFF"/>
                </a:solidFill>
                <a:latin typeface="Calibri" panose="020F0502020204030204" pitchFamily="34" charset="0"/>
              </a:rPr>
              <a:t>Ny-Ålesund</a:t>
            </a:r>
          </a:p>
        </p:txBody>
      </p:sp>
      <p:sp>
        <p:nvSpPr>
          <p:cNvPr id="15" name="Rectangle 14"/>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8054791" y="6553200"/>
            <a:ext cx="1089209" cy="307777"/>
          </a:xfrm>
          <a:prstGeom prst="rect">
            <a:avLst/>
          </a:prstGeom>
          <a:noFill/>
        </p:spPr>
        <p:txBody>
          <a:bodyPr wrap="none" rtlCol="0">
            <a:spAutoFit/>
          </a:bodyPr>
          <a:lstStyle/>
          <a:p>
            <a:r>
              <a:rPr lang="en-US" sz="1400" dirty="0">
                <a:solidFill>
                  <a:prstClr val="black">
                    <a:lumMod val="65000"/>
                    <a:lumOff val="35000"/>
                  </a:prstClr>
                </a:solidFill>
              </a:rPr>
              <a:t>[Alley, 2013]</a:t>
            </a:r>
          </a:p>
        </p:txBody>
      </p:sp>
      <p:pic>
        <p:nvPicPr>
          <p:cNvPr id="158727"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5949950"/>
            <a:ext cx="64293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8" name="Picture 12" descr="uio-logo_iten"/>
          <p:cNvPicPr>
            <a:picLocks noChangeAspect="1" noChangeArrowheads="1"/>
          </p:cNvPicPr>
          <p:nvPr/>
        </p:nvPicPr>
        <p:blipFill>
          <a:blip r:embed="rId6">
            <a:extLst>
              <a:ext uri="{28A0092B-C50C-407E-A947-70E740481C1C}">
                <a14:useLocalDpi xmlns:a14="http://schemas.microsoft.com/office/drawing/2010/main" val="0"/>
              </a:ext>
            </a:extLst>
          </a:blip>
          <a:srcRect l="13936" t="16127" r="17613" b="12578"/>
          <a:stretch>
            <a:fillRect/>
          </a:stretch>
        </p:blipFill>
        <p:spPr bwMode="auto">
          <a:xfrm>
            <a:off x="946150" y="5938838"/>
            <a:ext cx="7921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2352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Shape 43"/>
          <p:cNvSpPr/>
          <p:nvPr/>
        </p:nvSpPr>
        <p:spPr>
          <a:xfrm>
            <a:off x="3074989" y="2277666"/>
            <a:ext cx="1192199" cy="420628"/>
          </a:xfrm>
          <a:prstGeom prst="rect">
            <a:avLst/>
          </a:prstGeom>
          <a:noFill/>
          <a:ln>
            <a:noFill/>
          </a:ln>
        </p:spPr>
        <p:txBody>
          <a:bodyPr lIns="63500" tIns="25400" rIns="63500" bIns="25400" anchor="t" anchorCtr="0">
            <a:spAutoFit/>
          </a:bodyPr>
          <a:lstStyle/>
          <a:p>
            <a:pPr>
              <a:buSzPct val="25000"/>
            </a:pPr>
            <a:r>
              <a:rPr lang="en-US" sz="2400" b="1" dirty="0">
                <a:solidFill>
                  <a:srgbClr val="262626"/>
                </a:solidFill>
                <a:latin typeface="Calibri"/>
                <a:ea typeface="Calibri"/>
                <a:cs typeface="Calibri"/>
                <a:sym typeface="Calibri"/>
              </a:rPr>
              <a:t>Topic 1</a:t>
            </a:r>
          </a:p>
        </p:txBody>
      </p:sp>
      <p:sp>
        <p:nvSpPr>
          <p:cNvPr id="44" name="Shape 44"/>
          <p:cNvSpPr/>
          <p:nvPr/>
        </p:nvSpPr>
        <p:spPr>
          <a:xfrm>
            <a:off x="228601" y="2087167"/>
            <a:ext cx="2666999" cy="7154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b="1">
                <a:solidFill>
                  <a:srgbClr val="EAEAEA"/>
                </a:solidFill>
                <a:latin typeface="Calibri"/>
                <a:ea typeface="Calibri"/>
                <a:cs typeface="Calibri"/>
                <a:sym typeface="Calibri"/>
              </a:rPr>
              <a:t>Image for</a:t>
            </a:r>
          </a:p>
          <a:p>
            <a:pPr algn="ctr">
              <a:buSzPct val="25000"/>
            </a:pPr>
            <a:r>
              <a:rPr lang="en-US" sz="2400" b="1">
                <a:solidFill>
                  <a:srgbClr val="EAEAEA"/>
                </a:solidFill>
                <a:latin typeface="Calibri"/>
                <a:ea typeface="Calibri"/>
                <a:cs typeface="Calibri"/>
                <a:sym typeface="Calibri"/>
              </a:rPr>
              <a:t>Topic 1</a:t>
            </a:r>
          </a:p>
        </p:txBody>
      </p:sp>
      <p:sp>
        <p:nvSpPr>
          <p:cNvPr id="45" name="Shape 45"/>
          <p:cNvSpPr/>
          <p:nvPr/>
        </p:nvSpPr>
        <p:spPr>
          <a:xfrm>
            <a:off x="4713288" y="3727847"/>
            <a:ext cx="1192199" cy="420628"/>
          </a:xfrm>
          <a:prstGeom prst="rect">
            <a:avLst/>
          </a:prstGeom>
          <a:noFill/>
          <a:ln>
            <a:noFill/>
          </a:ln>
        </p:spPr>
        <p:txBody>
          <a:bodyPr lIns="63500" tIns="25400" rIns="63500" bIns="25400" anchor="t" anchorCtr="0">
            <a:spAutoFit/>
          </a:bodyPr>
          <a:lstStyle/>
          <a:p>
            <a:pPr>
              <a:buSzPct val="25000"/>
            </a:pPr>
            <a:r>
              <a:rPr lang="en-US" sz="2400" b="1">
                <a:solidFill>
                  <a:srgbClr val="262626"/>
                </a:solidFill>
                <a:latin typeface="Calibri"/>
                <a:ea typeface="Calibri"/>
                <a:cs typeface="Calibri"/>
                <a:sym typeface="Calibri"/>
              </a:rPr>
              <a:t>Topic 2</a:t>
            </a:r>
          </a:p>
        </p:txBody>
      </p:sp>
      <p:sp>
        <p:nvSpPr>
          <p:cNvPr id="46" name="Shape 46"/>
          <p:cNvSpPr/>
          <p:nvPr/>
        </p:nvSpPr>
        <p:spPr>
          <a:xfrm>
            <a:off x="1665289" y="3537348"/>
            <a:ext cx="2666999" cy="7154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b="1">
                <a:solidFill>
                  <a:srgbClr val="EAEAEA"/>
                </a:solidFill>
                <a:latin typeface="Calibri"/>
                <a:ea typeface="Calibri"/>
                <a:cs typeface="Calibri"/>
                <a:sym typeface="Calibri"/>
              </a:rPr>
              <a:t>Image for</a:t>
            </a:r>
          </a:p>
          <a:p>
            <a:pPr algn="ctr">
              <a:buSzPct val="25000"/>
            </a:pPr>
            <a:r>
              <a:rPr lang="en-US" sz="2400" b="1">
                <a:solidFill>
                  <a:srgbClr val="EAEAEA"/>
                </a:solidFill>
                <a:latin typeface="Calibri"/>
                <a:ea typeface="Calibri"/>
                <a:cs typeface="Calibri"/>
                <a:sym typeface="Calibri"/>
              </a:rPr>
              <a:t>Topic 2</a:t>
            </a:r>
          </a:p>
        </p:txBody>
      </p:sp>
      <p:sp>
        <p:nvSpPr>
          <p:cNvPr id="47" name="Shape 47"/>
          <p:cNvSpPr/>
          <p:nvPr/>
        </p:nvSpPr>
        <p:spPr>
          <a:xfrm>
            <a:off x="6275388" y="5186362"/>
            <a:ext cx="1192199" cy="420628"/>
          </a:xfrm>
          <a:prstGeom prst="rect">
            <a:avLst/>
          </a:prstGeom>
          <a:noFill/>
          <a:ln>
            <a:noFill/>
          </a:ln>
        </p:spPr>
        <p:txBody>
          <a:bodyPr lIns="63500" tIns="25400" rIns="63500" bIns="25400" anchor="t" anchorCtr="0">
            <a:spAutoFit/>
          </a:bodyPr>
          <a:lstStyle/>
          <a:p>
            <a:pPr>
              <a:buSzPct val="25000"/>
            </a:pPr>
            <a:r>
              <a:rPr lang="en-US" sz="2400" b="1">
                <a:solidFill>
                  <a:srgbClr val="262626"/>
                </a:solidFill>
                <a:latin typeface="Calibri"/>
                <a:ea typeface="Calibri"/>
                <a:cs typeface="Calibri"/>
                <a:sym typeface="Calibri"/>
              </a:rPr>
              <a:t>Topic 3</a:t>
            </a:r>
          </a:p>
        </p:txBody>
      </p:sp>
      <p:sp>
        <p:nvSpPr>
          <p:cNvPr id="48" name="Shape 48"/>
          <p:cNvSpPr/>
          <p:nvPr/>
        </p:nvSpPr>
        <p:spPr>
          <a:xfrm>
            <a:off x="3302001" y="4975622"/>
            <a:ext cx="2666999" cy="7167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b="1">
                <a:solidFill>
                  <a:srgbClr val="EAEAEA"/>
                </a:solidFill>
                <a:latin typeface="Calibri"/>
                <a:ea typeface="Calibri"/>
                <a:cs typeface="Calibri"/>
                <a:sym typeface="Calibri"/>
              </a:rPr>
              <a:t>Image for</a:t>
            </a:r>
          </a:p>
          <a:p>
            <a:pPr algn="ctr">
              <a:buSzPct val="25000"/>
            </a:pPr>
            <a:r>
              <a:rPr lang="en-US" sz="2400" b="1">
                <a:solidFill>
                  <a:srgbClr val="EAEAEA"/>
                </a:solidFill>
                <a:latin typeface="Calibri"/>
                <a:ea typeface="Calibri"/>
                <a:cs typeface="Calibri"/>
                <a:sym typeface="Calibri"/>
              </a:rPr>
              <a:t>Topic 3</a:t>
            </a:r>
          </a:p>
        </p:txBody>
      </p:sp>
      <p:sp>
        <p:nvSpPr>
          <p:cNvPr id="49" name="Shape 49"/>
          <p:cNvSpPr txBox="1"/>
          <p:nvPr/>
        </p:nvSpPr>
        <p:spPr>
          <a:xfrm>
            <a:off x="76200" y="914401"/>
            <a:ext cx="9029700"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This presentation focuses on… (complete sentence, </a:t>
            </a:r>
            <a:br>
              <a:rPr lang="en-US" sz="2600" b="1" dirty="0">
                <a:solidFill>
                  <a:srgbClr val="000000"/>
                </a:solidFill>
                <a:latin typeface="Calibri"/>
                <a:ea typeface="Calibri"/>
                <a:cs typeface="Calibri"/>
                <a:sym typeface="Calibri"/>
              </a:rPr>
            </a:br>
            <a:r>
              <a:rPr lang="en-US" sz="2600" b="1" dirty="0">
                <a:solidFill>
                  <a:srgbClr val="000000"/>
                </a:solidFill>
                <a:latin typeface="Calibri"/>
                <a:ea typeface="Calibri"/>
                <a:cs typeface="Calibri"/>
                <a:sym typeface="Calibri"/>
              </a:rPr>
              <a:t>but go no </a:t>
            </a:r>
            <a:r>
              <a:rPr lang="en-US" sz="2600" b="1" dirty="0">
                <a:latin typeface="Calibri"/>
                <a:ea typeface="Calibri"/>
                <a:cs typeface="Calibri"/>
                <a:sym typeface="Calibri"/>
              </a:rPr>
              <a:t>more</a:t>
            </a:r>
            <a:r>
              <a:rPr lang="en-US" sz="2600" b="1" dirty="0">
                <a:solidFill>
                  <a:srgbClr val="000000"/>
                </a:solidFill>
                <a:latin typeface="Calibri"/>
                <a:ea typeface="Calibri"/>
                <a:cs typeface="Calibri"/>
                <a:sym typeface="Calibri"/>
              </a:rPr>
              <a:t> than two lines)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738" y="1719263"/>
            <a:ext cx="6283325" cy="4711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52400" y="114300"/>
            <a:ext cx="8907463" cy="5448300"/>
            <a:chOff x="152400" y="114300"/>
            <a:chExt cx="8907463" cy="5448300"/>
          </a:xfrm>
        </p:grpSpPr>
        <p:sp>
          <p:nvSpPr>
            <p:cNvPr id="5" name="Rectangle 2050"/>
            <p:cNvSpPr txBox="1">
              <a:spLocks noChangeArrowheads="1"/>
            </p:cNvSpPr>
            <p:nvPr/>
          </p:nvSpPr>
          <p:spPr bwMode="auto">
            <a:xfrm>
              <a:off x="152400" y="114300"/>
              <a:ext cx="8907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sz="2800" dirty="0">
                  <a:solidFill>
                    <a:srgbClr val="000000"/>
                  </a:solidFill>
                </a:rPr>
                <a:t>A common error in the mapping of scientific talks </a:t>
              </a:r>
              <a:br>
                <a:rPr lang="en-US" altLang="en-US" sz="2800" dirty="0">
                  <a:solidFill>
                    <a:srgbClr val="000000"/>
                  </a:solidFill>
                </a:rPr>
              </a:br>
              <a:r>
                <a:rPr lang="en-US" altLang="en-US" sz="2800" dirty="0">
                  <a:solidFill>
                    <a:srgbClr val="000000"/>
                  </a:solidFill>
                </a:rPr>
                <a:t>is </a:t>
              </a:r>
              <a:r>
                <a:rPr lang="en-US" altLang="en-US" sz="2800" dirty="0">
                  <a:solidFill>
                    <a:prstClr val="black"/>
                  </a:solidFill>
                </a:rPr>
                <a:t>to show a list that is not memorable</a:t>
              </a:r>
            </a:p>
          </p:txBody>
        </p:sp>
        <p:cxnSp>
          <p:nvCxnSpPr>
            <p:cNvPr id="4" name="Straight Connector 3"/>
            <p:cNvCxnSpPr/>
            <p:nvPr/>
          </p:nvCxnSpPr>
          <p:spPr>
            <a:xfrm>
              <a:off x="1066800" y="22860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43000" y="23622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8054791" y="6553200"/>
            <a:ext cx="1089209" cy="307777"/>
          </a:xfrm>
          <a:prstGeom prst="rect">
            <a:avLst/>
          </a:prstGeom>
          <a:noFill/>
        </p:spPr>
        <p:txBody>
          <a:bodyPr wrap="none" rtlCol="0">
            <a:spAutoFit/>
          </a:bodyPr>
          <a:lstStyle/>
          <a:p>
            <a:r>
              <a:rPr lang="en-US" sz="1400" dirty="0">
                <a:solidFill>
                  <a:prstClr val="black">
                    <a:lumMod val="65000"/>
                    <a:lumOff val="35000"/>
                  </a:prstClr>
                </a:solidFill>
              </a:rPr>
              <a:t>[Alley, 2013]</a:t>
            </a:r>
          </a:p>
        </p:txBody>
      </p:sp>
      <p:sp>
        <p:nvSpPr>
          <p:cNvPr id="10" name="Rectangle 9"/>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4153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p:cNvPicPr>
            <a:picLocks noChangeAspect="1" noChangeArrowheads="1"/>
          </p:cNvPicPr>
          <p:nvPr/>
        </p:nvPicPr>
        <p:blipFill>
          <a:blip r:embed="rId3">
            <a:extLst>
              <a:ext uri="{28A0092B-C50C-407E-A947-70E740481C1C}">
                <a14:useLocalDpi xmlns:a14="http://schemas.microsoft.com/office/drawing/2010/main" val="0"/>
              </a:ext>
            </a:extLst>
          </a:blip>
          <a:srcRect b="6058"/>
          <a:stretch>
            <a:fillRect/>
          </a:stretch>
        </p:blipFill>
        <p:spPr bwMode="auto">
          <a:xfrm>
            <a:off x="3044825" y="4400550"/>
            <a:ext cx="2982913" cy="1976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409700"/>
            <a:ext cx="27908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noChangeArrowheads="1"/>
          </p:cNvPicPr>
          <p:nvPr/>
        </p:nvPicPr>
        <p:blipFill rotWithShape="1">
          <a:blip r:embed="rId5"/>
          <a:srcRect l="24094" t="42396" r="26171" b="-1"/>
          <a:stretch/>
        </p:blipFill>
        <p:spPr bwMode="auto">
          <a:xfrm>
            <a:off x="368300" y="1401763"/>
            <a:ext cx="2789238" cy="1963737"/>
          </a:xfrm>
          <a:prstGeom prst="rect">
            <a:avLst/>
          </a:prstGeom>
          <a:noFill/>
          <a:ln w="952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7174" name="Text Box 2"/>
          <p:cNvSpPr txBox="1">
            <a:spLocks noChangeArrowheads="1"/>
          </p:cNvSpPr>
          <p:nvPr/>
        </p:nvSpPr>
        <p:spPr bwMode="auto">
          <a:xfrm>
            <a:off x="228600" y="1524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endParaRPr lang="en-US" altLang="en-US" sz="1800" b="0">
              <a:solidFill>
                <a:prstClr val="black"/>
              </a:solidFill>
            </a:endParaRPr>
          </a:p>
        </p:txBody>
      </p:sp>
      <p:sp>
        <p:nvSpPr>
          <p:cNvPr id="7175" name="Text Box 3"/>
          <p:cNvSpPr txBox="1">
            <a:spLocks noChangeArrowheads="1"/>
          </p:cNvSpPr>
          <p:nvPr/>
        </p:nvSpPr>
        <p:spPr bwMode="auto">
          <a:xfrm>
            <a:off x="76200" y="76200"/>
            <a:ext cx="901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2800">
                <a:solidFill>
                  <a:srgbClr val="000000"/>
                </a:solidFill>
              </a:rPr>
              <a:t>This talk traces what happens to mercury after it depletes from the atmosphere in arctic regions</a:t>
            </a:r>
          </a:p>
        </p:txBody>
      </p:sp>
      <p:grpSp>
        <p:nvGrpSpPr>
          <p:cNvPr id="4" name="Group 3"/>
          <p:cNvGrpSpPr>
            <a:grpSpLocks/>
          </p:cNvGrpSpPr>
          <p:nvPr/>
        </p:nvGrpSpPr>
        <p:grpSpPr bwMode="auto">
          <a:xfrm>
            <a:off x="3043238" y="4400550"/>
            <a:ext cx="2987675" cy="2381250"/>
            <a:chOff x="3048243" y="4400867"/>
            <a:chExt cx="2989131" cy="2380933"/>
          </a:xfrm>
        </p:grpSpPr>
        <p:sp>
          <p:nvSpPr>
            <p:cNvPr id="7183" name="Text Box 6"/>
            <p:cNvSpPr txBox="1">
              <a:spLocks noChangeArrowheads="1"/>
            </p:cNvSpPr>
            <p:nvPr/>
          </p:nvSpPr>
          <p:spPr bwMode="auto">
            <a:xfrm>
              <a:off x="3048243" y="6412482"/>
              <a:ext cx="2989131" cy="36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GB" altLang="en-US" sz="1800">
                  <a:solidFill>
                    <a:srgbClr val="111111"/>
                  </a:solidFill>
                </a:rPr>
                <a:t>Environmental implications </a:t>
              </a:r>
            </a:p>
          </p:txBody>
        </p:sp>
        <p:pic>
          <p:nvPicPr>
            <p:cNvPr id="7184" name="Picture 9"/>
            <p:cNvPicPr>
              <a:picLocks noChangeAspect="1" noChangeArrowheads="1"/>
            </p:cNvPicPr>
            <p:nvPr/>
          </p:nvPicPr>
          <p:blipFill>
            <a:blip r:embed="rId6">
              <a:extLst>
                <a:ext uri="{28A0092B-C50C-407E-A947-70E740481C1C}">
                  <a14:useLocalDpi xmlns:a14="http://schemas.microsoft.com/office/drawing/2010/main" val="0"/>
                </a:ext>
              </a:extLst>
            </a:blip>
            <a:srcRect b="6058"/>
            <a:stretch>
              <a:fillRect/>
            </a:stretch>
          </p:blipFill>
          <p:spPr bwMode="auto">
            <a:xfrm>
              <a:off x="3048246" y="4400867"/>
              <a:ext cx="2982533" cy="19767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3" name="Group 2"/>
          <p:cNvGrpSpPr>
            <a:grpSpLocks/>
          </p:cNvGrpSpPr>
          <p:nvPr/>
        </p:nvGrpSpPr>
        <p:grpSpPr bwMode="auto">
          <a:xfrm>
            <a:off x="5334000" y="1408113"/>
            <a:ext cx="3606800" cy="2401887"/>
            <a:chOff x="5334000" y="1407722"/>
            <a:chExt cx="3606800" cy="2402439"/>
          </a:xfrm>
        </p:grpSpPr>
        <p:sp>
          <p:nvSpPr>
            <p:cNvPr id="7181" name="Text Box 5"/>
            <p:cNvSpPr txBox="1">
              <a:spLocks noChangeArrowheads="1"/>
            </p:cNvSpPr>
            <p:nvPr/>
          </p:nvSpPr>
          <p:spPr bwMode="auto">
            <a:xfrm>
              <a:off x="5334000" y="3440668"/>
              <a:ext cx="3606800" cy="36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pPr>
              <a:r>
                <a:rPr lang="en-GB" altLang="en-US" sz="1800">
                  <a:solidFill>
                    <a:srgbClr val="111111"/>
                  </a:solidFill>
                </a:rPr>
                <a:t>Measurements from Station</a:t>
              </a:r>
            </a:p>
          </p:txBody>
        </p:sp>
        <p:pic>
          <p:nvPicPr>
            <p:cNvPr id="71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2573" y="1407722"/>
              <a:ext cx="2789653" cy="195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a:grpSpLocks/>
          </p:cNvGrpSpPr>
          <p:nvPr/>
        </p:nvGrpSpPr>
        <p:grpSpPr bwMode="auto">
          <a:xfrm>
            <a:off x="0" y="1389063"/>
            <a:ext cx="3525838" cy="2420937"/>
            <a:chOff x="0" y="1388790"/>
            <a:chExt cx="3525838" cy="2421210"/>
          </a:xfrm>
        </p:grpSpPr>
        <p:sp>
          <p:nvSpPr>
            <p:cNvPr id="7179" name="Text Box 4"/>
            <p:cNvSpPr txBox="1">
              <a:spLocks noChangeArrowheads="1"/>
            </p:cNvSpPr>
            <p:nvPr/>
          </p:nvSpPr>
          <p:spPr bwMode="auto">
            <a:xfrm>
              <a:off x="0" y="3440668"/>
              <a:ext cx="352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pPr>
              <a:r>
                <a:rPr lang="en-GB" altLang="en-US" sz="1800">
                  <a:solidFill>
                    <a:srgbClr val="111111"/>
                  </a:solidFill>
                </a:rPr>
                <a:t>Theory for mercury cycling </a:t>
              </a:r>
            </a:p>
          </p:txBody>
        </p:sp>
        <p:pic>
          <p:nvPicPr>
            <p:cNvPr id="7177" name="Picture 11"/>
            <p:cNvPicPr>
              <a:picLocks noChangeAspect="1" noChangeArrowheads="1"/>
            </p:cNvPicPr>
            <p:nvPr/>
          </p:nvPicPr>
          <p:blipFill rotWithShape="1">
            <a:blip r:embed="rId8"/>
            <a:srcRect l="24094" t="42396" r="26171" b="-1"/>
            <a:stretch/>
          </p:blipFill>
          <p:spPr bwMode="auto">
            <a:xfrm>
              <a:off x="368300" y="1388790"/>
              <a:ext cx="2789238" cy="1963958"/>
            </a:xfrm>
            <a:prstGeom prst="rect">
              <a:avLst/>
            </a:prstGeom>
            <a:noFill/>
            <a:ln w="952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pic>
      </p:grpSp>
      <p:sp>
        <p:nvSpPr>
          <p:cNvPr id="16" name="Rectangle 15"/>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50952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1">
            <a:extLst>
              <a:ext uri="{FF2B5EF4-FFF2-40B4-BE49-F238E27FC236}">
                <a16:creationId xmlns:a16="http://schemas.microsoft.com/office/drawing/2014/main" id="{34ED3390-0708-4412-8918-4BAC9AC249E2}"/>
              </a:ext>
            </a:extLst>
          </p:cNvPr>
          <p:cNvSpPr txBox="1">
            <a:spLocks noChangeArrowheads="1"/>
          </p:cNvSpPr>
          <p:nvPr/>
        </p:nvSpPr>
        <p:spPr bwMode="auto">
          <a:xfrm>
            <a:off x="1295400" y="1371600"/>
            <a:ext cx="2817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2800"/>
              <a:t>Build your talk on</a:t>
            </a:r>
          </a:p>
          <a:p>
            <a:pPr algn="r"/>
            <a:r>
              <a:rPr lang="en-US" altLang="en-US" sz="4400"/>
              <a:t>messages</a:t>
            </a:r>
          </a:p>
        </p:txBody>
      </p:sp>
      <p:sp>
        <p:nvSpPr>
          <p:cNvPr id="3" name="TextBox 2">
            <a:extLst>
              <a:ext uri="{FF2B5EF4-FFF2-40B4-BE49-F238E27FC236}">
                <a16:creationId xmlns:a16="http://schemas.microsoft.com/office/drawing/2014/main" id="{A43FDF0D-93AD-481D-A616-036E5FA0539F}"/>
              </a:ext>
            </a:extLst>
          </p:cNvPr>
          <p:cNvSpPr txBox="1">
            <a:spLocks noChangeArrowheads="1"/>
          </p:cNvSpPr>
          <p:nvPr/>
        </p:nvSpPr>
        <p:spPr bwMode="auto">
          <a:xfrm>
            <a:off x="5421313" y="4267200"/>
            <a:ext cx="1881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4400"/>
              <a:t>not</a:t>
            </a:r>
            <a:r>
              <a:rPr lang="en-US" altLang="en-US" sz="2800"/>
              <a:t> </a:t>
            </a:r>
            <a:br>
              <a:rPr lang="en-US" altLang="en-US" sz="2800"/>
            </a:br>
            <a:r>
              <a:rPr lang="en-US" altLang="en-US" sz="2800"/>
              <a:t>on topics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p:nvPr/>
        </p:nvSpPr>
        <p:spPr>
          <a:xfrm>
            <a:off x="152400" y="4957762"/>
            <a:ext cx="8001000" cy="592800"/>
          </a:xfrm>
          <a:prstGeom prst="rect">
            <a:avLst/>
          </a:prstGeom>
          <a:noFill/>
          <a:ln>
            <a:noFill/>
          </a:ln>
        </p:spPr>
        <p:txBody>
          <a:bodyPr lIns="63500" tIns="25400" rIns="63500" bIns="25400" anchor="t" anchorCtr="0">
            <a:noAutofit/>
          </a:bodyPr>
          <a:lstStyle/>
          <a:p>
            <a:pPr>
              <a:buSzPct val="25000"/>
            </a:pPr>
            <a:r>
              <a:rPr lang="en-US" sz="2400">
                <a:solidFill>
                  <a:srgbClr val="262626"/>
                </a:solidFill>
                <a:latin typeface="Calibri"/>
                <a:ea typeface="Calibri"/>
                <a:cs typeface="Calibri"/>
                <a:sym typeface="Calibri"/>
              </a:rPr>
              <a:t>If necessary, identify key assumption or background for audience—keep to two lines (18–24 point type)</a:t>
            </a:r>
          </a:p>
        </p:txBody>
      </p:sp>
      <p:sp>
        <p:nvSpPr>
          <p:cNvPr id="85" name="Shape 85"/>
          <p:cNvSpPr/>
          <p:nvPr/>
        </p:nvSpPr>
        <p:spPr>
          <a:xfrm>
            <a:off x="228601" y="2062162"/>
            <a:ext cx="8305799" cy="26814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a:p>
            <a:pPr algn="ctr">
              <a:buSzPct val="25000"/>
            </a:pPr>
            <a:r>
              <a:rPr lang="en-US" sz="3600">
                <a:solidFill>
                  <a:schemeClr val="lt1"/>
                </a:solidFill>
                <a:latin typeface="Calibri"/>
                <a:ea typeface="Calibri"/>
                <a:cs typeface="Calibri"/>
                <a:sym typeface="Calibri"/>
              </a:rPr>
              <a:t>Image(s)</a:t>
            </a:r>
          </a:p>
          <a:p>
            <a:pPr algn="ctr">
              <a:buSzPct val="25000"/>
            </a:pPr>
            <a:r>
              <a:rPr lang="en-US" sz="3600">
                <a:solidFill>
                  <a:schemeClr val="lt1"/>
                </a:solidFill>
                <a:latin typeface="Calibri"/>
                <a:ea typeface="Calibri"/>
                <a:cs typeface="Calibri"/>
                <a:sym typeface="Calibri"/>
              </a:rPr>
              <a:t>supporting </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above assertion</a:t>
            </a:r>
          </a:p>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p:txBody>
      </p:sp>
      <p:sp>
        <p:nvSpPr>
          <p:cNvPr id="86" name="Shape 86"/>
          <p:cNvSpPr txBox="1"/>
          <p:nvPr/>
        </p:nvSpPr>
        <p:spPr>
          <a:xfrm>
            <a:off x="288925" y="902493"/>
            <a:ext cx="184200" cy="297600"/>
          </a:xfrm>
          <a:prstGeom prst="rect">
            <a:avLst/>
          </a:prstGeom>
          <a:noFill/>
          <a:ln>
            <a:noFill/>
          </a:ln>
        </p:spPr>
        <p:txBody>
          <a:bodyPr lIns="91425" tIns="45700" rIns="91425" bIns="45700" anchor="t" anchorCtr="0">
            <a:noAutofit/>
          </a:bodyPr>
          <a:lstStyle/>
          <a:p>
            <a:endParaRPr>
              <a:solidFill>
                <a:schemeClr val="dk1"/>
              </a:solidFill>
              <a:latin typeface="Calibri"/>
              <a:ea typeface="Calibri"/>
              <a:cs typeface="Calibri"/>
              <a:sym typeface="Calibri"/>
            </a:endParaRPr>
          </a:p>
        </p:txBody>
      </p:sp>
      <p:sp>
        <p:nvSpPr>
          <p:cNvPr id="87" name="Shape 87"/>
          <p:cNvSpPr txBox="1"/>
          <p:nvPr/>
        </p:nvSpPr>
        <p:spPr>
          <a:xfrm>
            <a:off x="76200" y="914400"/>
            <a:ext cx="8997900" cy="861774"/>
          </a:xfrm>
          <a:prstGeom prst="rect">
            <a:avLst/>
          </a:prstGeom>
          <a:noFill/>
          <a:ln>
            <a:noFill/>
          </a:ln>
        </p:spPr>
        <p:txBody>
          <a:bodyPr lIns="0" tIns="0" rIns="0" bIns="0" anchor="t" anchorCtr="0">
            <a:spAutoFit/>
          </a:bodyPr>
          <a:lstStyle/>
          <a:p>
            <a:pPr>
              <a:buSzPct val="25000"/>
            </a:pPr>
            <a:r>
              <a:rPr lang="en-US" sz="2800" b="1" dirty="0">
                <a:solidFill>
                  <a:srgbClr val="000000"/>
                </a:solidFill>
                <a:latin typeface="Calibri"/>
                <a:ea typeface="Calibri"/>
                <a:cs typeface="Calibri"/>
                <a:sym typeface="Calibri"/>
              </a:rPr>
              <a:t>This sentence headline makes an assertion on the first topic in no more than two lines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title" idx="4294967295"/>
          </p:nvPr>
        </p:nvSpPr>
        <p:spPr>
          <a:xfrm>
            <a:off x="120650" y="76200"/>
            <a:ext cx="9023350" cy="519113"/>
          </a:xfrm>
        </p:spPr>
        <p:txBody>
          <a:bodyPr/>
          <a:lstStyle/>
          <a:p>
            <a:pPr eaLnBrk="1" hangingPunct="1"/>
            <a:r>
              <a:rPr lang="en-US"/>
              <a:t>A data acquisition system changes the form of the data</a:t>
            </a:r>
          </a:p>
        </p:txBody>
      </p:sp>
      <p:sp>
        <p:nvSpPr>
          <p:cNvPr id="196611" name="Line 7"/>
          <p:cNvSpPr>
            <a:spLocks noChangeShapeType="1"/>
          </p:cNvSpPr>
          <p:nvPr/>
        </p:nvSpPr>
        <p:spPr bwMode="auto">
          <a:xfrm>
            <a:off x="762000" y="2028825"/>
            <a:ext cx="6781800" cy="37195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pPr fontAlgn="base">
              <a:spcBef>
                <a:spcPct val="0"/>
              </a:spcBef>
              <a:spcAft>
                <a:spcPct val="0"/>
              </a:spcAft>
            </a:pPr>
            <a:endParaRPr lang="en-US" sz="2000" b="1">
              <a:solidFill>
                <a:srgbClr val="000000"/>
              </a:solidFill>
            </a:endParaRPr>
          </a:p>
        </p:txBody>
      </p:sp>
      <p:pic>
        <p:nvPicPr>
          <p:cNvPr id="19661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2519363"/>
            <a:ext cx="1568450" cy="154146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661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3756025"/>
            <a:ext cx="1109663" cy="14747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6614"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720850"/>
            <a:ext cx="1120775" cy="1103313"/>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96615" name="Rectangle 7"/>
          <p:cNvSpPr>
            <a:spLocks noChangeArrowheads="1"/>
          </p:cNvSpPr>
          <p:nvPr/>
        </p:nvSpPr>
        <p:spPr bwMode="auto">
          <a:xfrm>
            <a:off x="0" y="0"/>
            <a:ext cx="9144000" cy="685800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latin typeface="Arial" charset="0"/>
            </a:endParaRPr>
          </a:p>
        </p:txBody>
      </p:sp>
      <p:sp>
        <p:nvSpPr>
          <p:cNvPr id="196616" name="Text Box 8"/>
          <p:cNvSpPr txBox="1">
            <a:spLocks noChangeArrowheads="1"/>
          </p:cNvSpPr>
          <p:nvPr/>
        </p:nvSpPr>
        <p:spPr bwMode="auto">
          <a:xfrm>
            <a:off x="76200" y="120650"/>
            <a:ext cx="8931275"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eaLnBrk="1" fontAlgn="base" hangingPunct="1">
              <a:spcBef>
                <a:spcPct val="0"/>
              </a:spcBef>
              <a:spcAft>
                <a:spcPct val="0"/>
              </a:spcAft>
            </a:pPr>
            <a:r>
              <a:rPr lang="en-US" sz="2800">
                <a:solidFill>
                  <a:srgbClr val="000000"/>
                </a:solidFill>
              </a:rPr>
              <a:t>A digital acquisition system has to sample at a rate</a:t>
            </a:r>
            <a:br>
              <a:rPr lang="en-US" sz="2800">
                <a:solidFill>
                  <a:srgbClr val="000000"/>
                </a:solidFill>
              </a:rPr>
            </a:br>
            <a:r>
              <a:rPr lang="en-US" sz="2800">
                <a:solidFill>
                  <a:srgbClr val="000000"/>
                </a:solidFill>
              </a:rPr>
              <a:t>fast enough to retain the shape of the analog signal</a:t>
            </a:r>
          </a:p>
        </p:txBody>
      </p:sp>
      <p:sp>
        <p:nvSpPr>
          <p:cNvPr id="196617" name="Text Box 9"/>
          <p:cNvSpPr txBox="1">
            <a:spLocks noChangeArrowheads="1"/>
          </p:cNvSpPr>
          <p:nvPr/>
        </p:nvSpPr>
        <p:spPr bwMode="auto">
          <a:xfrm>
            <a:off x="4343400" y="5378450"/>
            <a:ext cx="184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Analog-to-Digital </a:t>
            </a:r>
          </a:p>
          <a:p>
            <a:pPr algn="ctr" eaLnBrk="1" fontAlgn="base" hangingPunct="1">
              <a:spcBef>
                <a:spcPct val="0"/>
              </a:spcBef>
              <a:spcAft>
                <a:spcPct val="0"/>
              </a:spcAft>
            </a:pPr>
            <a:r>
              <a:rPr lang="en-US" sz="1800">
                <a:solidFill>
                  <a:srgbClr val="000000"/>
                </a:solidFill>
              </a:rPr>
              <a:t>Converter</a:t>
            </a:r>
          </a:p>
        </p:txBody>
      </p:sp>
      <p:sp>
        <p:nvSpPr>
          <p:cNvPr id="196618" name="Text Box 10"/>
          <p:cNvSpPr txBox="1">
            <a:spLocks noChangeArrowheads="1"/>
          </p:cNvSpPr>
          <p:nvPr/>
        </p:nvSpPr>
        <p:spPr bwMode="auto">
          <a:xfrm>
            <a:off x="0" y="2940050"/>
            <a:ext cx="1520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Measurement</a:t>
            </a:r>
            <a:br>
              <a:rPr lang="en-US" sz="1800">
                <a:solidFill>
                  <a:srgbClr val="000000"/>
                </a:solidFill>
              </a:rPr>
            </a:br>
            <a:r>
              <a:rPr lang="en-US" sz="1800">
                <a:solidFill>
                  <a:srgbClr val="000000"/>
                </a:solidFill>
              </a:rPr>
              <a:t>Device </a:t>
            </a:r>
          </a:p>
        </p:txBody>
      </p:sp>
      <p:pic>
        <p:nvPicPr>
          <p:cNvPr id="196619"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4924425"/>
            <a:ext cx="17303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196620"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58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457200" y="609600"/>
            <a:ext cx="8305800" cy="5562600"/>
            <a:chOff x="457200" y="609600"/>
            <a:chExt cx="8305800" cy="5562600"/>
          </a:xfrm>
        </p:grpSpPr>
        <p:cxnSp>
          <p:nvCxnSpPr>
            <p:cNvPr id="196622" name="Straight Connector 14"/>
            <p:cNvCxnSpPr>
              <a:cxnSpLocks noChangeShapeType="1"/>
            </p:cNvCxnSpPr>
            <p:nvPr/>
          </p:nvCxnSpPr>
          <p:spPr bwMode="auto">
            <a:xfrm>
              <a:off x="457200" y="609600"/>
              <a:ext cx="8305800" cy="5562600"/>
            </a:xfrm>
            <a:prstGeom prst="line">
              <a:avLst/>
            </a:prstGeom>
            <a:noFill/>
            <a:ln w="76200" algn="ctr">
              <a:solidFill>
                <a:srgbClr val="990000"/>
              </a:solidFill>
              <a:round/>
              <a:headEnd/>
              <a:tailEnd/>
            </a:ln>
            <a:extLst>
              <a:ext uri="{909E8E84-426E-40DD-AFC4-6F175D3DCCD1}">
                <a14:hiddenFill xmlns:a14="http://schemas.microsoft.com/office/drawing/2010/main">
                  <a:noFill/>
                </a14:hiddenFill>
              </a:ext>
            </a:extLst>
          </p:spPr>
        </p:cxnSp>
        <p:cxnSp>
          <p:nvCxnSpPr>
            <p:cNvPr id="196623" name="Straight Connector 15"/>
            <p:cNvCxnSpPr>
              <a:cxnSpLocks noChangeShapeType="1"/>
            </p:cNvCxnSpPr>
            <p:nvPr/>
          </p:nvCxnSpPr>
          <p:spPr bwMode="auto">
            <a:xfrm flipV="1">
              <a:off x="457200" y="609600"/>
              <a:ext cx="8305800" cy="5562600"/>
            </a:xfrm>
            <a:prstGeom prst="line">
              <a:avLst/>
            </a:prstGeom>
            <a:noFill/>
            <a:ln w="76200" algn="ctr">
              <a:solidFill>
                <a:srgbClr val="990000"/>
              </a:solidFill>
              <a:round/>
              <a:headEnd/>
              <a:tailEnd/>
            </a:ln>
            <a:extLst>
              <a:ext uri="{909E8E84-426E-40DD-AFC4-6F175D3DCCD1}">
                <a14:hiddenFill xmlns:a14="http://schemas.microsoft.com/office/drawing/2010/main">
                  <a:noFill/>
                </a14:hiddenFill>
              </a:ext>
            </a:extLst>
          </p:spPr>
        </p:cxnSp>
      </p:grpSp>
      <p:sp>
        <p:nvSpPr>
          <p:cNvPr id="18" name="TextBox 17"/>
          <p:cNvSpPr txBox="1"/>
          <p:nvPr/>
        </p:nvSpPr>
        <p:spPr>
          <a:xfrm>
            <a:off x="8054791" y="6553200"/>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sp>
        <p:nvSpPr>
          <p:cNvPr id="17" name="Rectangle 16"/>
          <p:cNvSpPr/>
          <p:nvPr/>
        </p:nvSpPr>
        <p:spPr>
          <a:xfrm>
            <a:off x="152400" y="15240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9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Line 7"/>
          <p:cNvSpPr>
            <a:spLocks noChangeShapeType="1"/>
          </p:cNvSpPr>
          <p:nvPr/>
        </p:nvSpPr>
        <p:spPr bwMode="auto">
          <a:xfrm>
            <a:off x="762000" y="2028825"/>
            <a:ext cx="6781800" cy="37195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pPr fontAlgn="base">
              <a:spcBef>
                <a:spcPct val="0"/>
              </a:spcBef>
              <a:spcAft>
                <a:spcPct val="0"/>
              </a:spcAft>
            </a:pPr>
            <a:endParaRPr lang="en-US" sz="2000" b="1">
              <a:solidFill>
                <a:srgbClr val="000000"/>
              </a:solidFill>
            </a:endParaRPr>
          </a:p>
        </p:txBody>
      </p:sp>
      <p:pic>
        <p:nvPicPr>
          <p:cNvPr id="19763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2519363"/>
            <a:ext cx="1568450" cy="154146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763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3756025"/>
            <a:ext cx="1109663" cy="14747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7638"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720850"/>
            <a:ext cx="1120775" cy="1103313"/>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97639" name="Rectangle 7"/>
          <p:cNvSpPr>
            <a:spLocks noChangeArrowheads="1"/>
          </p:cNvSpPr>
          <p:nvPr/>
        </p:nvSpPr>
        <p:spPr bwMode="auto">
          <a:xfrm>
            <a:off x="0" y="0"/>
            <a:ext cx="9144000" cy="685800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latin typeface="Arial" charset="0"/>
            </a:endParaRPr>
          </a:p>
        </p:txBody>
      </p:sp>
      <p:sp>
        <p:nvSpPr>
          <p:cNvPr id="197640" name="Text Box 8"/>
          <p:cNvSpPr txBox="1">
            <a:spLocks noChangeArrowheads="1"/>
          </p:cNvSpPr>
          <p:nvPr/>
        </p:nvSpPr>
        <p:spPr bwMode="auto">
          <a:xfrm>
            <a:off x="76200" y="152400"/>
            <a:ext cx="8931275"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eaLnBrk="1" fontAlgn="base" hangingPunct="1">
              <a:spcBef>
                <a:spcPct val="0"/>
              </a:spcBef>
              <a:spcAft>
                <a:spcPct val="0"/>
              </a:spcAft>
            </a:pPr>
            <a:r>
              <a:rPr lang="en-US" sz="2800" dirty="0">
                <a:solidFill>
                  <a:srgbClr val="000000"/>
                </a:solidFill>
              </a:rPr>
              <a:t>A digital acquisition system has to sample at a rate</a:t>
            </a:r>
            <a:br>
              <a:rPr lang="en-US" sz="2800" dirty="0">
                <a:solidFill>
                  <a:srgbClr val="000000"/>
                </a:solidFill>
              </a:rPr>
            </a:br>
            <a:r>
              <a:rPr lang="en-US" sz="2800" dirty="0">
                <a:solidFill>
                  <a:srgbClr val="000000"/>
                </a:solidFill>
              </a:rPr>
              <a:t>fast enough to retain the shape of the analog signal</a:t>
            </a:r>
          </a:p>
        </p:txBody>
      </p:sp>
      <p:sp>
        <p:nvSpPr>
          <p:cNvPr id="197641" name="Text Box 9"/>
          <p:cNvSpPr txBox="1">
            <a:spLocks noChangeArrowheads="1"/>
          </p:cNvSpPr>
          <p:nvPr/>
        </p:nvSpPr>
        <p:spPr bwMode="auto">
          <a:xfrm>
            <a:off x="4343400" y="5378450"/>
            <a:ext cx="184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Analog-to-Digital </a:t>
            </a:r>
          </a:p>
          <a:p>
            <a:pPr algn="ctr" eaLnBrk="1" fontAlgn="base" hangingPunct="1">
              <a:spcBef>
                <a:spcPct val="0"/>
              </a:spcBef>
              <a:spcAft>
                <a:spcPct val="0"/>
              </a:spcAft>
            </a:pPr>
            <a:r>
              <a:rPr lang="en-US" sz="1800">
                <a:solidFill>
                  <a:srgbClr val="000000"/>
                </a:solidFill>
              </a:rPr>
              <a:t>Converter</a:t>
            </a:r>
          </a:p>
        </p:txBody>
      </p:sp>
      <p:sp>
        <p:nvSpPr>
          <p:cNvPr id="197642" name="Text Box 10"/>
          <p:cNvSpPr txBox="1">
            <a:spLocks noChangeArrowheads="1"/>
          </p:cNvSpPr>
          <p:nvPr/>
        </p:nvSpPr>
        <p:spPr bwMode="auto">
          <a:xfrm>
            <a:off x="0" y="2940050"/>
            <a:ext cx="1520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alibri" pitchFamily="34" charset="0"/>
              </a:defRPr>
            </a:lvl1pPr>
            <a:lvl2pPr marL="742950" indent="-285750" eaLnBrk="0" hangingPunct="0">
              <a:defRPr sz="2000" b="1">
                <a:solidFill>
                  <a:schemeClr val="tx1"/>
                </a:solidFill>
                <a:latin typeface="Calibri" pitchFamily="34" charset="0"/>
              </a:defRPr>
            </a:lvl2pPr>
            <a:lvl3pPr marL="1143000" indent="-228600" eaLnBrk="0" hangingPunct="0">
              <a:defRPr sz="2000" b="1">
                <a:solidFill>
                  <a:schemeClr val="tx1"/>
                </a:solidFill>
                <a:latin typeface="Calibri" pitchFamily="34" charset="0"/>
              </a:defRPr>
            </a:lvl3pPr>
            <a:lvl4pPr marL="1600200" indent="-228600" eaLnBrk="0" hangingPunct="0">
              <a:defRPr sz="2000" b="1">
                <a:solidFill>
                  <a:schemeClr val="tx1"/>
                </a:solidFill>
                <a:latin typeface="Calibri" pitchFamily="34" charset="0"/>
              </a:defRPr>
            </a:lvl4pPr>
            <a:lvl5pPr marL="2057400" indent="-228600" eaLnBrk="0" hangingPunct="0">
              <a:defRPr sz="2000" b="1">
                <a:solidFill>
                  <a:schemeClr val="tx1"/>
                </a:solidFill>
                <a:latin typeface="Calibri" pitchFamily="34" charset="0"/>
              </a:defRPr>
            </a:lvl5pPr>
            <a:lvl6pPr marL="2514600" indent="-228600" eaLnBrk="0" fontAlgn="base" hangingPunct="0">
              <a:spcBef>
                <a:spcPct val="0"/>
              </a:spcBef>
              <a:spcAft>
                <a:spcPct val="0"/>
              </a:spcAft>
              <a:defRPr sz="2000" b="1">
                <a:solidFill>
                  <a:schemeClr val="tx1"/>
                </a:solidFill>
                <a:latin typeface="Calibri" pitchFamily="34" charset="0"/>
              </a:defRPr>
            </a:lvl6pPr>
            <a:lvl7pPr marL="2971800" indent="-228600" eaLnBrk="0" fontAlgn="base" hangingPunct="0">
              <a:spcBef>
                <a:spcPct val="0"/>
              </a:spcBef>
              <a:spcAft>
                <a:spcPct val="0"/>
              </a:spcAft>
              <a:defRPr sz="2000" b="1">
                <a:solidFill>
                  <a:schemeClr val="tx1"/>
                </a:solidFill>
                <a:latin typeface="Calibri" pitchFamily="34" charset="0"/>
              </a:defRPr>
            </a:lvl7pPr>
            <a:lvl8pPr marL="3429000" indent="-228600" eaLnBrk="0" fontAlgn="base" hangingPunct="0">
              <a:spcBef>
                <a:spcPct val="0"/>
              </a:spcBef>
              <a:spcAft>
                <a:spcPct val="0"/>
              </a:spcAft>
              <a:defRPr sz="2000" b="1">
                <a:solidFill>
                  <a:schemeClr val="tx1"/>
                </a:solidFill>
                <a:latin typeface="Calibri" pitchFamily="34" charset="0"/>
              </a:defRPr>
            </a:lvl8pPr>
            <a:lvl9pPr marL="3886200" indent="-228600" eaLnBrk="0" fontAlgn="base" hangingPunct="0">
              <a:spcBef>
                <a:spcPct val="0"/>
              </a:spcBef>
              <a:spcAft>
                <a:spcPct val="0"/>
              </a:spcAft>
              <a:defRPr sz="2000" b="1">
                <a:solidFill>
                  <a:schemeClr val="tx1"/>
                </a:solidFill>
                <a:latin typeface="Calibri" pitchFamily="34" charset="0"/>
              </a:defRPr>
            </a:lvl9pPr>
          </a:lstStyle>
          <a:p>
            <a:pPr algn="ctr" eaLnBrk="1" fontAlgn="base" hangingPunct="1">
              <a:spcBef>
                <a:spcPct val="0"/>
              </a:spcBef>
              <a:spcAft>
                <a:spcPct val="0"/>
              </a:spcAft>
            </a:pPr>
            <a:r>
              <a:rPr lang="en-US" sz="1800">
                <a:solidFill>
                  <a:srgbClr val="000000"/>
                </a:solidFill>
              </a:rPr>
              <a:t>Measurement</a:t>
            </a:r>
            <a:br>
              <a:rPr lang="en-US" sz="1800">
                <a:solidFill>
                  <a:srgbClr val="000000"/>
                </a:solidFill>
              </a:rPr>
            </a:br>
            <a:r>
              <a:rPr lang="en-US" sz="1800">
                <a:solidFill>
                  <a:srgbClr val="000000"/>
                </a:solidFill>
              </a:rPr>
              <a:t>Device </a:t>
            </a:r>
          </a:p>
        </p:txBody>
      </p:sp>
      <p:pic>
        <p:nvPicPr>
          <p:cNvPr id="197643"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4924425"/>
            <a:ext cx="17303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11" name="Rectangle 10"/>
          <p:cNvSpPr/>
          <p:nvPr/>
        </p:nvSpPr>
        <p:spPr>
          <a:xfrm>
            <a:off x="152400" y="15240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49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title"/>
          </p:nvPr>
        </p:nvSpPr>
        <p:spPr>
          <a:xfrm>
            <a:off x="151702" y="929879"/>
            <a:ext cx="8599499" cy="800219"/>
          </a:xfrm>
          <a:prstGeom prst="rect">
            <a:avLst/>
          </a:prstGeom>
          <a:noFill/>
          <a:ln>
            <a:noFill/>
          </a:ln>
        </p:spPr>
        <p:txBody>
          <a:bodyPr vert="horz" wrap="square" lIns="0" tIns="0" rIns="0" bIns="0" rtlCol="0" anchor="t" anchorCtr="0">
            <a:spAutoFit/>
          </a:bodyPr>
          <a:lstStyle/>
          <a:p>
            <a:pPr>
              <a:spcBef>
                <a:spcPts val="0"/>
              </a:spcBef>
              <a:buClr>
                <a:srgbClr val="000000"/>
              </a:buClr>
              <a:buSzPct val="25000"/>
            </a:pPr>
            <a:r>
              <a:rPr lang="en-US" b="1" i="0" u="none" strike="noStrike" cap="none" baseline="0" dirty="0">
                <a:solidFill>
                  <a:srgbClr val="000000"/>
                </a:solidFill>
                <a:latin typeface="Calibri"/>
                <a:ea typeface="Calibri"/>
                <a:cs typeface="Calibri"/>
                <a:sym typeface="Calibri"/>
              </a:rPr>
              <a:t>Fragments quickly outpace the blast wave and </a:t>
            </a:r>
            <a:br>
              <a:rPr lang="en-US" b="1" i="0" u="none" strike="noStrike" cap="none" baseline="0" dirty="0">
                <a:solidFill>
                  <a:srgbClr val="000000"/>
                </a:solidFill>
                <a:latin typeface="Calibri"/>
                <a:ea typeface="Calibri"/>
                <a:cs typeface="Calibri"/>
                <a:sym typeface="Calibri"/>
              </a:rPr>
            </a:br>
            <a:r>
              <a:rPr lang="en-US" b="1" i="0" u="none" strike="noStrike" cap="none" baseline="0" dirty="0">
                <a:solidFill>
                  <a:srgbClr val="000000"/>
                </a:solidFill>
                <a:latin typeface="Calibri"/>
                <a:ea typeface="Calibri"/>
                <a:cs typeface="Calibri"/>
                <a:sym typeface="Calibri"/>
              </a:rPr>
              <a:t>become the primary hazard to personnel</a:t>
            </a:r>
          </a:p>
        </p:txBody>
      </p:sp>
      <p:pic>
        <p:nvPicPr>
          <p:cNvPr id="95" name="Shape 95"/>
          <p:cNvPicPr preferRelativeResize="0"/>
          <p:nvPr/>
        </p:nvPicPr>
        <p:blipFill rotWithShape="1">
          <a:blip r:embed="rId3">
            <a:alphaModFix/>
          </a:blip>
          <a:srcRect/>
          <a:stretch/>
        </p:blipFill>
        <p:spPr>
          <a:xfrm>
            <a:off x="8229601" y="5543551"/>
            <a:ext cx="814499" cy="392999"/>
          </a:xfrm>
          <a:prstGeom prst="rect">
            <a:avLst/>
          </a:prstGeom>
          <a:noFill/>
          <a:ln>
            <a:noFill/>
          </a:ln>
        </p:spPr>
      </p:pic>
      <p:pic>
        <p:nvPicPr>
          <p:cNvPr id="96" name="Shape 96"/>
          <p:cNvPicPr preferRelativeResize="0"/>
          <p:nvPr/>
        </p:nvPicPr>
        <p:blipFill rotWithShape="1">
          <a:blip r:embed="rId4">
            <a:alphaModFix/>
          </a:blip>
          <a:srcRect/>
          <a:stretch/>
        </p:blipFill>
        <p:spPr>
          <a:xfrm>
            <a:off x="1351718" y="2039708"/>
            <a:ext cx="6048463" cy="3378899"/>
          </a:xfrm>
          <a:prstGeom prst="rect">
            <a:avLst/>
          </a:prstGeom>
          <a:noFill/>
          <a:ln>
            <a:noFill/>
          </a:ln>
        </p:spPr>
      </p:pic>
      <p:sp>
        <p:nvSpPr>
          <p:cNvPr id="2" name="Rectangle 1"/>
          <p:cNvSpPr/>
          <p:nvPr/>
        </p:nvSpPr>
        <p:spPr>
          <a:xfrm>
            <a:off x="0" y="85725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noChangeArrowheads="1"/>
          </p:cNvSpPr>
          <p:nvPr>
            <p:ph type="body" idx="4294967295"/>
          </p:nvPr>
        </p:nvSpPr>
        <p:spPr>
          <a:xfrm>
            <a:off x="533400" y="6015038"/>
            <a:ext cx="7848600" cy="400050"/>
          </a:xfrm>
        </p:spPr>
        <p:txBody>
          <a:bodyPr/>
          <a:lstStyle/>
          <a:p>
            <a:pPr marL="0" indent="0" algn="ctr" eaLnBrk="1" hangingPunct="1">
              <a:defRPr/>
            </a:pPr>
            <a:r>
              <a:rPr lang="en-US" dirty="0">
                <a:solidFill>
                  <a:schemeClr val="tx1">
                    <a:lumMod val="95000"/>
                    <a:lumOff val="5000"/>
                  </a:schemeClr>
                </a:solidFill>
              </a:rPr>
              <a:t>2004 Indian Ocean Tsunami: </a:t>
            </a:r>
            <a:r>
              <a:rPr lang="en-US" dirty="0" err="1">
                <a:solidFill>
                  <a:schemeClr val="tx1">
                    <a:lumMod val="95000"/>
                    <a:lumOff val="5000"/>
                  </a:schemeClr>
                </a:solidFill>
              </a:rPr>
              <a:t>Gleebruk</a:t>
            </a:r>
            <a:r>
              <a:rPr lang="en-US" dirty="0">
                <a:solidFill>
                  <a:schemeClr val="tx1">
                    <a:lumMod val="95000"/>
                    <a:lumOff val="5000"/>
                  </a:schemeClr>
                </a:solidFill>
              </a:rPr>
              <a:t> Village, Sri Lanka</a:t>
            </a:r>
          </a:p>
        </p:txBody>
      </p:sp>
      <p:sp>
        <p:nvSpPr>
          <p:cNvPr id="184323" name="Slide Number Placeholder 3"/>
          <p:cNvSpPr txBox="1">
            <a:spLocks noGrp="1"/>
          </p:cNvSpPr>
          <p:nvPr/>
        </p:nvSpPr>
        <p:spPr bwMode="auto">
          <a:xfrm>
            <a:off x="1219200" y="15240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a:solidFill>
                  <a:srgbClr val="0D0D0D"/>
                </a:solidFill>
              </a:rPr>
              <a:t>Before</a:t>
            </a:r>
          </a:p>
        </p:txBody>
      </p:sp>
      <p:sp>
        <p:nvSpPr>
          <p:cNvPr id="184324" name="Rectangle 2"/>
          <p:cNvSpPr>
            <a:spLocks noGrp="1" noChangeArrowheads="1"/>
          </p:cNvSpPr>
          <p:nvPr>
            <p:ph type="title" idx="4294967295"/>
          </p:nvPr>
        </p:nvSpPr>
        <p:spPr>
          <a:xfrm>
            <a:off x="76200" y="76200"/>
            <a:ext cx="9023350" cy="954088"/>
          </a:xfrm>
        </p:spPr>
        <p:txBody>
          <a:bodyPr/>
          <a:lstStyle/>
          <a:p>
            <a:pPr eaLnBrk="1" hangingPunct="1"/>
            <a:r>
              <a:rPr lang="en-US" altLang="en-US"/>
              <a:t>Tsunamis cause devastating destruction, </a:t>
            </a:r>
            <a:br>
              <a:rPr lang="en-US" altLang="en-US"/>
            </a:br>
            <a:r>
              <a:rPr lang="en-US" altLang="en-US"/>
              <a:t>especially to sparsely vegetated areas</a:t>
            </a:r>
          </a:p>
        </p:txBody>
      </p:sp>
      <p:pic>
        <p:nvPicPr>
          <p:cNvPr id="184325" name="Picture 6" descr="http://homepage.mac.com/demark/tsunami/14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4038600" cy="403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192390" name="Group 6"/>
          <p:cNvGrpSpPr>
            <a:grpSpLocks/>
          </p:cNvGrpSpPr>
          <p:nvPr/>
        </p:nvGrpSpPr>
        <p:grpSpPr bwMode="auto">
          <a:xfrm>
            <a:off x="4648200" y="1524000"/>
            <a:ext cx="4038600" cy="4419600"/>
            <a:chOff x="2928" y="960"/>
            <a:chExt cx="2544" cy="2784"/>
          </a:xfrm>
        </p:grpSpPr>
        <p:sp>
          <p:nvSpPr>
            <p:cNvPr id="184331" name="Slide Number Placeholder 3"/>
            <p:cNvSpPr txBox="1">
              <a:spLocks/>
            </p:cNvSpPr>
            <p:nvPr/>
          </p:nvSpPr>
          <p:spPr bwMode="auto">
            <a:xfrm>
              <a:off x="3504" y="960"/>
              <a:ext cx="1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a:solidFill>
                    <a:srgbClr val="0D0D0D"/>
                  </a:solidFill>
                </a:rPr>
                <a:t>After</a:t>
              </a:r>
            </a:p>
          </p:txBody>
        </p:sp>
        <p:pic>
          <p:nvPicPr>
            <p:cNvPr id="184332" name="Picture 8" descr="http://homepage.mac.com/demark/tsunami/14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1200"/>
              <a:ext cx="2544" cy="2544"/>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sp>
        <p:nvSpPr>
          <p:cNvPr id="184327" name="TextBox 7"/>
          <p:cNvSpPr txBox="1">
            <a:spLocks noChangeArrowheads="1"/>
          </p:cNvSpPr>
          <p:nvPr/>
        </p:nvSpPr>
        <p:spPr bwMode="auto">
          <a:xfrm>
            <a:off x="6553200" y="6550025"/>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pPr>
            <a:r>
              <a:rPr lang="en-US" altLang="en-US" sz="1400" b="0">
                <a:solidFill>
                  <a:srgbClr val="000000"/>
                </a:solidFill>
                <a:cs typeface="Times New Roman" panose="02020603050405020304" pitchFamily="18" charset="0"/>
              </a:rPr>
              <a:t>[homepage.mac.com/demark/]</a:t>
            </a:r>
          </a:p>
        </p:txBody>
      </p:sp>
      <p:sp>
        <p:nvSpPr>
          <p:cNvPr id="184328" name="Text Box 10"/>
          <p:cNvSpPr txBox="1">
            <a:spLocks noChangeArrowheads="1"/>
          </p:cNvSpPr>
          <p:nvPr/>
        </p:nvSpPr>
        <p:spPr bwMode="auto">
          <a:xfrm rot="3692378">
            <a:off x="3501232" y="4652168"/>
            <a:ext cx="81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1800">
                <a:solidFill>
                  <a:srgbClr val="000000"/>
                </a:solidFill>
              </a:rPr>
              <a:t>Sparse</a:t>
            </a:r>
          </a:p>
        </p:txBody>
      </p:sp>
      <p:sp>
        <p:nvSpPr>
          <p:cNvPr id="184329" name="Text Box 11"/>
          <p:cNvSpPr txBox="1">
            <a:spLocks noChangeArrowheads="1"/>
          </p:cNvSpPr>
          <p:nvPr/>
        </p:nvSpPr>
        <p:spPr bwMode="auto">
          <a:xfrm>
            <a:off x="1397000" y="2894013"/>
            <a:ext cx="81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1800">
                <a:solidFill>
                  <a:srgbClr val="000000"/>
                </a:solidFill>
              </a:rPr>
              <a:t>Sparse</a:t>
            </a:r>
          </a:p>
        </p:txBody>
      </p:sp>
      <p:sp>
        <p:nvSpPr>
          <p:cNvPr id="184330" name="Text Box 12"/>
          <p:cNvSpPr txBox="1">
            <a:spLocks noChangeArrowheads="1"/>
          </p:cNvSpPr>
          <p:nvPr/>
        </p:nvSpPr>
        <p:spPr bwMode="auto">
          <a:xfrm>
            <a:off x="3606800" y="3048000"/>
            <a:ext cx="81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1800">
                <a:solidFill>
                  <a:srgbClr val="000000"/>
                </a:solidFill>
              </a:rPr>
              <a:t>Sparse</a:t>
            </a:r>
          </a:p>
        </p:txBody>
      </p:sp>
      <p:sp>
        <p:nvSpPr>
          <p:cNvPr id="13" name="Rectangle 12"/>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5893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2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cxnSp>
        <p:nvCxnSpPr>
          <p:cNvPr id="111" name="Shape 111"/>
          <p:cNvCxnSpPr/>
          <p:nvPr/>
        </p:nvCxnSpPr>
        <p:spPr>
          <a:xfrm>
            <a:off x="4267200" y="4591050"/>
            <a:ext cx="0" cy="457200"/>
          </a:xfrm>
          <a:prstGeom prst="straightConnector1">
            <a:avLst/>
          </a:prstGeom>
          <a:noFill/>
          <a:ln w="28575" cap="flat">
            <a:solidFill>
              <a:srgbClr val="262626"/>
            </a:solidFill>
            <a:prstDash val="solid"/>
            <a:round/>
            <a:headEnd type="none" w="med" len="med"/>
            <a:tailEnd type="none" w="med" len="med"/>
          </a:ln>
        </p:spPr>
      </p:cxnSp>
      <p:sp>
        <p:nvSpPr>
          <p:cNvPr id="112" name="Shape 112"/>
          <p:cNvSpPr/>
          <p:nvPr/>
        </p:nvSpPr>
        <p:spPr>
          <a:xfrm>
            <a:off x="152400" y="2152651"/>
            <a:ext cx="3276600" cy="4535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Call-out, if necessary: keep to one or two lines</a:t>
            </a:r>
          </a:p>
        </p:txBody>
      </p:sp>
      <p:sp>
        <p:nvSpPr>
          <p:cNvPr id="113" name="Shape 113"/>
          <p:cNvSpPr/>
          <p:nvPr/>
        </p:nvSpPr>
        <p:spPr>
          <a:xfrm>
            <a:off x="1143000" y="2986088"/>
            <a:ext cx="6781800" cy="1719299"/>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a:p>
            <a:pPr algn="ctr">
              <a:buSzPct val="25000"/>
            </a:pPr>
            <a:r>
              <a:rPr lang="en-US" sz="2400">
                <a:solidFill>
                  <a:schemeClr val="lt1"/>
                </a:solidFill>
                <a:latin typeface="Calibri"/>
                <a:ea typeface="Calibri"/>
                <a:cs typeface="Calibri"/>
                <a:sym typeface="Calibri"/>
              </a:rPr>
              <a:t>Image or equations supporting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the headline assertion</a:t>
            </a:r>
          </a:p>
          <a:p>
            <a:pPr algn="ctr"/>
            <a:endParaRPr sz="2400">
              <a:solidFill>
                <a:schemeClr val="lt1"/>
              </a:solidFill>
              <a:latin typeface="Calibri"/>
              <a:ea typeface="Calibri"/>
              <a:cs typeface="Calibri"/>
              <a:sym typeface="Calibri"/>
            </a:endParaRPr>
          </a:p>
          <a:p>
            <a:pPr algn="ctr"/>
            <a:endParaRPr sz="2400">
              <a:solidFill>
                <a:schemeClr val="lt1"/>
              </a:solidFill>
              <a:latin typeface="Calibri"/>
              <a:ea typeface="Calibri"/>
              <a:cs typeface="Calibri"/>
              <a:sym typeface="Calibri"/>
            </a:endParaRPr>
          </a:p>
        </p:txBody>
      </p:sp>
      <p:cxnSp>
        <p:nvCxnSpPr>
          <p:cNvPr id="114" name="Shape 114"/>
          <p:cNvCxnSpPr/>
          <p:nvPr/>
        </p:nvCxnSpPr>
        <p:spPr>
          <a:xfrm>
            <a:off x="1295400" y="2705101"/>
            <a:ext cx="381000" cy="285899"/>
          </a:xfrm>
          <a:prstGeom prst="straightConnector1">
            <a:avLst/>
          </a:prstGeom>
          <a:noFill/>
          <a:ln w="28575" cap="flat">
            <a:solidFill>
              <a:srgbClr val="262626"/>
            </a:solidFill>
            <a:prstDash val="solid"/>
            <a:round/>
            <a:headEnd type="none" w="med" len="med"/>
            <a:tailEnd type="none" w="med" len="med"/>
          </a:ln>
        </p:spPr>
      </p:cxnSp>
      <p:cxnSp>
        <p:nvCxnSpPr>
          <p:cNvPr id="115" name="Shape 115"/>
          <p:cNvCxnSpPr/>
          <p:nvPr/>
        </p:nvCxnSpPr>
        <p:spPr>
          <a:xfrm flipH="1">
            <a:off x="6857999" y="2705101"/>
            <a:ext cx="381000" cy="285899"/>
          </a:xfrm>
          <a:prstGeom prst="straightConnector1">
            <a:avLst/>
          </a:prstGeom>
          <a:noFill/>
          <a:ln w="28575" cap="flat">
            <a:solidFill>
              <a:srgbClr val="262626"/>
            </a:solidFill>
            <a:prstDash val="solid"/>
            <a:round/>
            <a:headEnd type="none" w="med" len="med"/>
            <a:tailEnd type="none" w="med" len="med"/>
          </a:ln>
        </p:spPr>
      </p:cxnSp>
      <p:sp>
        <p:nvSpPr>
          <p:cNvPr id="116" name="Shape 116"/>
          <p:cNvSpPr/>
          <p:nvPr/>
        </p:nvSpPr>
        <p:spPr>
          <a:xfrm>
            <a:off x="5791200" y="2133601"/>
            <a:ext cx="3276600" cy="4535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Call-out, if necessary: keep to one or two lines</a:t>
            </a:r>
          </a:p>
        </p:txBody>
      </p:sp>
      <p:sp>
        <p:nvSpPr>
          <p:cNvPr id="117" name="Shape 117"/>
          <p:cNvSpPr/>
          <p:nvPr/>
        </p:nvSpPr>
        <p:spPr>
          <a:xfrm>
            <a:off x="2590800" y="5105401"/>
            <a:ext cx="3276600" cy="4535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Call-out, if necessary: keep to one or two lines</a:t>
            </a:r>
          </a:p>
        </p:txBody>
      </p:sp>
      <p:sp>
        <p:nvSpPr>
          <p:cNvPr id="118" name="Shape 118"/>
          <p:cNvSpPr txBox="1"/>
          <p:nvPr/>
        </p:nvSpPr>
        <p:spPr>
          <a:xfrm>
            <a:off x="76200" y="914400"/>
            <a:ext cx="8915400" cy="861774"/>
          </a:xfrm>
          <a:prstGeom prst="rect">
            <a:avLst/>
          </a:prstGeom>
          <a:noFill/>
          <a:ln>
            <a:noFill/>
          </a:ln>
        </p:spPr>
        <p:txBody>
          <a:bodyPr lIns="0" tIns="0" rIns="0" bIns="0" anchor="t" anchorCtr="0">
            <a:spAutoFit/>
          </a:bodyPr>
          <a:lstStyle/>
          <a:p>
            <a:pPr>
              <a:buSzPct val="25000"/>
            </a:pPr>
            <a:r>
              <a:rPr lang="en-US" sz="2800" b="1" dirty="0">
                <a:solidFill>
                  <a:srgbClr val="000000"/>
                </a:solidFill>
                <a:latin typeface="Calibri"/>
                <a:ea typeface="Calibri"/>
                <a:cs typeface="Calibri"/>
                <a:sym typeface="Calibri"/>
              </a:rPr>
              <a:t>This sentence headline makes an assertion </a:t>
            </a:r>
            <a:br>
              <a:rPr lang="en-US" sz="2800" b="1" dirty="0">
                <a:solidFill>
                  <a:srgbClr val="000000"/>
                </a:solidFill>
                <a:latin typeface="Calibri"/>
                <a:ea typeface="Calibri"/>
                <a:cs typeface="Calibri"/>
                <a:sym typeface="Calibri"/>
              </a:rPr>
            </a:br>
            <a:r>
              <a:rPr lang="en-US" sz="2800" b="1" dirty="0">
                <a:solidFill>
                  <a:srgbClr val="000000"/>
                </a:solidFill>
                <a:latin typeface="Calibri"/>
                <a:ea typeface="Calibri"/>
                <a:cs typeface="Calibri"/>
                <a:sym typeface="Calibri"/>
              </a:rPr>
              <a:t>on the second topic in no more than two lines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Title 1"/>
          <p:cNvSpPr>
            <a:spLocks noGrp="1"/>
          </p:cNvSpPr>
          <p:nvPr>
            <p:ph type="title" idx="4294967295"/>
          </p:nvPr>
        </p:nvSpPr>
        <p:spPr>
          <a:xfrm>
            <a:off x="0" y="76200"/>
            <a:ext cx="8975725" cy="946150"/>
          </a:xfrm>
          <a:noFill/>
        </p:spPr>
        <p:txBody>
          <a:bodyPr/>
          <a:lstStyle/>
          <a:p>
            <a:pPr eaLnBrk="1" hangingPunct="1"/>
            <a:r>
              <a:rPr lang="en-US" altLang="en-US" dirty="0"/>
              <a:t>At typical highway speeds, overcoming drag requires </a:t>
            </a:r>
            <a:br>
              <a:rPr lang="en-US" altLang="en-US" dirty="0"/>
            </a:br>
            <a:r>
              <a:rPr lang="en-US" altLang="en-US" dirty="0"/>
              <a:t>about two-thirds of a truck engine’s output</a:t>
            </a:r>
          </a:p>
        </p:txBody>
      </p:sp>
      <p:pic>
        <p:nvPicPr>
          <p:cNvPr id="176132"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62000" y="1460500"/>
            <a:ext cx="7162800" cy="4635500"/>
          </a:xfrm>
        </p:spPr>
      </p:pic>
      <p:sp>
        <p:nvSpPr>
          <p:cNvPr id="2777093" name="Text Placeholder 3"/>
          <p:cNvSpPr>
            <a:spLocks noGrp="1"/>
          </p:cNvSpPr>
          <p:nvPr>
            <p:ph type="body" sz="quarter" idx="4294967295"/>
          </p:nvPr>
        </p:nvSpPr>
        <p:spPr>
          <a:xfrm>
            <a:off x="3810000" y="6477000"/>
            <a:ext cx="1905000" cy="307777"/>
          </a:xfrm>
        </p:spPr>
        <p:txBody>
          <a:bodyPr/>
          <a:lstStyle/>
          <a:p>
            <a:pPr marL="0" indent="0" eaLnBrk="1" hangingPunct="1">
              <a:defRPr/>
            </a:pPr>
            <a:r>
              <a:rPr lang="en-US" sz="1400" b="0" dirty="0">
                <a:solidFill>
                  <a:schemeClr val="tx1">
                    <a:lumMod val="95000"/>
                    <a:lumOff val="5000"/>
                  </a:schemeClr>
                </a:solidFill>
              </a:rPr>
              <a:t>[</a:t>
            </a:r>
            <a:r>
              <a:rPr lang="en-US" sz="1400" b="0" dirty="0" err="1">
                <a:solidFill>
                  <a:schemeClr val="tx1">
                    <a:lumMod val="95000"/>
                    <a:lumOff val="5000"/>
                  </a:schemeClr>
                </a:solidFill>
              </a:rPr>
              <a:t>McCallen</a:t>
            </a:r>
            <a:r>
              <a:rPr lang="en-US" sz="1400" b="0" dirty="0">
                <a:solidFill>
                  <a:schemeClr val="tx1">
                    <a:lumMod val="95000"/>
                    <a:lumOff val="5000"/>
                  </a:schemeClr>
                </a:solidFill>
              </a:rPr>
              <a:t>, 2004]</a:t>
            </a:r>
          </a:p>
        </p:txBody>
      </p:sp>
      <p:grpSp>
        <p:nvGrpSpPr>
          <p:cNvPr id="2777096" name="Group 8"/>
          <p:cNvGrpSpPr>
            <a:grpSpLocks/>
          </p:cNvGrpSpPr>
          <p:nvPr/>
        </p:nvGrpSpPr>
        <p:grpSpPr bwMode="auto">
          <a:xfrm>
            <a:off x="5885640" y="3303588"/>
            <a:ext cx="96838" cy="1011237"/>
            <a:chOff x="3802" y="2217"/>
            <a:chExt cx="61" cy="637"/>
          </a:xfrm>
        </p:grpSpPr>
        <p:sp>
          <p:nvSpPr>
            <p:cNvPr id="176148" name="Line 9"/>
            <p:cNvSpPr>
              <a:spLocks noChangeShapeType="1"/>
            </p:cNvSpPr>
            <p:nvPr/>
          </p:nvSpPr>
          <p:spPr bwMode="auto">
            <a:xfrm>
              <a:off x="3832" y="2256"/>
              <a:ext cx="0" cy="576"/>
            </a:xfrm>
            <a:prstGeom prst="line">
              <a:avLst/>
            </a:prstGeom>
            <a:noFill/>
            <a:ln w="38100">
              <a:solidFill>
                <a:srgbClr val="3333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b="1">
                <a:solidFill>
                  <a:srgbClr val="000000"/>
                </a:solidFill>
              </a:endParaRPr>
            </a:p>
          </p:txBody>
        </p:sp>
        <p:sp>
          <p:nvSpPr>
            <p:cNvPr id="176149" name="Oval 10"/>
            <p:cNvSpPr>
              <a:spLocks noChangeArrowheads="1"/>
            </p:cNvSpPr>
            <p:nvPr/>
          </p:nvSpPr>
          <p:spPr bwMode="auto">
            <a:xfrm>
              <a:off x="3802" y="2217"/>
              <a:ext cx="61" cy="61"/>
            </a:xfrm>
            <a:prstGeom prst="ellipse">
              <a:avLst/>
            </a:prstGeom>
            <a:solidFill>
              <a:srgbClr val="333333"/>
            </a:solidFill>
            <a:ln w="38100">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endParaRPr lang="en-US" altLang="en-US" sz="2000">
                <a:solidFill>
                  <a:srgbClr val="000000"/>
                </a:solidFill>
              </a:endParaRPr>
            </a:p>
          </p:txBody>
        </p:sp>
        <p:sp>
          <p:nvSpPr>
            <p:cNvPr id="176150" name="Oval 11"/>
            <p:cNvSpPr>
              <a:spLocks noChangeArrowheads="1"/>
            </p:cNvSpPr>
            <p:nvPr/>
          </p:nvSpPr>
          <p:spPr bwMode="auto">
            <a:xfrm>
              <a:off x="3802" y="2793"/>
              <a:ext cx="61" cy="61"/>
            </a:xfrm>
            <a:prstGeom prst="ellipse">
              <a:avLst/>
            </a:prstGeom>
            <a:solidFill>
              <a:srgbClr val="333333"/>
            </a:solidFill>
            <a:ln w="38100">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endParaRPr lang="en-US" altLang="en-US" sz="2000">
                <a:solidFill>
                  <a:srgbClr val="000000"/>
                </a:solidFill>
              </a:endParaRPr>
            </a:p>
          </p:txBody>
        </p:sp>
      </p:grpSp>
      <p:pic>
        <p:nvPicPr>
          <p:cNvPr id="17613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r="12500" b="22223"/>
          <a:stretch>
            <a:fillRect/>
          </a:stretch>
        </p:blipFill>
        <p:spPr bwMode="auto">
          <a:xfrm>
            <a:off x="8077200" y="6216650"/>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2614613" y="2206625"/>
            <a:ext cx="114300" cy="930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9" name="Rectangle 18"/>
          <p:cNvSpPr/>
          <p:nvPr/>
        </p:nvSpPr>
        <p:spPr>
          <a:xfrm>
            <a:off x="2143125" y="2451100"/>
            <a:ext cx="528638" cy="368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0" name="Rectangle 19"/>
          <p:cNvSpPr/>
          <p:nvPr/>
        </p:nvSpPr>
        <p:spPr>
          <a:xfrm>
            <a:off x="2609850" y="1841500"/>
            <a:ext cx="1143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1" name="Rectangle 20"/>
          <p:cNvSpPr/>
          <p:nvPr/>
        </p:nvSpPr>
        <p:spPr>
          <a:xfrm>
            <a:off x="2614613" y="3273425"/>
            <a:ext cx="114300" cy="930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2" name="Rectangle 21"/>
          <p:cNvSpPr/>
          <p:nvPr/>
        </p:nvSpPr>
        <p:spPr>
          <a:xfrm>
            <a:off x="2143125" y="3554413"/>
            <a:ext cx="528638" cy="368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grpSp>
        <p:nvGrpSpPr>
          <p:cNvPr id="3" name="Group 2"/>
          <p:cNvGrpSpPr/>
          <p:nvPr/>
        </p:nvGrpSpPr>
        <p:grpSpPr>
          <a:xfrm>
            <a:off x="1924050" y="1384300"/>
            <a:ext cx="6686550" cy="3810000"/>
            <a:chOff x="1924050" y="1384300"/>
            <a:chExt cx="6686550" cy="3810000"/>
          </a:xfrm>
        </p:grpSpPr>
        <p:sp>
          <p:nvSpPr>
            <p:cNvPr id="176134" name="Text Box 6"/>
            <p:cNvSpPr txBox="1">
              <a:spLocks noChangeArrowheads="1"/>
            </p:cNvSpPr>
            <p:nvPr/>
          </p:nvSpPr>
          <p:spPr bwMode="auto">
            <a:xfrm>
              <a:off x="3962400" y="1885950"/>
              <a:ext cx="193992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b="1">
                  <a:solidFill>
                    <a:srgbClr val="000099"/>
                  </a:solidFill>
                  <a:latin typeface="Calibri" panose="020F050202020403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pPr>
              <a:r>
                <a:rPr lang="en-US" altLang="en-US" sz="1800" dirty="0">
                  <a:solidFill>
                    <a:srgbClr val="000000"/>
                  </a:solidFill>
                </a:rPr>
                <a:t>Aerodynamic Drag</a:t>
              </a:r>
            </a:p>
            <a:p>
              <a:pPr algn="ctr" fontAlgn="base">
                <a:spcBef>
                  <a:spcPct val="0"/>
                </a:spcBef>
                <a:spcAft>
                  <a:spcPct val="0"/>
                </a:spcAft>
              </a:pPr>
              <a:r>
                <a:rPr lang="en-US" altLang="en-US" sz="1800" dirty="0">
                  <a:solidFill>
                    <a:srgbClr val="000000"/>
                  </a:solidFill>
                </a:rPr>
                <a:t>C</a:t>
              </a:r>
              <a:r>
                <a:rPr lang="en-US" altLang="en-US" sz="1800" baseline="-25000" dirty="0">
                  <a:solidFill>
                    <a:srgbClr val="000000"/>
                  </a:solidFill>
                </a:rPr>
                <a:t>D</a:t>
              </a:r>
              <a:r>
                <a:rPr lang="en-US" altLang="en-US" sz="1800" dirty="0">
                  <a:solidFill>
                    <a:srgbClr val="000000"/>
                  </a:solidFill>
                </a:rPr>
                <a:t> = 0.6</a:t>
              </a:r>
            </a:p>
          </p:txBody>
        </p:sp>
        <p:sp>
          <p:nvSpPr>
            <p:cNvPr id="176135" name="Text Box 7"/>
            <p:cNvSpPr txBox="1">
              <a:spLocks noChangeArrowheads="1"/>
            </p:cNvSpPr>
            <p:nvPr/>
          </p:nvSpPr>
          <p:spPr bwMode="auto">
            <a:xfrm>
              <a:off x="2667000" y="3365500"/>
              <a:ext cx="1681162" cy="869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lvl1pPr>
                <a:spcBef>
                  <a:spcPct val="20000"/>
                </a:spcBef>
                <a:defRPr sz="2000" b="1">
                  <a:solidFill>
                    <a:srgbClr val="000099"/>
                  </a:solidFill>
                  <a:latin typeface="Calibri" panose="020F050202020403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pPr>
              <a:endParaRPr lang="en-US" altLang="en-US" sz="1800" dirty="0">
                <a:solidFill>
                  <a:srgbClr val="000000"/>
                </a:solidFill>
              </a:endParaRPr>
            </a:p>
            <a:p>
              <a:pPr algn="ctr" fontAlgn="base">
                <a:spcBef>
                  <a:spcPct val="0"/>
                </a:spcBef>
                <a:spcAft>
                  <a:spcPct val="0"/>
                </a:spcAft>
              </a:pPr>
              <a:r>
                <a:rPr lang="en-US" altLang="en-US" sz="1800" dirty="0">
                  <a:solidFill>
                    <a:srgbClr val="000000"/>
                  </a:solidFill>
                </a:rPr>
                <a:t>Rolling Friction </a:t>
              </a:r>
              <a:br>
                <a:rPr lang="en-US" altLang="en-US" sz="1800" dirty="0">
                  <a:solidFill>
                    <a:srgbClr val="000000"/>
                  </a:solidFill>
                </a:rPr>
              </a:br>
              <a:r>
                <a:rPr lang="en-US" altLang="en-US" sz="1800" dirty="0">
                  <a:solidFill>
                    <a:srgbClr val="000000"/>
                  </a:solidFill>
                </a:rPr>
                <a:t>and Accessories</a:t>
              </a:r>
            </a:p>
          </p:txBody>
        </p:sp>
        <p:sp>
          <p:nvSpPr>
            <p:cNvPr id="2" name="Rectangle 1"/>
            <p:cNvSpPr/>
            <p:nvPr/>
          </p:nvSpPr>
          <p:spPr>
            <a:xfrm>
              <a:off x="2781300" y="1384300"/>
              <a:ext cx="5829300" cy="50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7" name="Rectangle 16"/>
            <p:cNvSpPr/>
            <p:nvPr/>
          </p:nvSpPr>
          <p:spPr>
            <a:xfrm>
              <a:off x="1924050" y="1479550"/>
              <a:ext cx="800100" cy="50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5" name="Rectangle 24"/>
            <p:cNvSpPr/>
            <p:nvPr/>
          </p:nvSpPr>
          <p:spPr>
            <a:xfrm>
              <a:off x="7529739" y="1889125"/>
              <a:ext cx="381000" cy="3305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grpSp>
      <p:sp>
        <p:nvSpPr>
          <p:cNvPr id="23" name="Rectangle 22"/>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25944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Shape 125"/>
          <p:cNvSpPr txBox="1"/>
          <p:nvPr/>
        </p:nvSpPr>
        <p:spPr>
          <a:xfrm>
            <a:off x="1447801" y="2686050"/>
            <a:ext cx="1219199" cy="275100"/>
          </a:xfrm>
          <a:prstGeom prst="rect">
            <a:avLst/>
          </a:prstGeom>
          <a:noFill/>
          <a:ln>
            <a:noFill/>
          </a:ln>
        </p:spPr>
        <p:txBody>
          <a:bodyPr lIns="91425" tIns="45700" rIns="91425" bIns="45700" anchor="t" anchorCtr="0">
            <a:noAutofit/>
          </a:bodyPr>
          <a:lstStyle/>
          <a:p>
            <a:endParaRPr b="1">
              <a:solidFill>
                <a:srgbClr val="262626"/>
              </a:solidFill>
              <a:latin typeface="Calibri"/>
              <a:ea typeface="Calibri"/>
              <a:cs typeface="Calibri"/>
              <a:sym typeface="Calibri"/>
            </a:endParaRPr>
          </a:p>
        </p:txBody>
      </p:sp>
      <p:grpSp>
        <p:nvGrpSpPr>
          <p:cNvPr id="126" name="Shape 126"/>
          <p:cNvGrpSpPr/>
          <p:nvPr/>
        </p:nvGrpSpPr>
        <p:grpSpPr>
          <a:xfrm>
            <a:off x="2362200" y="3200399"/>
            <a:ext cx="2209800" cy="1989534"/>
            <a:chOff x="1488" y="1968"/>
            <a:chExt cx="1392" cy="1671"/>
          </a:xfrm>
        </p:grpSpPr>
        <p:sp>
          <p:nvSpPr>
            <p:cNvPr id="127" name="Shape 127"/>
            <p:cNvSpPr txBox="1"/>
            <p:nvPr/>
          </p:nvSpPr>
          <p:spPr>
            <a:xfrm>
              <a:off x="1488" y="2304"/>
              <a:ext cx="1392" cy="230"/>
            </a:xfrm>
            <a:prstGeom prst="rect">
              <a:avLst/>
            </a:prstGeom>
            <a:noFill/>
            <a:ln>
              <a:noFill/>
            </a:ln>
          </p:spPr>
          <p:txBody>
            <a:bodyPr lIns="91425" tIns="45700" rIns="91425" bIns="45700" anchor="t" anchorCtr="0">
              <a:noAutofit/>
            </a:bodyPr>
            <a:lstStyle/>
            <a:p>
              <a:pPr>
                <a:buSzPct val="25000"/>
              </a:pPr>
              <a:r>
                <a:rPr lang="en-US" b="1" dirty="0">
                  <a:solidFill>
                    <a:srgbClr val="262626"/>
                  </a:solidFill>
                  <a:latin typeface="Calibri"/>
                  <a:ea typeface="Calibri"/>
                  <a:cs typeface="Calibri"/>
                  <a:sym typeface="Calibri"/>
                </a:rPr>
                <a:t>Reynolds Number</a:t>
              </a:r>
            </a:p>
          </p:txBody>
        </p:sp>
        <p:sp>
          <p:nvSpPr>
            <p:cNvPr id="128" name="Shape 128"/>
            <p:cNvSpPr txBox="1"/>
            <p:nvPr/>
          </p:nvSpPr>
          <p:spPr>
            <a:xfrm>
              <a:off x="1823" y="3408"/>
              <a:ext cx="719"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Nu</a:t>
              </a:r>
              <a:r>
                <a:rPr lang="en-US" b="1" baseline="-25000">
                  <a:solidFill>
                    <a:srgbClr val="262626"/>
                  </a:solidFill>
                  <a:latin typeface="Calibri"/>
                  <a:ea typeface="Calibri"/>
                  <a:cs typeface="Calibri"/>
                  <a:sym typeface="Calibri"/>
                </a:rPr>
                <a:t>o</a:t>
              </a:r>
              <a:r>
                <a:rPr lang="en-US" b="1">
                  <a:solidFill>
                    <a:srgbClr val="262626"/>
                  </a:solidFill>
                  <a:latin typeface="Calibri"/>
                  <a:ea typeface="Calibri"/>
                  <a:cs typeface="Calibri"/>
                  <a:sym typeface="Calibri"/>
                </a:rPr>
                <a:t>, f</a:t>
              </a:r>
              <a:r>
                <a:rPr lang="en-US" b="1" baseline="-25000">
                  <a:solidFill>
                    <a:srgbClr val="262626"/>
                  </a:solidFill>
                  <a:latin typeface="Calibri"/>
                  <a:ea typeface="Calibri"/>
                  <a:cs typeface="Calibri"/>
                  <a:sym typeface="Calibri"/>
                </a:rPr>
                <a:t>o</a:t>
              </a:r>
            </a:p>
          </p:txBody>
        </p:sp>
        <p:cxnSp>
          <p:nvCxnSpPr>
            <p:cNvPr id="129" name="Shape 129"/>
            <p:cNvCxnSpPr/>
            <p:nvPr/>
          </p:nvCxnSpPr>
          <p:spPr>
            <a:xfrm>
              <a:off x="2112" y="1968"/>
              <a:ext cx="0" cy="288"/>
            </a:xfrm>
            <a:prstGeom prst="straightConnector1">
              <a:avLst/>
            </a:prstGeom>
            <a:noFill/>
            <a:ln w="28575" cap="flat">
              <a:solidFill>
                <a:srgbClr val="111111"/>
              </a:solidFill>
              <a:prstDash val="solid"/>
              <a:round/>
              <a:headEnd type="none" w="med" len="med"/>
              <a:tailEnd type="stealth" w="lg" len="lg"/>
            </a:ln>
          </p:spPr>
        </p:cxnSp>
        <p:cxnSp>
          <p:nvCxnSpPr>
            <p:cNvPr id="130" name="Shape 130"/>
            <p:cNvCxnSpPr/>
            <p:nvPr/>
          </p:nvCxnSpPr>
          <p:spPr>
            <a:xfrm>
              <a:off x="2112" y="2544"/>
              <a:ext cx="0" cy="767"/>
            </a:xfrm>
            <a:prstGeom prst="straightConnector1">
              <a:avLst/>
            </a:prstGeom>
            <a:noFill/>
            <a:ln w="28575" cap="flat">
              <a:solidFill>
                <a:srgbClr val="111111"/>
              </a:solidFill>
              <a:prstDash val="solid"/>
              <a:round/>
              <a:headEnd type="none" w="med" len="med"/>
              <a:tailEnd type="stealth" w="lg" len="lg"/>
            </a:ln>
          </p:spPr>
        </p:cxnSp>
      </p:grpSp>
      <p:grpSp>
        <p:nvGrpSpPr>
          <p:cNvPr id="131" name="Shape 131"/>
          <p:cNvGrpSpPr/>
          <p:nvPr/>
        </p:nvGrpSpPr>
        <p:grpSpPr>
          <a:xfrm>
            <a:off x="4876800" y="3200400"/>
            <a:ext cx="3811587" cy="2388393"/>
            <a:chOff x="3071" y="1968"/>
            <a:chExt cx="2400" cy="2005"/>
          </a:xfrm>
        </p:grpSpPr>
        <p:sp>
          <p:nvSpPr>
            <p:cNvPr id="132" name="Shape 132"/>
            <p:cNvSpPr txBox="1"/>
            <p:nvPr/>
          </p:nvSpPr>
          <p:spPr>
            <a:xfrm>
              <a:off x="4943" y="2304"/>
              <a:ext cx="528"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T</a:t>
              </a:r>
              <a:r>
                <a:rPr lang="en-US" b="1" baseline="-25000">
                  <a:solidFill>
                    <a:srgbClr val="262626"/>
                  </a:solidFill>
                  <a:latin typeface="Calibri"/>
                  <a:ea typeface="Calibri"/>
                  <a:cs typeface="Calibri"/>
                  <a:sym typeface="Calibri"/>
                </a:rPr>
                <a:t>wall</a:t>
              </a:r>
            </a:p>
          </p:txBody>
        </p:sp>
        <p:sp>
          <p:nvSpPr>
            <p:cNvPr id="133" name="Shape 133"/>
            <p:cNvSpPr txBox="1"/>
            <p:nvPr/>
          </p:nvSpPr>
          <p:spPr>
            <a:xfrm>
              <a:off x="4272" y="2304"/>
              <a:ext cx="369"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T</a:t>
              </a:r>
              <a:r>
                <a:rPr lang="en-US" b="1" baseline="-25000">
                  <a:solidFill>
                    <a:srgbClr val="262626"/>
                  </a:solidFill>
                  <a:latin typeface="Calibri"/>
                  <a:ea typeface="Calibri"/>
                  <a:cs typeface="Calibri"/>
                  <a:sym typeface="Calibri"/>
                </a:rPr>
                <a:t>inlet</a:t>
              </a:r>
            </a:p>
          </p:txBody>
        </p:sp>
        <p:cxnSp>
          <p:nvCxnSpPr>
            <p:cNvPr id="134" name="Shape 134"/>
            <p:cNvCxnSpPr/>
            <p:nvPr/>
          </p:nvCxnSpPr>
          <p:spPr>
            <a:xfrm flipH="1">
              <a:off x="4192" y="2649"/>
              <a:ext cx="816" cy="770"/>
            </a:xfrm>
            <a:prstGeom prst="straightConnector1">
              <a:avLst/>
            </a:prstGeom>
            <a:noFill/>
            <a:ln w="28575" cap="flat">
              <a:solidFill>
                <a:srgbClr val="111111"/>
              </a:solidFill>
              <a:prstDash val="solid"/>
              <a:round/>
              <a:headEnd type="none" w="med" len="med"/>
              <a:tailEnd type="stealth" w="lg" len="lg"/>
            </a:ln>
          </p:spPr>
        </p:cxnSp>
        <p:cxnSp>
          <p:nvCxnSpPr>
            <p:cNvPr id="135" name="Shape 135"/>
            <p:cNvCxnSpPr/>
            <p:nvPr/>
          </p:nvCxnSpPr>
          <p:spPr>
            <a:xfrm>
              <a:off x="4511" y="1968"/>
              <a:ext cx="0" cy="288"/>
            </a:xfrm>
            <a:prstGeom prst="straightConnector1">
              <a:avLst/>
            </a:prstGeom>
            <a:noFill/>
            <a:ln w="28575" cap="flat">
              <a:solidFill>
                <a:srgbClr val="111111"/>
              </a:solidFill>
              <a:prstDash val="solid"/>
              <a:round/>
              <a:headEnd type="none" w="med" len="med"/>
              <a:tailEnd type="stealth" w="lg" len="lg"/>
            </a:ln>
          </p:spPr>
        </p:cxnSp>
        <p:cxnSp>
          <p:nvCxnSpPr>
            <p:cNvPr id="136" name="Shape 136"/>
            <p:cNvCxnSpPr/>
            <p:nvPr/>
          </p:nvCxnSpPr>
          <p:spPr>
            <a:xfrm>
              <a:off x="5184" y="1968"/>
              <a:ext cx="0" cy="288"/>
            </a:xfrm>
            <a:prstGeom prst="straightConnector1">
              <a:avLst/>
            </a:prstGeom>
            <a:noFill/>
            <a:ln w="28575" cap="flat">
              <a:solidFill>
                <a:srgbClr val="111111"/>
              </a:solidFill>
              <a:prstDash val="solid"/>
              <a:round/>
              <a:headEnd type="none" w="med" len="med"/>
              <a:tailEnd type="stealth" w="lg" len="lg"/>
            </a:ln>
          </p:spPr>
        </p:cxnSp>
        <p:cxnSp>
          <p:nvCxnSpPr>
            <p:cNvPr id="137" name="Shape 137"/>
            <p:cNvCxnSpPr/>
            <p:nvPr/>
          </p:nvCxnSpPr>
          <p:spPr>
            <a:xfrm flipH="1">
              <a:off x="4223" y="2651"/>
              <a:ext cx="288" cy="239"/>
            </a:xfrm>
            <a:prstGeom prst="straightConnector1">
              <a:avLst/>
            </a:prstGeom>
            <a:noFill/>
            <a:ln w="28575" cap="flat">
              <a:solidFill>
                <a:srgbClr val="111111"/>
              </a:solidFill>
              <a:prstDash val="solid"/>
              <a:round/>
              <a:headEnd type="none" w="med" len="med"/>
              <a:tailEnd type="stealth" w="lg" len="lg"/>
            </a:ln>
          </p:spPr>
        </p:cxnSp>
        <p:sp>
          <p:nvSpPr>
            <p:cNvPr id="138" name="Shape 138"/>
            <p:cNvSpPr txBox="1"/>
            <p:nvPr/>
          </p:nvSpPr>
          <p:spPr>
            <a:xfrm>
              <a:off x="3071" y="2304"/>
              <a:ext cx="901"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Heat Flux, q˝</a:t>
              </a:r>
            </a:p>
          </p:txBody>
        </p:sp>
        <p:sp>
          <p:nvSpPr>
            <p:cNvPr id="139" name="Shape 139"/>
            <p:cNvSpPr txBox="1"/>
            <p:nvPr/>
          </p:nvSpPr>
          <p:spPr>
            <a:xfrm>
              <a:off x="4031" y="3263"/>
              <a:ext cx="192"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h</a:t>
              </a:r>
            </a:p>
          </p:txBody>
        </p:sp>
        <p:sp>
          <p:nvSpPr>
            <p:cNvPr id="140" name="Shape 140"/>
            <p:cNvSpPr txBox="1"/>
            <p:nvPr/>
          </p:nvSpPr>
          <p:spPr>
            <a:xfrm>
              <a:off x="3984" y="3743"/>
              <a:ext cx="383"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Nu</a:t>
              </a:r>
            </a:p>
          </p:txBody>
        </p:sp>
        <p:sp>
          <p:nvSpPr>
            <p:cNvPr id="141" name="Shape 141"/>
            <p:cNvSpPr txBox="1"/>
            <p:nvPr/>
          </p:nvSpPr>
          <p:spPr>
            <a:xfrm>
              <a:off x="3888" y="2736"/>
              <a:ext cx="363"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T</a:t>
              </a:r>
              <a:r>
                <a:rPr lang="en-US" b="1" baseline="-25000">
                  <a:solidFill>
                    <a:srgbClr val="262626"/>
                  </a:solidFill>
                  <a:latin typeface="Calibri"/>
                  <a:ea typeface="Calibri"/>
                  <a:cs typeface="Calibri"/>
                  <a:sym typeface="Calibri"/>
                </a:rPr>
                <a:t>bulk</a:t>
              </a:r>
            </a:p>
          </p:txBody>
        </p:sp>
        <p:cxnSp>
          <p:nvCxnSpPr>
            <p:cNvPr id="142" name="Shape 142"/>
            <p:cNvCxnSpPr>
              <a:endCxn id="139" idx="1"/>
            </p:cNvCxnSpPr>
            <p:nvPr/>
          </p:nvCxnSpPr>
          <p:spPr>
            <a:xfrm>
              <a:off x="3598" y="2592"/>
              <a:ext cx="433" cy="787"/>
            </a:xfrm>
            <a:prstGeom prst="straightConnector1">
              <a:avLst/>
            </a:prstGeom>
            <a:noFill/>
            <a:ln w="28575" cap="flat">
              <a:solidFill>
                <a:srgbClr val="111111"/>
              </a:solidFill>
              <a:prstDash val="solid"/>
              <a:round/>
              <a:headEnd type="none" w="med" len="med"/>
              <a:tailEnd type="stealth" w="lg" len="lg"/>
            </a:ln>
          </p:spPr>
        </p:cxnSp>
        <p:cxnSp>
          <p:nvCxnSpPr>
            <p:cNvPr id="143" name="Shape 143"/>
            <p:cNvCxnSpPr/>
            <p:nvPr/>
          </p:nvCxnSpPr>
          <p:spPr>
            <a:xfrm>
              <a:off x="4127" y="3522"/>
              <a:ext cx="0" cy="222"/>
            </a:xfrm>
            <a:prstGeom prst="straightConnector1">
              <a:avLst/>
            </a:prstGeom>
            <a:noFill/>
            <a:ln w="28575" cap="flat">
              <a:solidFill>
                <a:srgbClr val="111111"/>
              </a:solidFill>
              <a:prstDash val="solid"/>
              <a:round/>
              <a:headEnd type="none" w="med" len="med"/>
              <a:tailEnd type="stealth" w="lg" len="lg"/>
            </a:ln>
          </p:spPr>
        </p:cxnSp>
        <p:cxnSp>
          <p:nvCxnSpPr>
            <p:cNvPr id="144" name="Shape 144"/>
            <p:cNvCxnSpPr>
              <a:endCxn id="141" idx="1"/>
            </p:cNvCxnSpPr>
            <p:nvPr/>
          </p:nvCxnSpPr>
          <p:spPr>
            <a:xfrm>
              <a:off x="3584" y="2602"/>
              <a:ext cx="304" cy="250"/>
            </a:xfrm>
            <a:prstGeom prst="straightConnector1">
              <a:avLst/>
            </a:prstGeom>
            <a:noFill/>
            <a:ln w="28575" cap="flat">
              <a:solidFill>
                <a:srgbClr val="111111"/>
              </a:solidFill>
              <a:prstDash val="solid"/>
              <a:round/>
              <a:headEnd type="none" w="med" len="med"/>
              <a:tailEnd type="stealth" w="lg" len="lg"/>
            </a:ln>
          </p:spPr>
        </p:cxnSp>
        <p:cxnSp>
          <p:nvCxnSpPr>
            <p:cNvPr id="145" name="Shape 145"/>
            <p:cNvCxnSpPr/>
            <p:nvPr/>
          </p:nvCxnSpPr>
          <p:spPr>
            <a:xfrm>
              <a:off x="4127" y="3095"/>
              <a:ext cx="0" cy="147"/>
            </a:xfrm>
            <a:prstGeom prst="straightConnector1">
              <a:avLst/>
            </a:prstGeom>
            <a:noFill/>
            <a:ln w="28575" cap="flat">
              <a:solidFill>
                <a:srgbClr val="111111"/>
              </a:solidFill>
              <a:prstDash val="solid"/>
              <a:round/>
              <a:headEnd type="none" w="med" len="med"/>
              <a:tailEnd type="stealth" w="lg" len="lg"/>
            </a:ln>
          </p:spPr>
        </p:cxnSp>
        <p:cxnSp>
          <p:nvCxnSpPr>
            <p:cNvPr id="146" name="Shape 146"/>
            <p:cNvCxnSpPr/>
            <p:nvPr/>
          </p:nvCxnSpPr>
          <p:spPr>
            <a:xfrm>
              <a:off x="3504" y="1968"/>
              <a:ext cx="0" cy="288"/>
            </a:xfrm>
            <a:prstGeom prst="straightConnector1">
              <a:avLst/>
            </a:prstGeom>
            <a:noFill/>
            <a:ln w="28575" cap="flat">
              <a:solidFill>
                <a:srgbClr val="111111"/>
              </a:solidFill>
              <a:prstDash val="solid"/>
              <a:round/>
              <a:headEnd type="none" w="med" len="med"/>
              <a:tailEnd type="stealth" w="lg" len="lg"/>
            </a:ln>
          </p:spPr>
        </p:cxnSp>
      </p:grpSp>
      <p:grpSp>
        <p:nvGrpSpPr>
          <p:cNvPr id="147" name="Shape 147"/>
          <p:cNvGrpSpPr/>
          <p:nvPr/>
        </p:nvGrpSpPr>
        <p:grpSpPr>
          <a:xfrm>
            <a:off x="76199" y="3200401"/>
            <a:ext cx="2057400" cy="1934765"/>
            <a:chOff x="47" y="1968"/>
            <a:chExt cx="1296" cy="1624"/>
          </a:xfrm>
        </p:grpSpPr>
        <p:sp>
          <p:nvSpPr>
            <p:cNvPr id="148" name="Shape 148"/>
            <p:cNvSpPr txBox="1"/>
            <p:nvPr/>
          </p:nvSpPr>
          <p:spPr>
            <a:xfrm>
              <a:off x="60" y="3359"/>
              <a:ext cx="1283" cy="232"/>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Friction Factor, f</a:t>
              </a:r>
            </a:p>
          </p:txBody>
        </p:sp>
        <p:grpSp>
          <p:nvGrpSpPr>
            <p:cNvPr id="149" name="Shape 149"/>
            <p:cNvGrpSpPr/>
            <p:nvPr/>
          </p:nvGrpSpPr>
          <p:grpSpPr>
            <a:xfrm>
              <a:off x="47" y="1968"/>
              <a:ext cx="1199" cy="1343"/>
              <a:chOff x="47" y="1968"/>
              <a:chExt cx="1199" cy="1343"/>
            </a:xfrm>
          </p:grpSpPr>
          <p:sp>
            <p:nvSpPr>
              <p:cNvPr id="150" name="Shape 150"/>
              <p:cNvSpPr txBox="1"/>
              <p:nvPr/>
            </p:nvSpPr>
            <p:spPr>
              <a:xfrm>
                <a:off x="47" y="2304"/>
                <a:ext cx="1199" cy="23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Pressure Drop</a:t>
                </a:r>
              </a:p>
            </p:txBody>
          </p:sp>
          <p:cxnSp>
            <p:nvCxnSpPr>
              <p:cNvPr id="151" name="Shape 151"/>
              <p:cNvCxnSpPr/>
              <p:nvPr/>
            </p:nvCxnSpPr>
            <p:spPr>
              <a:xfrm>
                <a:off x="576" y="2592"/>
                <a:ext cx="0" cy="719"/>
              </a:xfrm>
              <a:prstGeom prst="straightConnector1">
                <a:avLst/>
              </a:prstGeom>
              <a:noFill/>
              <a:ln w="28575" cap="flat">
                <a:solidFill>
                  <a:srgbClr val="111111"/>
                </a:solidFill>
                <a:prstDash val="solid"/>
                <a:round/>
                <a:headEnd type="none" w="med" len="med"/>
                <a:tailEnd type="stealth" w="lg" len="lg"/>
              </a:ln>
            </p:spPr>
          </p:cxnSp>
          <p:cxnSp>
            <p:nvCxnSpPr>
              <p:cNvPr id="152" name="Shape 152"/>
              <p:cNvCxnSpPr/>
              <p:nvPr/>
            </p:nvCxnSpPr>
            <p:spPr>
              <a:xfrm>
                <a:off x="576" y="1968"/>
                <a:ext cx="0" cy="336"/>
              </a:xfrm>
              <a:prstGeom prst="straightConnector1">
                <a:avLst/>
              </a:prstGeom>
              <a:noFill/>
              <a:ln w="28575" cap="flat">
                <a:solidFill>
                  <a:srgbClr val="111111"/>
                </a:solidFill>
                <a:prstDash val="solid"/>
                <a:round/>
                <a:headEnd type="none" w="med" len="med"/>
                <a:tailEnd type="stealth" w="lg" len="lg"/>
              </a:ln>
            </p:spPr>
          </p:cxnSp>
        </p:grpSp>
      </p:grpSp>
      <p:pic>
        <p:nvPicPr>
          <p:cNvPr id="153" name="Shape 153"/>
          <p:cNvPicPr preferRelativeResize="0"/>
          <p:nvPr/>
        </p:nvPicPr>
        <p:blipFill rotWithShape="1">
          <a:blip r:embed="rId3">
            <a:alphaModFix/>
          </a:blip>
          <a:srcRect/>
          <a:stretch/>
        </p:blipFill>
        <p:spPr>
          <a:xfrm>
            <a:off x="8330268" y="5586412"/>
            <a:ext cx="785144" cy="378600"/>
          </a:xfrm>
          <a:prstGeom prst="rect">
            <a:avLst/>
          </a:prstGeom>
          <a:noFill/>
          <a:ln>
            <a:noFill/>
          </a:ln>
        </p:spPr>
      </p:pic>
      <p:pic>
        <p:nvPicPr>
          <p:cNvPr id="154" name="Shape 154"/>
          <p:cNvPicPr preferRelativeResize="0"/>
          <p:nvPr/>
        </p:nvPicPr>
        <p:blipFill rotWithShape="1">
          <a:blip r:embed="rId4">
            <a:alphaModFix/>
          </a:blip>
          <a:srcRect/>
          <a:stretch/>
        </p:blipFill>
        <p:spPr>
          <a:xfrm>
            <a:off x="218115" y="4843462"/>
            <a:ext cx="1687035" cy="554700"/>
          </a:xfrm>
          <a:prstGeom prst="rect">
            <a:avLst/>
          </a:prstGeom>
          <a:solidFill>
            <a:schemeClr val="lt1"/>
          </a:solidFill>
          <a:ln>
            <a:noFill/>
          </a:ln>
        </p:spPr>
      </p:pic>
      <p:grpSp>
        <p:nvGrpSpPr>
          <p:cNvPr id="155" name="Shape 155"/>
          <p:cNvGrpSpPr/>
          <p:nvPr/>
        </p:nvGrpSpPr>
        <p:grpSpPr>
          <a:xfrm>
            <a:off x="2502008" y="4848522"/>
            <a:ext cx="2155673" cy="804862"/>
            <a:chOff x="1679" y="3359"/>
            <a:chExt cx="1776" cy="676"/>
          </a:xfrm>
        </p:grpSpPr>
        <p:pic>
          <p:nvPicPr>
            <p:cNvPr id="156" name="Shape 156"/>
            <p:cNvPicPr preferRelativeResize="0"/>
            <p:nvPr/>
          </p:nvPicPr>
          <p:blipFill rotWithShape="1">
            <a:blip r:embed="rId5">
              <a:alphaModFix/>
            </a:blip>
            <a:srcRect/>
            <a:stretch/>
          </p:blipFill>
          <p:spPr>
            <a:xfrm>
              <a:off x="1679" y="3743"/>
              <a:ext cx="1776" cy="291"/>
            </a:xfrm>
            <a:prstGeom prst="rect">
              <a:avLst/>
            </a:prstGeom>
            <a:solidFill>
              <a:schemeClr val="lt1"/>
            </a:solidFill>
            <a:ln>
              <a:noFill/>
            </a:ln>
          </p:spPr>
        </p:pic>
        <p:pic>
          <p:nvPicPr>
            <p:cNvPr id="157" name="Shape 157"/>
            <p:cNvPicPr preferRelativeResize="0"/>
            <p:nvPr/>
          </p:nvPicPr>
          <p:blipFill rotWithShape="1">
            <a:blip r:embed="rId6">
              <a:alphaModFix/>
            </a:blip>
            <a:srcRect/>
            <a:stretch/>
          </p:blipFill>
          <p:spPr>
            <a:xfrm>
              <a:off x="1679" y="3359"/>
              <a:ext cx="1439" cy="317"/>
            </a:xfrm>
            <a:prstGeom prst="rect">
              <a:avLst/>
            </a:prstGeom>
            <a:solidFill>
              <a:schemeClr val="lt1"/>
            </a:solidFill>
            <a:ln>
              <a:noFill/>
            </a:ln>
          </p:spPr>
        </p:pic>
      </p:grpSp>
      <p:pic>
        <p:nvPicPr>
          <p:cNvPr id="158" name="Shape 158"/>
          <p:cNvPicPr preferRelativeResize="0"/>
          <p:nvPr/>
        </p:nvPicPr>
        <p:blipFill rotWithShape="1">
          <a:blip r:embed="rId7">
            <a:alphaModFix/>
          </a:blip>
          <a:srcRect/>
          <a:stretch/>
        </p:blipFill>
        <p:spPr>
          <a:xfrm>
            <a:off x="6065240" y="5336973"/>
            <a:ext cx="1086890" cy="592800"/>
          </a:xfrm>
          <a:prstGeom prst="rect">
            <a:avLst/>
          </a:prstGeom>
          <a:solidFill>
            <a:schemeClr val="lt1"/>
          </a:solidFill>
          <a:ln>
            <a:noFill/>
          </a:ln>
        </p:spPr>
      </p:pic>
      <p:sp>
        <p:nvSpPr>
          <p:cNvPr id="159" name="Shape 159"/>
          <p:cNvSpPr txBox="1"/>
          <p:nvPr/>
        </p:nvSpPr>
        <p:spPr>
          <a:xfrm>
            <a:off x="500012" y="1942520"/>
            <a:ext cx="1479600" cy="277500"/>
          </a:xfrm>
          <a:prstGeom prst="rect">
            <a:avLst/>
          </a:prstGeom>
          <a:noFill/>
          <a:ln>
            <a:noFill/>
          </a:ln>
        </p:spPr>
        <p:txBody>
          <a:bodyPr lIns="91425" tIns="45700" rIns="91425" bIns="45700" anchor="t" anchorCtr="0">
            <a:noAutofit/>
          </a:bodyPr>
          <a:lstStyle/>
          <a:p>
            <a:pPr>
              <a:buSzPct val="25000"/>
            </a:pPr>
            <a:r>
              <a:rPr lang="en-US" b="1">
                <a:solidFill>
                  <a:srgbClr val="262626"/>
                </a:solidFill>
                <a:latin typeface="Calibri"/>
                <a:ea typeface="Calibri"/>
                <a:cs typeface="Calibri"/>
                <a:sym typeface="Calibri"/>
              </a:rPr>
              <a:t>Pressure Taps</a:t>
            </a:r>
          </a:p>
        </p:txBody>
      </p:sp>
      <p:sp>
        <p:nvSpPr>
          <p:cNvPr id="160" name="Shape 160"/>
          <p:cNvSpPr txBox="1"/>
          <p:nvPr/>
        </p:nvSpPr>
        <p:spPr>
          <a:xfrm>
            <a:off x="6990601" y="1943100"/>
            <a:ext cx="1658999" cy="277500"/>
          </a:xfrm>
          <a:prstGeom prst="rect">
            <a:avLst/>
          </a:prstGeom>
          <a:noFill/>
          <a:ln>
            <a:noFill/>
          </a:ln>
        </p:spPr>
        <p:txBody>
          <a:bodyPr lIns="91425" tIns="45700" rIns="91425" bIns="45700" anchor="t" anchorCtr="0">
            <a:noAutofit/>
          </a:bodyPr>
          <a:lstStyle/>
          <a:p>
            <a:pPr>
              <a:buSzPct val="25000"/>
            </a:pPr>
            <a:r>
              <a:rPr lang="en-US" b="1" dirty="0">
                <a:solidFill>
                  <a:srgbClr val="262626"/>
                </a:solidFill>
                <a:latin typeface="Calibri"/>
                <a:ea typeface="Calibri"/>
                <a:cs typeface="Calibri"/>
                <a:sym typeface="Calibri"/>
              </a:rPr>
              <a:t>Thermocouples</a:t>
            </a:r>
          </a:p>
        </p:txBody>
      </p:sp>
      <p:sp>
        <p:nvSpPr>
          <p:cNvPr id="161" name="Shape 161"/>
          <p:cNvSpPr txBox="1"/>
          <p:nvPr/>
        </p:nvSpPr>
        <p:spPr>
          <a:xfrm>
            <a:off x="2886311" y="1968019"/>
            <a:ext cx="1530300" cy="277500"/>
          </a:xfrm>
          <a:prstGeom prst="rect">
            <a:avLst/>
          </a:prstGeom>
          <a:noFill/>
          <a:ln>
            <a:noFill/>
          </a:ln>
        </p:spPr>
        <p:txBody>
          <a:bodyPr lIns="91425" tIns="45700" rIns="91425" bIns="45700" anchor="t" anchorCtr="0">
            <a:noAutofit/>
          </a:bodyPr>
          <a:lstStyle/>
          <a:p>
            <a:pPr>
              <a:buSzPct val="25000"/>
            </a:pPr>
            <a:r>
              <a:rPr lang="en-US" b="1" dirty="0" err="1">
                <a:solidFill>
                  <a:srgbClr val="262626"/>
                </a:solidFill>
                <a:latin typeface="Calibri"/>
                <a:ea typeface="Calibri"/>
                <a:cs typeface="Calibri"/>
                <a:sym typeface="Calibri"/>
              </a:rPr>
              <a:t>Venturi</a:t>
            </a:r>
            <a:r>
              <a:rPr lang="en-US" b="1" dirty="0">
                <a:solidFill>
                  <a:srgbClr val="262626"/>
                </a:solidFill>
                <a:latin typeface="Calibri"/>
                <a:ea typeface="Calibri"/>
                <a:cs typeface="Calibri"/>
                <a:sym typeface="Calibri"/>
              </a:rPr>
              <a:t> Meter</a:t>
            </a:r>
          </a:p>
        </p:txBody>
      </p:sp>
      <p:sp>
        <p:nvSpPr>
          <p:cNvPr id="162" name="Shape 162"/>
          <p:cNvSpPr txBox="1"/>
          <p:nvPr/>
        </p:nvSpPr>
        <p:spPr>
          <a:xfrm>
            <a:off x="4969365" y="1946571"/>
            <a:ext cx="1243770" cy="277500"/>
          </a:xfrm>
          <a:prstGeom prst="rect">
            <a:avLst/>
          </a:prstGeom>
          <a:noFill/>
          <a:ln>
            <a:noFill/>
          </a:ln>
        </p:spPr>
        <p:txBody>
          <a:bodyPr lIns="91425" tIns="45700" rIns="91425" bIns="45700" anchor="t" anchorCtr="0">
            <a:noAutofit/>
          </a:bodyPr>
          <a:lstStyle/>
          <a:p>
            <a:pPr>
              <a:buSzPct val="25000"/>
            </a:pPr>
            <a:r>
              <a:rPr lang="en-US" b="1" dirty="0">
                <a:solidFill>
                  <a:srgbClr val="262626"/>
                </a:solidFill>
                <a:latin typeface="Calibri"/>
                <a:ea typeface="Calibri"/>
                <a:cs typeface="Calibri"/>
                <a:sym typeface="Calibri"/>
              </a:rPr>
              <a:t>Voltmeter</a:t>
            </a:r>
          </a:p>
        </p:txBody>
      </p:sp>
      <p:sp>
        <p:nvSpPr>
          <p:cNvPr id="163" name="Shape 163"/>
          <p:cNvSpPr txBox="1"/>
          <p:nvPr/>
        </p:nvSpPr>
        <p:spPr>
          <a:xfrm>
            <a:off x="76201" y="914401"/>
            <a:ext cx="9021899"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Normalized friction factors and </a:t>
            </a:r>
            <a:r>
              <a:rPr lang="en-US" sz="2600" b="1" dirty="0" err="1">
                <a:solidFill>
                  <a:srgbClr val="000000"/>
                </a:solidFill>
                <a:latin typeface="Calibri"/>
                <a:ea typeface="Calibri"/>
                <a:cs typeface="Calibri"/>
                <a:sym typeface="Calibri"/>
              </a:rPr>
              <a:t>Nusselt</a:t>
            </a:r>
            <a:r>
              <a:rPr lang="en-US" sz="2600" b="1" dirty="0">
                <a:solidFill>
                  <a:srgbClr val="000000"/>
                </a:solidFill>
                <a:latin typeface="Calibri"/>
                <a:ea typeface="Calibri"/>
                <a:cs typeface="Calibri"/>
                <a:sym typeface="Calibri"/>
              </a:rPr>
              <a:t> numbers correlated </a:t>
            </a:r>
            <a:br>
              <a:rPr lang="en-US" sz="2600" b="1" dirty="0">
                <a:solidFill>
                  <a:srgbClr val="000000"/>
                </a:solidFill>
                <a:latin typeface="Calibri"/>
                <a:ea typeface="Calibri"/>
                <a:cs typeface="Calibri"/>
                <a:sym typeface="Calibri"/>
              </a:rPr>
            </a:br>
            <a:r>
              <a:rPr lang="en-US" sz="2600" b="1" dirty="0">
                <a:solidFill>
                  <a:srgbClr val="000000"/>
                </a:solidFill>
                <a:latin typeface="Calibri"/>
                <a:ea typeface="Calibri"/>
                <a:cs typeface="Calibri"/>
                <a:sym typeface="Calibri"/>
              </a:rPr>
              <a:t>our data with the data of others</a:t>
            </a:r>
          </a:p>
        </p:txBody>
      </p:sp>
      <p:pic>
        <p:nvPicPr>
          <p:cNvPr id="164" name="Shape 164"/>
          <p:cNvPicPr preferRelativeResize="0"/>
          <p:nvPr/>
        </p:nvPicPr>
        <p:blipFill rotWithShape="1">
          <a:blip r:embed="rId8">
            <a:alphaModFix/>
          </a:blip>
          <a:srcRect/>
          <a:stretch/>
        </p:blipFill>
        <p:spPr>
          <a:xfrm>
            <a:off x="95251" y="2257425"/>
            <a:ext cx="1809899" cy="885900"/>
          </a:xfrm>
          <a:prstGeom prst="rect">
            <a:avLst/>
          </a:prstGeom>
          <a:noFill/>
          <a:ln>
            <a:noFill/>
          </a:ln>
        </p:spPr>
      </p:pic>
      <p:pic>
        <p:nvPicPr>
          <p:cNvPr id="165" name="Shape 165"/>
          <p:cNvPicPr preferRelativeResize="0"/>
          <p:nvPr/>
        </p:nvPicPr>
        <p:blipFill rotWithShape="1">
          <a:blip r:embed="rId9">
            <a:alphaModFix/>
          </a:blip>
          <a:srcRect/>
          <a:stretch/>
        </p:blipFill>
        <p:spPr>
          <a:xfrm>
            <a:off x="2495550" y="2257426"/>
            <a:ext cx="1771800" cy="878699"/>
          </a:xfrm>
          <a:prstGeom prst="rect">
            <a:avLst/>
          </a:prstGeom>
          <a:noFill/>
          <a:ln>
            <a:noFill/>
          </a:ln>
        </p:spPr>
      </p:pic>
      <p:pic>
        <p:nvPicPr>
          <p:cNvPr id="166" name="Shape 166"/>
          <p:cNvPicPr preferRelativeResize="0"/>
          <p:nvPr/>
        </p:nvPicPr>
        <p:blipFill rotWithShape="1">
          <a:blip r:embed="rId10">
            <a:alphaModFix/>
          </a:blip>
          <a:srcRect/>
          <a:stretch/>
        </p:blipFill>
        <p:spPr>
          <a:xfrm>
            <a:off x="4705350" y="2257426"/>
            <a:ext cx="1771800" cy="871499"/>
          </a:xfrm>
          <a:prstGeom prst="rect">
            <a:avLst/>
          </a:prstGeom>
          <a:noFill/>
          <a:ln>
            <a:noFill/>
          </a:ln>
        </p:spPr>
      </p:pic>
      <p:pic>
        <p:nvPicPr>
          <p:cNvPr id="167" name="Shape 167"/>
          <p:cNvPicPr preferRelativeResize="0"/>
          <p:nvPr/>
        </p:nvPicPr>
        <p:blipFill rotWithShape="1">
          <a:blip r:embed="rId11">
            <a:alphaModFix/>
          </a:blip>
          <a:srcRect/>
          <a:stretch/>
        </p:blipFill>
        <p:spPr>
          <a:xfrm>
            <a:off x="6934200" y="2262188"/>
            <a:ext cx="1771800" cy="8714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cxnSp>
        <p:nvCxnSpPr>
          <p:cNvPr id="181" name="Shape 181"/>
          <p:cNvCxnSpPr/>
          <p:nvPr/>
        </p:nvCxnSpPr>
        <p:spPr>
          <a:xfrm rot="-5400000" flipH="1">
            <a:off x="4857751" y="3886199"/>
            <a:ext cx="800099" cy="914400"/>
          </a:xfrm>
          <a:prstGeom prst="straightConnector1">
            <a:avLst/>
          </a:prstGeom>
          <a:noFill/>
          <a:ln w="38100" cap="flat">
            <a:solidFill>
              <a:srgbClr val="262626"/>
            </a:solidFill>
            <a:prstDash val="solid"/>
            <a:round/>
            <a:headEnd type="none" w="med" len="med"/>
            <a:tailEnd type="none" w="med" len="med"/>
          </a:ln>
        </p:spPr>
      </p:cxnSp>
      <p:cxnSp>
        <p:nvCxnSpPr>
          <p:cNvPr id="182" name="Shape 182"/>
          <p:cNvCxnSpPr/>
          <p:nvPr/>
        </p:nvCxnSpPr>
        <p:spPr>
          <a:xfrm rot="-5400000">
            <a:off x="4857751" y="2400299"/>
            <a:ext cx="800099" cy="914400"/>
          </a:xfrm>
          <a:prstGeom prst="straightConnector1">
            <a:avLst/>
          </a:prstGeom>
          <a:noFill/>
          <a:ln w="38100" cap="flat">
            <a:solidFill>
              <a:srgbClr val="262626"/>
            </a:solidFill>
            <a:prstDash val="solid"/>
            <a:round/>
            <a:headEnd type="none" w="med" len="med"/>
            <a:tailEnd type="none" w="med" len="med"/>
          </a:ln>
        </p:spPr>
      </p:cxnSp>
      <p:sp>
        <p:nvSpPr>
          <p:cNvPr id="184" name="Shape 184"/>
          <p:cNvSpPr/>
          <p:nvPr/>
        </p:nvSpPr>
        <p:spPr>
          <a:xfrm>
            <a:off x="5943600" y="2171701"/>
            <a:ext cx="3048000" cy="4952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Feature or call-out—no more than two lines</a:t>
            </a:r>
          </a:p>
        </p:txBody>
      </p:sp>
      <p:sp>
        <p:nvSpPr>
          <p:cNvPr id="185" name="Shape 185"/>
          <p:cNvSpPr/>
          <p:nvPr/>
        </p:nvSpPr>
        <p:spPr>
          <a:xfrm>
            <a:off x="152400" y="2262187"/>
            <a:ext cx="4783200" cy="2838600"/>
          </a:xfrm>
          <a:prstGeom prst="rect">
            <a:avLst/>
          </a:prstGeom>
          <a:solidFill>
            <a:srgbClr val="262626"/>
          </a:solidFill>
          <a:ln w="12700"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buSzPct val="25000"/>
            </a:pPr>
            <a:r>
              <a:rPr lang="en-US" sz="2400">
                <a:solidFill>
                  <a:srgbClr val="F2F2F2"/>
                </a:solidFill>
                <a:latin typeface="Calibri"/>
                <a:ea typeface="Calibri"/>
                <a:cs typeface="Calibri"/>
                <a:sym typeface="Calibri"/>
              </a:rPr>
              <a:t>Image supporting above assertion</a:t>
            </a: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a:p>
            <a:pPr algn="ctr"/>
            <a:endParaRPr sz="2400">
              <a:solidFill>
                <a:srgbClr val="262626"/>
              </a:solidFill>
              <a:latin typeface="Calibri"/>
              <a:ea typeface="Calibri"/>
              <a:cs typeface="Calibri"/>
              <a:sym typeface="Calibri"/>
            </a:endParaRPr>
          </a:p>
        </p:txBody>
      </p:sp>
      <p:sp>
        <p:nvSpPr>
          <p:cNvPr id="186" name="Shape 186"/>
          <p:cNvSpPr txBox="1"/>
          <p:nvPr/>
        </p:nvSpPr>
        <p:spPr>
          <a:xfrm>
            <a:off x="76200" y="914401"/>
            <a:ext cx="8997900"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This sentence headline makes an assertion </a:t>
            </a:r>
            <a:br>
              <a:rPr lang="en-US" sz="2600" b="1" dirty="0">
                <a:solidFill>
                  <a:srgbClr val="000000"/>
                </a:solidFill>
                <a:latin typeface="Calibri"/>
                <a:ea typeface="Calibri"/>
                <a:cs typeface="Calibri"/>
                <a:sym typeface="Calibri"/>
              </a:rPr>
            </a:br>
            <a:r>
              <a:rPr lang="en-US" sz="2600" b="1" dirty="0">
                <a:solidFill>
                  <a:srgbClr val="000000"/>
                </a:solidFill>
                <a:latin typeface="Calibri"/>
                <a:ea typeface="Calibri"/>
                <a:cs typeface="Calibri"/>
                <a:sym typeface="Calibri"/>
              </a:rPr>
              <a:t>on the third topic in no more than two lines</a:t>
            </a:r>
          </a:p>
        </p:txBody>
      </p:sp>
      <p:sp>
        <p:nvSpPr>
          <p:cNvPr id="187" name="Shape 187"/>
          <p:cNvSpPr/>
          <p:nvPr/>
        </p:nvSpPr>
        <p:spPr>
          <a:xfrm>
            <a:off x="5943600" y="4518423"/>
            <a:ext cx="3048000" cy="495299"/>
          </a:xfrm>
          <a:prstGeom prst="rect">
            <a:avLst/>
          </a:prstGeom>
          <a:noFill/>
          <a:ln>
            <a:noFill/>
          </a:ln>
        </p:spPr>
        <p:txBody>
          <a:bodyPr lIns="63500" tIns="25400" rIns="63500" bIns="25400" anchor="t" anchorCtr="0">
            <a:noAutofit/>
          </a:bodyPr>
          <a:lstStyle/>
          <a:p>
            <a:pPr>
              <a:buSzPct val="25000"/>
            </a:pPr>
            <a:r>
              <a:rPr lang="en-US">
                <a:solidFill>
                  <a:srgbClr val="262626"/>
                </a:solidFill>
                <a:latin typeface="Calibri"/>
                <a:ea typeface="Calibri"/>
                <a:cs typeface="Calibri"/>
                <a:sym typeface="Calibri"/>
              </a:rPr>
              <a:t>Feature or call-out—no more than two lines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76200" y="2489200"/>
            <a:ext cx="36353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defRPr sz="2400" b="1">
                <a:solidFill>
                  <a:srgbClr val="000099"/>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0" fontAlgn="base" hangingPunct="0">
              <a:spcBef>
                <a:spcPct val="0"/>
              </a:spcBef>
              <a:spcAft>
                <a:spcPct val="0"/>
              </a:spcAft>
            </a:pPr>
            <a:r>
              <a:rPr lang="en-US" altLang="en-US" sz="2000">
                <a:solidFill>
                  <a:srgbClr val="000000"/>
                </a:solidFill>
              </a:rPr>
              <a:t>Adsorbed HOAc allows </a:t>
            </a:r>
            <a:br>
              <a:rPr lang="en-US" altLang="en-US" sz="2000">
                <a:solidFill>
                  <a:srgbClr val="000000"/>
                </a:solidFill>
              </a:rPr>
            </a:br>
            <a:r>
              <a:rPr lang="en-US" altLang="en-US" sz="2000">
                <a:solidFill>
                  <a:srgbClr val="000000"/>
                </a:solidFill>
              </a:rPr>
              <a:t>the growth of siderite</a:t>
            </a:r>
          </a:p>
          <a:p>
            <a:pPr eaLnBrk="0" fontAlgn="base" hangingPunct="0">
              <a:spcBef>
                <a:spcPct val="0"/>
              </a:spcBef>
              <a:spcAft>
                <a:spcPct val="0"/>
              </a:spcAft>
            </a:pPr>
            <a:endParaRPr lang="en-US" altLang="en-US" sz="2000">
              <a:solidFill>
                <a:srgbClr val="000000"/>
              </a:solidFill>
            </a:endParaRPr>
          </a:p>
          <a:p>
            <a:pPr eaLnBrk="0" fontAlgn="base" hangingPunct="0">
              <a:spcBef>
                <a:spcPct val="0"/>
              </a:spcBef>
              <a:spcAft>
                <a:spcPct val="0"/>
              </a:spcAft>
            </a:pPr>
            <a:endParaRPr lang="en-US" altLang="en-US" sz="2000">
              <a:solidFill>
                <a:srgbClr val="000000"/>
              </a:solidFill>
            </a:endParaRPr>
          </a:p>
          <a:p>
            <a:pPr eaLnBrk="0" fontAlgn="base" hangingPunct="0">
              <a:spcBef>
                <a:spcPct val="0"/>
              </a:spcBef>
              <a:spcAft>
                <a:spcPct val="0"/>
              </a:spcAft>
            </a:pPr>
            <a:endParaRPr lang="en-US" altLang="en-US" sz="2000">
              <a:solidFill>
                <a:srgbClr val="000000"/>
              </a:solidFill>
            </a:endParaRPr>
          </a:p>
          <a:p>
            <a:pPr eaLnBrk="0" fontAlgn="base" hangingPunct="0">
              <a:spcBef>
                <a:spcPct val="0"/>
              </a:spcBef>
              <a:spcAft>
                <a:spcPct val="0"/>
              </a:spcAft>
            </a:pPr>
            <a:r>
              <a:rPr lang="en-US" altLang="en-US" sz="2000">
                <a:solidFill>
                  <a:srgbClr val="000000"/>
                </a:solidFill>
              </a:rPr>
              <a:t>A thick siderite layer protects </a:t>
            </a:r>
            <a:br>
              <a:rPr lang="en-US" altLang="en-US" sz="2000">
                <a:solidFill>
                  <a:srgbClr val="000000"/>
                </a:solidFill>
              </a:rPr>
            </a:br>
            <a:r>
              <a:rPr lang="en-US" altLang="en-US" sz="2000">
                <a:solidFill>
                  <a:srgbClr val="000000"/>
                </a:solidFill>
              </a:rPr>
              <a:t>the steel from corrosion</a:t>
            </a:r>
          </a:p>
        </p:txBody>
      </p:sp>
      <p:sp>
        <p:nvSpPr>
          <p:cNvPr id="188420" name="Text Box 5"/>
          <p:cNvSpPr txBox="1">
            <a:spLocks noChangeArrowheads="1"/>
          </p:cNvSpPr>
          <p:nvPr/>
        </p:nvSpPr>
        <p:spPr bwMode="auto">
          <a:xfrm>
            <a:off x="76200" y="76200"/>
            <a:ext cx="8997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b="1">
                <a:solidFill>
                  <a:srgbClr val="000099"/>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0" fontAlgn="base" hangingPunct="0">
              <a:spcBef>
                <a:spcPct val="0"/>
              </a:spcBef>
              <a:spcAft>
                <a:spcPct val="0"/>
              </a:spcAft>
            </a:pPr>
            <a:r>
              <a:rPr lang="en-US" altLang="en-US" sz="2800" dirty="0">
                <a:solidFill>
                  <a:srgbClr val="000000"/>
                </a:solidFill>
              </a:rPr>
              <a:t>High concentrations of acetic acid</a:t>
            </a:r>
            <a:br>
              <a:rPr lang="en-US" altLang="en-US" sz="2800" dirty="0">
                <a:solidFill>
                  <a:srgbClr val="000000"/>
                </a:solidFill>
              </a:rPr>
            </a:br>
            <a:r>
              <a:rPr lang="en-US" altLang="en-US" sz="2800" dirty="0">
                <a:solidFill>
                  <a:srgbClr val="000000"/>
                </a:solidFill>
              </a:rPr>
              <a:t>help protect steel from corrosion</a:t>
            </a:r>
          </a:p>
        </p:txBody>
      </p:sp>
      <p:grpSp>
        <p:nvGrpSpPr>
          <p:cNvPr id="188421" name="Group 49"/>
          <p:cNvGrpSpPr>
            <a:grpSpLocks/>
          </p:cNvGrpSpPr>
          <p:nvPr/>
        </p:nvGrpSpPr>
        <p:grpSpPr bwMode="auto">
          <a:xfrm>
            <a:off x="3810000" y="1981200"/>
            <a:ext cx="5257800" cy="2895600"/>
            <a:chOff x="381000" y="2514600"/>
            <a:chExt cx="8458200" cy="3581400"/>
          </a:xfrm>
        </p:grpSpPr>
        <p:sp>
          <p:nvSpPr>
            <p:cNvPr id="8" name="Rectangle 7"/>
            <p:cNvSpPr/>
            <p:nvPr/>
          </p:nvSpPr>
          <p:spPr>
            <a:xfrm>
              <a:off x="381000" y="2514600"/>
              <a:ext cx="8458200" cy="35814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dirty="0">
                <a:solidFill>
                  <a:srgbClr val="FFFFFF"/>
                </a:solidFill>
              </a:endParaRPr>
            </a:p>
          </p:txBody>
        </p:sp>
        <p:sp>
          <p:nvSpPr>
            <p:cNvPr id="9" name="Rectangle 8"/>
            <p:cNvSpPr/>
            <p:nvPr/>
          </p:nvSpPr>
          <p:spPr>
            <a:xfrm>
              <a:off x="381000" y="4419182"/>
              <a:ext cx="8458200" cy="167681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6000" b="1" dirty="0">
                  <a:solidFill>
                    <a:srgbClr val="FFFFFF"/>
                  </a:solidFill>
                </a:rPr>
                <a:t>Steel</a:t>
              </a:r>
            </a:p>
          </p:txBody>
        </p:sp>
        <p:sp>
          <p:nvSpPr>
            <p:cNvPr id="10" name="Rectangle 9"/>
            <p:cNvSpPr/>
            <p:nvPr/>
          </p:nvSpPr>
          <p:spPr>
            <a:xfrm rot="10800000" flipV="1">
              <a:off x="381000" y="4419182"/>
              <a:ext cx="8458200" cy="3043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000" b="1" dirty="0">
                  <a:solidFill>
                    <a:srgbClr val="FFFFFF"/>
                  </a:solidFill>
                </a:rPr>
                <a:t>Fe</a:t>
              </a:r>
              <a:r>
                <a:rPr lang="en-US" sz="2000" b="1" baseline="-25000" dirty="0">
                  <a:solidFill>
                    <a:srgbClr val="FFFFFF"/>
                  </a:solidFill>
                </a:rPr>
                <a:t>3+x</a:t>
              </a:r>
              <a:r>
                <a:rPr lang="en-US" sz="2000" b="1" dirty="0">
                  <a:solidFill>
                    <a:srgbClr val="FFFFFF"/>
                  </a:solidFill>
                </a:rPr>
                <a:t> O</a:t>
              </a:r>
              <a:r>
                <a:rPr lang="en-US" sz="2000" b="1" baseline="-25000" dirty="0">
                  <a:solidFill>
                    <a:srgbClr val="FFFFFF"/>
                  </a:solidFill>
                </a:rPr>
                <a:t>4-y</a:t>
              </a:r>
              <a:endParaRPr lang="en-US" sz="2000" b="1" dirty="0">
                <a:solidFill>
                  <a:srgbClr val="FFFFFF"/>
                </a:solidFill>
              </a:endParaRPr>
            </a:p>
          </p:txBody>
        </p:sp>
        <p:sp>
          <p:nvSpPr>
            <p:cNvPr id="11" name="Rectangle 10"/>
            <p:cNvSpPr/>
            <p:nvPr/>
          </p:nvSpPr>
          <p:spPr>
            <a:xfrm rot="10800000" flipV="1">
              <a:off x="381000" y="3887078"/>
              <a:ext cx="8458200" cy="455529"/>
            </a:xfrm>
            <a:prstGeom prst="rect">
              <a:avLst/>
            </a:prstGeom>
            <a:blipFill>
              <a:blip r:embed="rId3">
                <a:extLst>
                  <a:ext uri="{28A0092B-C50C-407E-A947-70E740481C1C}">
                    <a14:useLocalDpi xmlns:a14="http://schemas.microsoft.com/office/drawing/2010/main"/>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000" b="1" dirty="0">
                  <a:solidFill>
                    <a:srgbClr val="000000"/>
                  </a:solidFill>
                </a:rPr>
                <a:t>FeCO</a:t>
              </a:r>
              <a:r>
                <a:rPr lang="en-US" sz="2000" b="1" baseline="-25000" dirty="0">
                  <a:solidFill>
                    <a:srgbClr val="000000"/>
                  </a:solidFill>
                </a:rPr>
                <a:t>3</a:t>
              </a:r>
              <a:endParaRPr lang="en-US" sz="2000" b="1" dirty="0">
                <a:solidFill>
                  <a:srgbClr val="000000"/>
                </a:solidFill>
              </a:endParaRPr>
            </a:p>
          </p:txBody>
        </p:sp>
        <p:grpSp>
          <p:nvGrpSpPr>
            <p:cNvPr id="188429" name="Group 47"/>
            <p:cNvGrpSpPr>
              <a:grpSpLocks/>
            </p:cNvGrpSpPr>
            <p:nvPr/>
          </p:nvGrpSpPr>
          <p:grpSpPr bwMode="auto">
            <a:xfrm>
              <a:off x="457200" y="4267200"/>
              <a:ext cx="8382000" cy="152400"/>
              <a:chOff x="457200" y="4267200"/>
              <a:chExt cx="8382000" cy="152400"/>
            </a:xfrm>
          </p:grpSpPr>
          <p:sp>
            <p:nvSpPr>
              <p:cNvPr id="13" name="Oval 12"/>
              <p:cNvSpPr/>
              <p:nvPr/>
            </p:nvSpPr>
            <p:spPr>
              <a:xfrm>
                <a:off x="457613"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4" name="Oval 13"/>
              <p:cNvSpPr/>
              <p:nvPr/>
            </p:nvSpPr>
            <p:spPr>
              <a:xfrm>
                <a:off x="687456"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5" name="Oval 14"/>
              <p:cNvSpPr/>
              <p:nvPr/>
            </p:nvSpPr>
            <p:spPr>
              <a:xfrm>
                <a:off x="914745"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6" name="Oval 15"/>
              <p:cNvSpPr/>
              <p:nvPr/>
            </p:nvSpPr>
            <p:spPr>
              <a:xfrm>
                <a:off x="1144588"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7" name="Oval 16"/>
              <p:cNvSpPr/>
              <p:nvPr/>
            </p:nvSpPr>
            <p:spPr>
              <a:xfrm>
                <a:off x="1371875"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8" name="Oval 17"/>
              <p:cNvSpPr/>
              <p:nvPr/>
            </p:nvSpPr>
            <p:spPr>
              <a:xfrm>
                <a:off x="1601718"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19" name="Oval 18"/>
              <p:cNvSpPr/>
              <p:nvPr/>
            </p:nvSpPr>
            <p:spPr>
              <a:xfrm>
                <a:off x="1829007"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0" name="Oval 19"/>
              <p:cNvSpPr/>
              <p:nvPr/>
            </p:nvSpPr>
            <p:spPr>
              <a:xfrm>
                <a:off x="2058850"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1" name="Oval 20"/>
              <p:cNvSpPr/>
              <p:nvPr/>
            </p:nvSpPr>
            <p:spPr>
              <a:xfrm>
                <a:off x="2286137"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2" name="Oval 21"/>
              <p:cNvSpPr/>
              <p:nvPr/>
            </p:nvSpPr>
            <p:spPr>
              <a:xfrm>
                <a:off x="2515980"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3" name="Oval 22"/>
              <p:cNvSpPr/>
              <p:nvPr/>
            </p:nvSpPr>
            <p:spPr>
              <a:xfrm>
                <a:off x="2743269"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4" name="Oval 23"/>
              <p:cNvSpPr/>
              <p:nvPr/>
            </p:nvSpPr>
            <p:spPr>
              <a:xfrm>
                <a:off x="2973112"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5" name="Oval 24"/>
              <p:cNvSpPr/>
              <p:nvPr/>
            </p:nvSpPr>
            <p:spPr>
              <a:xfrm>
                <a:off x="3200400"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6" name="Oval 25"/>
              <p:cNvSpPr/>
              <p:nvPr/>
            </p:nvSpPr>
            <p:spPr>
              <a:xfrm>
                <a:off x="3430242"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7" name="Oval 26"/>
              <p:cNvSpPr/>
              <p:nvPr/>
            </p:nvSpPr>
            <p:spPr>
              <a:xfrm>
                <a:off x="3657531"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8" name="Oval 27"/>
              <p:cNvSpPr/>
              <p:nvPr/>
            </p:nvSpPr>
            <p:spPr>
              <a:xfrm>
                <a:off x="3887374"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29" name="Oval 28"/>
              <p:cNvSpPr/>
              <p:nvPr/>
            </p:nvSpPr>
            <p:spPr>
              <a:xfrm>
                <a:off x="4114662"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0" name="Oval 29"/>
              <p:cNvSpPr/>
              <p:nvPr/>
            </p:nvSpPr>
            <p:spPr>
              <a:xfrm>
                <a:off x="4344504"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1" name="Oval 30"/>
              <p:cNvSpPr/>
              <p:nvPr/>
            </p:nvSpPr>
            <p:spPr>
              <a:xfrm>
                <a:off x="4571793"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2" name="Oval 31"/>
              <p:cNvSpPr/>
              <p:nvPr/>
            </p:nvSpPr>
            <p:spPr>
              <a:xfrm>
                <a:off x="4801636"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3" name="Oval 32"/>
              <p:cNvSpPr/>
              <p:nvPr/>
            </p:nvSpPr>
            <p:spPr>
              <a:xfrm>
                <a:off x="5028924"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4" name="Oval 33"/>
              <p:cNvSpPr/>
              <p:nvPr/>
            </p:nvSpPr>
            <p:spPr>
              <a:xfrm>
                <a:off x="5258766"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5" name="Oval 34"/>
              <p:cNvSpPr/>
              <p:nvPr/>
            </p:nvSpPr>
            <p:spPr>
              <a:xfrm>
                <a:off x="5486055"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6" name="Oval 35"/>
              <p:cNvSpPr/>
              <p:nvPr/>
            </p:nvSpPr>
            <p:spPr>
              <a:xfrm>
                <a:off x="5715898"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7" name="Oval 36"/>
              <p:cNvSpPr/>
              <p:nvPr/>
            </p:nvSpPr>
            <p:spPr>
              <a:xfrm>
                <a:off x="5943186"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8" name="Oval 37"/>
              <p:cNvSpPr/>
              <p:nvPr/>
            </p:nvSpPr>
            <p:spPr>
              <a:xfrm>
                <a:off x="6173028"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39" name="Oval 38"/>
              <p:cNvSpPr/>
              <p:nvPr/>
            </p:nvSpPr>
            <p:spPr>
              <a:xfrm>
                <a:off x="6400317"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0" name="Oval 39"/>
              <p:cNvSpPr/>
              <p:nvPr/>
            </p:nvSpPr>
            <p:spPr>
              <a:xfrm>
                <a:off x="6630160"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1" name="Oval 40"/>
              <p:cNvSpPr/>
              <p:nvPr/>
            </p:nvSpPr>
            <p:spPr>
              <a:xfrm>
                <a:off x="6857448"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2" name="Oval 41"/>
              <p:cNvSpPr/>
              <p:nvPr/>
            </p:nvSpPr>
            <p:spPr>
              <a:xfrm>
                <a:off x="7087290"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3" name="Oval 42"/>
              <p:cNvSpPr/>
              <p:nvPr/>
            </p:nvSpPr>
            <p:spPr>
              <a:xfrm>
                <a:off x="7314579"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4" name="Oval 43"/>
              <p:cNvSpPr/>
              <p:nvPr/>
            </p:nvSpPr>
            <p:spPr>
              <a:xfrm>
                <a:off x="7544422"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5" name="Oval 44"/>
              <p:cNvSpPr/>
              <p:nvPr/>
            </p:nvSpPr>
            <p:spPr>
              <a:xfrm>
                <a:off x="7771710"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6" name="Oval 45"/>
              <p:cNvSpPr/>
              <p:nvPr/>
            </p:nvSpPr>
            <p:spPr>
              <a:xfrm>
                <a:off x="8001552" y="4267994"/>
                <a:ext cx="150675"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7" name="Oval 46"/>
              <p:cNvSpPr/>
              <p:nvPr/>
            </p:nvSpPr>
            <p:spPr>
              <a:xfrm>
                <a:off x="8228842"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8" name="Oval 47"/>
              <p:cNvSpPr/>
              <p:nvPr/>
            </p:nvSpPr>
            <p:spPr>
              <a:xfrm>
                <a:off x="8458684" y="4267994"/>
                <a:ext cx="150674"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sp>
            <p:nvSpPr>
              <p:cNvPr id="49" name="Oval 48"/>
              <p:cNvSpPr/>
              <p:nvPr/>
            </p:nvSpPr>
            <p:spPr>
              <a:xfrm>
                <a:off x="8685972" y="4267994"/>
                <a:ext cx="153228" cy="15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000" b="1">
                  <a:solidFill>
                    <a:srgbClr val="FFFFFF"/>
                  </a:solidFill>
                </a:endParaRPr>
              </a:p>
            </p:txBody>
          </p:sp>
        </p:grpSp>
      </p:grpSp>
      <p:sp>
        <p:nvSpPr>
          <p:cNvPr id="188422" name="Line 51"/>
          <p:cNvSpPr>
            <a:spLocks noChangeShapeType="1"/>
          </p:cNvSpPr>
          <p:nvPr/>
        </p:nvSpPr>
        <p:spPr bwMode="auto">
          <a:xfrm>
            <a:off x="2667000" y="3048000"/>
            <a:ext cx="838200" cy="38100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b="1">
              <a:solidFill>
                <a:srgbClr val="000000"/>
              </a:solidFill>
            </a:endParaRPr>
          </a:p>
        </p:txBody>
      </p:sp>
      <p:sp>
        <p:nvSpPr>
          <p:cNvPr id="188423" name="Line 52"/>
          <p:cNvSpPr>
            <a:spLocks noChangeShapeType="1"/>
          </p:cNvSpPr>
          <p:nvPr/>
        </p:nvSpPr>
        <p:spPr bwMode="auto">
          <a:xfrm flipV="1">
            <a:off x="2667000" y="3505200"/>
            <a:ext cx="838200" cy="38100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b="1">
              <a:solidFill>
                <a:srgbClr val="000000"/>
              </a:solidFill>
            </a:endParaRPr>
          </a:p>
        </p:txBody>
      </p:sp>
      <p:pic>
        <p:nvPicPr>
          <p:cNvPr id="18842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r="12500" b="22223"/>
          <a:stretch>
            <a:fillRect/>
          </a:stretch>
        </p:blipFill>
        <p:spPr bwMode="auto">
          <a:xfrm>
            <a:off x="8059738" y="6172200"/>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8501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nycphoto.smugmug.com/Photography/New-York-City-Photography/i-Pz2376T/0/L/New%20York%20City%20Rooftops%20-%20From%20Above%20-%20Midtown%20Skyscrapers-L.jpg">
            <a:extLst>
              <a:ext uri="{FF2B5EF4-FFF2-40B4-BE49-F238E27FC236}">
                <a16:creationId xmlns:a16="http://schemas.microsoft.com/office/drawing/2014/main" id="{ACC31FA7-BDC5-482F-9EA6-292E5405A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288" y="442913"/>
            <a:ext cx="2627312" cy="17145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0659" name="TextBox 88">
            <a:extLst>
              <a:ext uri="{FF2B5EF4-FFF2-40B4-BE49-F238E27FC236}">
                <a16:creationId xmlns:a16="http://schemas.microsoft.com/office/drawing/2014/main" id="{DCC83D41-CAF7-4023-A5DC-E298E90DA075}"/>
              </a:ext>
            </a:extLst>
          </p:cNvPr>
          <p:cNvSpPr txBox="1">
            <a:spLocks noChangeArrowheads="1"/>
          </p:cNvSpPr>
          <p:nvPr/>
        </p:nvSpPr>
        <p:spPr bwMode="auto">
          <a:xfrm>
            <a:off x="1143000" y="1371600"/>
            <a:ext cx="37274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r>
              <a:rPr lang="en-US" altLang="en-US" sz="2800"/>
              <a:t>Support your messages </a:t>
            </a:r>
          </a:p>
          <a:p>
            <a:r>
              <a:rPr lang="en-US" altLang="en-US" sz="2800"/>
              <a:t>with </a:t>
            </a:r>
            <a:r>
              <a:rPr lang="en-US" altLang="en-US" sz="4000"/>
              <a:t>visual</a:t>
            </a:r>
            <a:r>
              <a:rPr lang="en-US" altLang="en-US" sz="2800"/>
              <a:t> evidence</a:t>
            </a:r>
            <a:br>
              <a:rPr lang="en-US" altLang="en-US" sz="2800"/>
            </a:br>
            <a:endParaRPr lang="en-US" altLang="en-US" sz="2800"/>
          </a:p>
        </p:txBody>
      </p:sp>
      <p:pic>
        <p:nvPicPr>
          <p:cNvPr id="70660" name="Picture 1">
            <a:extLst>
              <a:ext uri="{FF2B5EF4-FFF2-40B4-BE49-F238E27FC236}">
                <a16:creationId xmlns:a16="http://schemas.microsoft.com/office/drawing/2014/main" id="{B3F1C237-506B-4EAC-ACC3-57D515706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7551" t="21165" r="28293" b="12782"/>
          <a:stretch>
            <a:fillRect/>
          </a:stretch>
        </p:blipFill>
        <p:spPr bwMode="auto">
          <a:xfrm>
            <a:off x="5470525" y="2698750"/>
            <a:ext cx="2355850" cy="1752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0661" name="Picture 44">
            <a:extLst>
              <a:ext uri="{FF2B5EF4-FFF2-40B4-BE49-F238E27FC236}">
                <a16:creationId xmlns:a16="http://schemas.microsoft.com/office/drawing/2014/main" id="{6ABBFA93-187F-4B5C-81B9-7D4658E16B33}"/>
              </a:ext>
            </a:extLst>
          </p:cNvPr>
          <p:cNvPicPr>
            <a:picLocks noChangeAspect="1"/>
          </p:cNvPicPr>
          <p:nvPr/>
        </p:nvPicPr>
        <p:blipFill>
          <a:blip r:embed="rId5">
            <a:extLst>
              <a:ext uri="{28A0092B-C50C-407E-A947-70E740481C1C}">
                <a14:useLocalDpi xmlns:a14="http://schemas.microsoft.com/office/drawing/2010/main" val="0"/>
              </a:ext>
            </a:extLst>
          </a:blip>
          <a:srcRect l="52661" t="31107" r="5048" b="25079"/>
          <a:stretch>
            <a:fillRect/>
          </a:stretch>
        </p:blipFill>
        <p:spPr bwMode="auto">
          <a:xfrm>
            <a:off x="185738" y="4949825"/>
            <a:ext cx="2328862"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46">
            <a:extLst>
              <a:ext uri="{FF2B5EF4-FFF2-40B4-BE49-F238E27FC236}">
                <a16:creationId xmlns:a16="http://schemas.microsoft.com/office/drawing/2014/main" id="{4E31F0D4-8DD4-4217-90C0-489E2E9A0223}"/>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7139" t="12271" r="27013" b="4651"/>
          <a:stretch>
            <a:fillRect/>
          </a:stretch>
        </p:blipFill>
        <p:spPr bwMode="auto">
          <a:xfrm>
            <a:off x="2971800" y="3575050"/>
            <a:ext cx="204152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44F884F-00D0-4D92-8600-3D4FB25C0880}"/>
              </a:ext>
            </a:extLst>
          </p:cNvPr>
          <p:cNvSpPr txBox="1">
            <a:spLocks noChangeArrowheads="1"/>
          </p:cNvSpPr>
          <p:nvPr/>
        </p:nvSpPr>
        <p:spPr bwMode="auto">
          <a:xfrm>
            <a:off x="6207125" y="5276850"/>
            <a:ext cx="2403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4400"/>
              <a:t>not</a:t>
            </a:r>
            <a:r>
              <a:rPr lang="en-US" altLang="en-US" sz="2800"/>
              <a:t> </a:t>
            </a:r>
            <a:br>
              <a:rPr lang="en-US" altLang="en-US" sz="2800"/>
            </a:br>
            <a:r>
              <a:rPr lang="en-US" altLang="en-US" sz="2800"/>
              <a:t>bullet points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Shape 244"/>
          <p:cNvSpPr/>
          <p:nvPr/>
        </p:nvSpPr>
        <p:spPr>
          <a:xfrm>
            <a:off x="76201" y="2686051"/>
            <a:ext cx="3809999" cy="2267287"/>
          </a:xfrm>
          <a:prstGeom prst="rect">
            <a:avLst/>
          </a:prstGeom>
          <a:noFill/>
          <a:ln>
            <a:noFill/>
          </a:ln>
        </p:spPr>
        <p:txBody>
          <a:bodyPr lIns="63500" tIns="25400" rIns="63500" bIns="25400" anchor="t" anchorCtr="0">
            <a:spAutoFit/>
          </a:bodyPr>
          <a:lstStyle/>
          <a:p>
            <a:pPr>
              <a:buSzPct val="25000"/>
            </a:pPr>
            <a:r>
              <a:rPr lang="en-US" sz="2400" b="1" dirty="0">
                <a:solidFill>
                  <a:srgbClr val="262626"/>
                </a:solidFill>
                <a:latin typeface="Calibri"/>
                <a:ea typeface="Calibri"/>
                <a:cs typeface="Calibri"/>
                <a:sym typeface="Calibri"/>
              </a:rPr>
              <a:t>Supporting point (no more than two lines)</a:t>
            </a:r>
          </a:p>
          <a:p>
            <a:endParaRPr sz="2400" b="1" dirty="0">
              <a:solidFill>
                <a:srgbClr val="262626"/>
              </a:solidFill>
              <a:latin typeface="Calibri"/>
              <a:ea typeface="Calibri"/>
              <a:cs typeface="Calibri"/>
              <a:sym typeface="Calibri"/>
            </a:endParaRPr>
          </a:p>
          <a:p>
            <a:endParaRPr sz="2400" b="1" dirty="0">
              <a:solidFill>
                <a:srgbClr val="262626"/>
              </a:solidFill>
              <a:latin typeface="Calibri"/>
              <a:ea typeface="Calibri"/>
              <a:cs typeface="Calibri"/>
              <a:sym typeface="Calibri"/>
            </a:endParaRPr>
          </a:p>
          <a:p>
            <a:pPr>
              <a:buSzPct val="25000"/>
            </a:pPr>
            <a:r>
              <a:rPr lang="en-US" sz="2400" b="1" dirty="0">
                <a:solidFill>
                  <a:srgbClr val="262626"/>
                </a:solidFill>
                <a:latin typeface="Calibri"/>
                <a:ea typeface="Calibri"/>
                <a:cs typeface="Calibri"/>
                <a:sym typeface="Calibri"/>
              </a:rPr>
              <a:t>Another supporting point (parallel to the first)</a:t>
            </a:r>
          </a:p>
        </p:txBody>
      </p:sp>
      <p:sp>
        <p:nvSpPr>
          <p:cNvPr id="245" name="Shape 245"/>
          <p:cNvSpPr/>
          <p:nvPr/>
        </p:nvSpPr>
        <p:spPr>
          <a:xfrm>
            <a:off x="4800601" y="2372916"/>
            <a:ext cx="3962399" cy="24099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ctr" anchorCtr="0">
            <a:noAutofit/>
          </a:bodyPr>
          <a:lstStyle/>
          <a:p>
            <a:pPr algn="ctr"/>
            <a:endParaRPr sz="4800">
              <a:solidFill>
                <a:srgbClr val="EAEAEA"/>
              </a:solidFill>
              <a:latin typeface="Calibri"/>
              <a:ea typeface="Calibri"/>
              <a:cs typeface="Calibri"/>
              <a:sym typeface="Calibri"/>
            </a:endParaRPr>
          </a:p>
          <a:p>
            <a:pPr algn="ctr">
              <a:buSzPct val="25000"/>
            </a:pPr>
            <a:r>
              <a:rPr lang="en-US" sz="3600">
                <a:solidFill>
                  <a:srgbClr val="EAEAEA"/>
                </a:solidFill>
                <a:latin typeface="Calibri"/>
                <a:ea typeface="Calibri"/>
                <a:cs typeface="Calibri"/>
                <a:sym typeface="Calibri"/>
              </a:rPr>
              <a:t>Image that supports conclusion</a:t>
            </a:r>
          </a:p>
          <a:p>
            <a:pPr algn="ctr"/>
            <a:endParaRPr sz="4800">
              <a:solidFill>
                <a:schemeClr val="dk1"/>
              </a:solidFill>
              <a:latin typeface="Calibri"/>
              <a:ea typeface="Calibri"/>
              <a:cs typeface="Calibri"/>
              <a:sym typeface="Calibri"/>
            </a:endParaRPr>
          </a:p>
        </p:txBody>
      </p:sp>
      <p:sp>
        <p:nvSpPr>
          <p:cNvPr id="246" name="Shape 246"/>
          <p:cNvSpPr txBox="1"/>
          <p:nvPr/>
        </p:nvSpPr>
        <p:spPr>
          <a:xfrm>
            <a:off x="3773488" y="5416153"/>
            <a:ext cx="1616099" cy="346500"/>
          </a:xfrm>
          <a:prstGeom prst="rect">
            <a:avLst/>
          </a:prstGeom>
          <a:noFill/>
          <a:ln>
            <a:noFill/>
          </a:ln>
        </p:spPr>
        <p:txBody>
          <a:bodyPr lIns="91425" tIns="45700" rIns="91425" bIns="45700" anchor="t" anchorCtr="0">
            <a:noAutofit/>
          </a:bodyPr>
          <a:lstStyle/>
          <a:p>
            <a:pPr algn="ctr">
              <a:buSzPct val="25000"/>
            </a:pPr>
            <a:r>
              <a:rPr lang="en-US" sz="2400" b="1">
                <a:solidFill>
                  <a:schemeClr val="dk1"/>
                </a:solidFill>
                <a:latin typeface="Calibri"/>
                <a:ea typeface="Calibri"/>
                <a:cs typeface="Calibri"/>
                <a:sym typeface="Calibri"/>
              </a:rPr>
              <a:t>Questions?</a:t>
            </a:r>
          </a:p>
        </p:txBody>
      </p:sp>
      <p:sp>
        <p:nvSpPr>
          <p:cNvPr id="247" name="Shape 247"/>
          <p:cNvSpPr txBox="1"/>
          <p:nvPr/>
        </p:nvSpPr>
        <p:spPr>
          <a:xfrm>
            <a:off x="76200" y="914401"/>
            <a:ext cx="8997900"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In summary, this sentence headline states the most important assertion of the presentation</a:t>
            </a:r>
          </a:p>
        </p:txBody>
      </p:sp>
      <p:sp>
        <p:nvSpPr>
          <p:cNvPr id="248" name="Shape 248"/>
          <p:cNvSpPr txBox="1"/>
          <p:nvPr/>
        </p:nvSpPr>
        <p:spPr>
          <a:xfrm>
            <a:off x="8077200" y="5543550"/>
            <a:ext cx="936600" cy="350100"/>
          </a:xfrm>
          <a:prstGeom prst="rect">
            <a:avLst/>
          </a:prstGeom>
          <a:solidFill>
            <a:srgbClr val="262626"/>
          </a:solidFill>
          <a:ln w="9525" cap="flat">
            <a:solidFill>
              <a:srgbClr val="000000"/>
            </a:solidFill>
            <a:prstDash val="solid"/>
            <a:miter/>
            <a:headEnd type="none" w="med" len="med"/>
            <a:tailEnd type="none" w="med" len="med"/>
          </a:ln>
        </p:spPr>
        <p:txBody>
          <a:bodyPr lIns="91425" tIns="45700" rIns="91425" bIns="45700" anchor="t" anchorCtr="0">
            <a:noAutofit/>
          </a:bodyPr>
          <a:lstStyle/>
          <a:p>
            <a:pPr>
              <a:buSzPct val="25000"/>
            </a:pPr>
            <a:r>
              <a:rPr lang="en-US" sz="2400">
                <a:solidFill>
                  <a:schemeClr val="lt1"/>
                </a:solidFill>
                <a:latin typeface="Calibri"/>
                <a:ea typeface="Calibri"/>
                <a:cs typeface="Calibri"/>
                <a:sym typeface="Calibri"/>
              </a:rPr>
              <a:t>Logo</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73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944688"/>
            <a:ext cx="6248400" cy="4684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52400" y="114300"/>
            <a:ext cx="8907463" cy="5676900"/>
            <a:chOff x="152400" y="114300"/>
            <a:chExt cx="8907463" cy="5676900"/>
          </a:xfrm>
        </p:grpSpPr>
        <p:sp>
          <p:nvSpPr>
            <p:cNvPr id="5" name="Rectangle 2050"/>
            <p:cNvSpPr txBox="1">
              <a:spLocks noChangeArrowheads="1"/>
            </p:cNvSpPr>
            <p:nvPr/>
          </p:nvSpPr>
          <p:spPr bwMode="auto">
            <a:xfrm>
              <a:off x="152400" y="114300"/>
              <a:ext cx="89074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000" b="1">
                  <a:solidFill>
                    <a:srgbClr val="000099"/>
                  </a:solidFill>
                  <a:latin typeface="Calibri" panose="020F050202020403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sz="2800" dirty="0">
                  <a:solidFill>
                    <a:srgbClr val="000000"/>
                  </a:solidFill>
                </a:rPr>
                <a:t>A common error in the endings of scientific talks </a:t>
              </a:r>
              <a:br>
                <a:rPr lang="en-US" altLang="en-US" sz="2800" dirty="0">
                  <a:solidFill>
                    <a:srgbClr val="000000"/>
                  </a:solidFill>
                </a:rPr>
              </a:br>
              <a:r>
                <a:rPr lang="en-US" altLang="en-US" sz="2800" dirty="0">
                  <a:solidFill>
                    <a:srgbClr val="000000"/>
                  </a:solidFill>
                </a:rPr>
                <a:t>is to waste the last slide</a:t>
              </a:r>
              <a:endParaRPr lang="en-US" altLang="en-US" sz="2800" b="0" dirty="0">
                <a:solidFill>
                  <a:srgbClr val="BFBFBF"/>
                </a:solidFill>
              </a:endParaRPr>
            </a:p>
          </p:txBody>
        </p:sp>
        <p:cxnSp>
          <p:nvCxnSpPr>
            <p:cNvPr id="6" name="Straight Connector 5"/>
            <p:cNvCxnSpPr/>
            <p:nvPr/>
          </p:nvCxnSpPr>
          <p:spPr>
            <a:xfrm>
              <a:off x="914400" y="25908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14400" y="2590800"/>
              <a:ext cx="4800600" cy="3200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8054791" y="6553200"/>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sp>
        <p:nvSpPr>
          <p:cNvPr id="9" name="Rectangle 8"/>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6259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Shape 255"/>
          <p:cNvSpPr txBox="1"/>
          <p:nvPr/>
        </p:nvSpPr>
        <p:spPr>
          <a:xfrm>
            <a:off x="3906838" y="5547122"/>
            <a:ext cx="1616099" cy="346500"/>
          </a:xfrm>
          <a:prstGeom prst="rect">
            <a:avLst/>
          </a:prstGeom>
          <a:noFill/>
          <a:ln>
            <a:noFill/>
          </a:ln>
        </p:spPr>
        <p:txBody>
          <a:bodyPr lIns="91425" tIns="45700" rIns="91425" bIns="45700" anchor="t" anchorCtr="0">
            <a:noAutofit/>
          </a:bodyPr>
          <a:lstStyle/>
          <a:p>
            <a:pPr algn="ctr">
              <a:buSzPct val="25000"/>
            </a:pPr>
            <a:r>
              <a:rPr lang="en-US" sz="2400" b="1">
                <a:solidFill>
                  <a:schemeClr val="dk1"/>
                </a:solidFill>
                <a:latin typeface="Calibri"/>
                <a:ea typeface="Calibri"/>
                <a:cs typeface="Calibri"/>
                <a:sym typeface="Calibri"/>
              </a:rPr>
              <a:t>Questions?</a:t>
            </a:r>
          </a:p>
        </p:txBody>
      </p:sp>
      <p:sp>
        <p:nvSpPr>
          <p:cNvPr id="256" name="Shape 256"/>
          <p:cNvSpPr/>
          <p:nvPr/>
        </p:nvSpPr>
        <p:spPr>
          <a:xfrm>
            <a:off x="76200" y="2743200"/>
            <a:ext cx="4495800" cy="605294"/>
          </a:xfrm>
          <a:prstGeom prst="rect">
            <a:avLst/>
          </a:prstGeom>
          <a:noFill/>
          <a:ln>
            <a:noFill/>
          </a:ln>
        </p:spPr>
        <p:txBody>
          <a:bodyPr lIns="63500" tIns="25400" rIns="63500" bIns="25400" anchor="t" anchorCtr="0">
            <a:spAutoFit/>
          </a:bodyPr>
          <a:lstStyle/>
          <a:p>
            <a:pPr>
              <a:buSzPct val="25000"/>
            </a:pPr>
            <a:r>
              <a:rPr lang="en-US" b="1" dirty="0">
                <a:solidFill>
                  <a:srgbClr val="262626"/>
                </a:solidFill>
                <a:latin typeface="Calibri"/>
                <a:ea typeface="Calibri"/>
                <a:cs typeface="Calibri"/>
                <a:sym typeface="Calibri"/>
              </a:rPr>
              <a:t>Wires not harnessed to prevent </a:t>
            </a:r>
            <a:br>
              <a:rPr lang="en-US" b="1" dirty="0">
                <a:solidFill>
                  <a:srgbClr val="262626"/>
                </a:solidFill>
                <a:latin typeface="Calibri"/>
                <a:ea typeface="Calibri"/>
                <a:cs typeface="Calibri"/>
                <a:sym typeface="Calibri"/>
              </a:rPr>
            </a:br>
            <a:r>
              <a:rPr lang="en-US" b="1" dirty="0">
                <a:solidFill>
                  <a:srgbClr val="262626"/>
                </a:solidFill>
                <a:latin typeface="Calibri"/>
                <a:ea typeface="Calibri"/>
                <a:cs typeface="Calibri"/>
                <a:sym typeface="Calibri"/>
              </a:rPr>
              <a:t>contact with housing</a:t>
            </a:r>
          </a:p>
        </p:txBody>
      </p:sp>
      <p:grpSp>
        <p:nvGrpSpPr>
          <p:cNvPr id="257" name="Shape 257"/>
          <p:cNvGrpSpPr/>
          <p:nvPr/>
        </p:nvGrpSpPr>
        <p:grpSpPr>
          <a:xfrm>
            <a:off x="109538" y="3484959"/>
            <a:ext cx="3929061" cy="1082277"/>
            <a:chOff x="47" y="2062"/>
            <a:chExt cx="2474" cy="909"/>
          </a:xfrm>
        </p:grpSpPr>
        <p:sp>
          <p:nvSpPr>
            <p:cNvPr id="258" name="Shape 258"/>
            <p:cNvSpPr/>
            <p:nvPr/>
          </p:nvSpPr>
          <p:spPr>
            <a:xfrm>
              <a:off x="47" y="2463"/>
              <a:ext cx="2474" cy="508"/>
            </a:xfrm>
            <a:prstGeom prst="rect">
              <a:avLst/>
            </a:prstGeom>
            <a:noFill/>
            <a:ln>
              <a:noFill/>
            </a:ln>
          </p:spPr>
          <p:txBody>
            <a:bodyPr lIns="63500" tIns="25400" rIns="63500" bIns="25400" anchor="t" anchorCtr="0">
              <a:spAutoFit/>
            </a:bodyPr>
            <a:lstStyle/>
            <a:p>
              <a:pPr>
                <a:buSzPct val="25000"/>
              </a:pPr>
              <a:r>
                <a:rPr lang="en-US" b="1" dirty="0">
                  <a:solidFill>
                    <a:srgbClr val="262626"/>
                  </a:solidFill>
                  <a:latin typeface="Calibri"/>
                  <a:ea typeface="Calibri"/>
                  <a:cs typeface="Calibri"/>
                  <a:sym typeface="Calibri"/>
                </a:rPr>
                <a:t>Short circuit to ground created </a:t>
              </a:r>
              <a:br>
                <a:rPr lang="en-US" b="1" dirty="0">
                  <a:solidFill>
                    <a:srgbClr val="262626"/>
                  </a:solidFill>
                  <a:latin typeface="Calibri"/>
                  <a:ea typeface="Calibri"/>
                  <a:cs typeface="Calibri"/>
                  <a:sym typeface="Calibri"/>
                </a:rPr>
              </a:br>
              <a:r>
                <a:rPr lang="en-US" b="1" dirty="0">
                  <a:solidFill>
                    <a:srgbClr val="262626"/>
                  </a:solidFill>
                  <a:latin typeface="Calibri"/>
                  <a:ea typeface="Calibri"/>
                  <a:cs typeface="Calibri"/>
                  <a:sym typeface="Calibri"/>
                </a:rPr>
                <a:t>where wire contacted housing</a:t>
              </a:r>
            </a:p>
          </p:txBody>
        </p:sp>
        <p:sp>
          <p:nvSpPr>
            <p:cNvPr id="259" name="Shape 259"/>
            <p:cNvSpPr/>
            <p:nvPr/>
          </p:nvSpPr>
          <p:spPr>
            <a:xfrm>
              <a:off x="959" y="2062"/>
              <a:ext cx="166" cy="256"/>
            </a:xfrm>
            <a:prstGeom prst="downArrow">
              <a:avLst>
                <a:gd name="adj1" fmla="val 50000"/>
                <a:gd name="adj2" fmla="val 30218"/>
              </a:avLst>
            </a:prstGeom>
            <a:solidFill>
              <a:srgbClr val="262626"/>
            </a:solidFill>
            <a:ln>
              <a:noFill/>
            </a:ln>
          </p:spPr>
          <p:txBody>
            <a:bodyPr lIns="91425" tIns="45700" rIns="91425" bIns="45700" anchor="ctr" anchorCtr="0">
              <a:noAutofit/>
            </a:bodyPr>
            <a:lstStyle/>
            <a:p>
              <a:endParaRPr b="1">
                <a:solidFill>
                  <a:srgbClr val="262626"/>
                </a:solidFill>
                <a:latin typeface="Calibri"/>
                <a:ea typeface="Calibri"/>
                <a:cs typeface="Calibri"/>
                <a:sym typeface="Calibri"/>
              </a:endParaRPr>
            </a:p>
          </p:txBody>
        </p:sp>
      </p:grpSp>
      <p:pic>
        <p:nvPicPr>
          <p:cNvPr id="260" name="Shape 260"/>
          <p:cNvPicPr preferRelativeResize="0"/>
          <p:nvPr/>
        </p:nvPicPr>
        <p:blipFill rotWithShape="1">
          <a:blip r:embed="rId3">
            <a:alphaModFix/>
          </a:blip>
          <a:srcRect/>
          <a:stretch/>
        </p:blipFill>
        <p:spPr>
          <a:xfrm>
            <a:off x="4566450" y="2294410"/>
            <a:ext cx="4285925" cy="2685899"/>
          </a:xfrm>
          <a:prstGeom prst="rect">
            <a:avLst/>
          </a:prstGeom>
          <a:noFill/>
          <a:ln>
            <a:noFill/>
          </a:ln>
        </p:spPr>
      </p:pic>
      <p:sp>
        <p:nvSpPr>
          <p:cNvPr id="261" name="Shape 261"/>
          <p:cNvSpPr txBox="1"/>
          <p:nvPr/>
        </p:nvSpPr>
        <p:spPr>
          <a:xfrm>
            <a:off x="136525" y="865584"/>
            <a:ext cx="184200" cy="297600"/>
          </a:xfrm>
          <a:prstGeom prst="rect">
            <a:avLst/>
          </a:prstGeom>
          <a:noFill/>
          <a:ln>
            <a:noFill/>
          </a:ln>
        </p:spPr>
        <p:txBody>
          <a:bodyPr lIns="91425" tIns="45700" rIns="91425" bIns="45700" anchor="t" anchorCtr="0">
            <a:noAutofit/>
          </a:bodyPr>
          <a:lstStyle/>
          <a:p>
            <a:endParaRPr>
              <a:solidFill>
                <a:schemeClr val="dk1"/>
              </a:solidFill>
              <a:latin typeface="Calibri"/>
              <a:ea typeface="Calibri"/>
              <a:cs typeface="Calibri"/>
              <a:sym typeface="Calibri"/>
            </a:endParaRPr>
          </a:p>
        </p:txBody>
      </p:sp>
      <p:sp>
        <p:nvSpPr>
          <p:cNvPr id="262" name="Shape 262"/>
          <p:cNvSpPr txBox="1"/>
          <p:nvPr/>
        </p:nvSpPr>
        <p:spPr>
          <a:xfrm>
            <a:off x="76201" y="947738"/>
            <a:ext cx="8980499" cy="800219"/>
          </a:xfrm>
          <a:prstGeom prst="rect">
            <a:avLst/>
          </a:prstGeom>
          <a:noFill/>
          <a:ln>
            <a:noFill/>
          </a:ln>
        </p:spPr>
        <p:txBody>
          <a:bodyPr lIns="0" tIns="0" rIns="0" bIns="0" anchor="t" anchorCtr="0">
            <a:spAutoFit/>
          </a:bodyPr>
          <a:lstStyle/>
          <a:p>
            <a:pPr>
              <a:buSzPct val="25000"/>
            </a:pPr>
            <a:r>
              <a:rPr lang="en-US" sz="2600" b="1" dirty="0">
                <a:solidFill>
                  <a:srgbClr val="000000"/>
                </a:solidFill>
                <a:latin typeface="Calibri"/>
                <a:ea typeface="Calibri"/>
                <a:cs typeface="Calibri"/>
                <a:sym typeface="Calibri"/>
              </a:rPr>
              <a:t>In summary, the detector failed because of a short-circuit created by the abrasion of wire insulation</a:t>
            </a:r>
          </a:p>
        </p:txBody>
      </p:sp>
      <p:pic>
        <p:nvPicPr>
          <p:cNvPr id="263" name="Shape 263"/>
          <p:cNvPicPr preferRelativeResize="0"/>
          <p:nvPr/>
        </p:nvPicPr>
        <p:blipFill rotWithShape="1">
          <a:blip r:embed="rId4">
            <a:alphaModFix/>
          </a:blip>
          <a:srcRect/>
          <a:stretch/>
        </p:blipFill>
        <p:spPr>
          <a:xfrm>
            <a:off x="7239699" y="5486401"/>
            <a:ext cx="1904301" cy="5141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1"/>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6E30-92DD-44C3-AA7F-EF151151EB69}"/>
              </a:ext>
            </a:extLst>
          </p:cNvPr>
          <p:cNvSpPr>
            <a:spLocks noGrp="1"/>
          </p:cNvSpPr>
          <p:nvPr>
            <p:ph type="title"/>
          </p:nvPr>
        </p:nvSpPr>
        <p:spPr>
          <a:xfrm>
            <a:off x="76200" y="86380"/>
            <a:ext cx="8915400" cy="954107"/>
          </a:xfrm>
        </p:spPr>
        <p:txBody>
          <a:bodyPr/>
          <a:lstStyle/>
          <a:p>
            <a:r>
              <a:rPr lang="en-US" dirty="0"/>
              <a:t>No need to be religious in using assertion-evidence;</a:t>
            </a:r>
            <a:br>
              <a:rPr lang="en-US" dirty="0"/>
            </a:br>
            <a:r>
              <a:rPr lang="en-US" dirty="0"/>
              <a:t>Rather, I want to open up your minds to new possibilities</a:t>
            </a:r>
          </a:p>
        </p:txBody>
      </p:sp>
      <p:sp>
        <p:nvSpPr>
          <p:cNvPr id="3" name="Content Placeholder 2">
            <a:extLst>
              <a:ext uri="{FF2B5EF4-FFF2-40B4-BE49-F238E27FC236}">
                <a16:creationId xmlns:a16="http://schemas.microsoft.com/office/drawing/2014/main" id="{26DDDACE-9A1F-4E33-B380-A9646ADC491C}"/>
              </a:ext>
            </a:extLst>
          </p:cNvPr>
          <p:cNvSpPr>
            <a:spLocks noGrp="1"/>
          </p:cNvSpPr>
          <p:nvPr>
            <p:ph idx="1"/>
          </p:nvPr>
        </p:nvSpPr>
        <p:spPr>
          <a:xfrm>
            <a:off x="457200" y="1600200"/>
            <a:ext cx="8305800" cy="3120854"/>
          </a:xfrm>
        </p:spPr>
        <p:txBody>
          <a:bodyPr/>
          <a:lstStyle/>
          <a:p>
            <a:pPr marL="342900" indent="-342900">
              <a:buFont typeface="Arial" panose="020B0604020202020204" pitchFamily="34" charset="0"/>
              <a:buChar char="•"/>
            </a:pPr>
            <a:r>
              <a:rPr lang="en-US" dirty="0"/>
              <a:t>Look here, I’m using a bullet point.  It’s not a sin. </a:t>
            </a:r>
            <a:r>
              <a:rPr lang="en-US" dirty="0">
                <a:sym typeface="Wingdings" panose="05000000000000000000" pitchFamily="2" charset="2"/>
              </a:rPr>
              <a:t></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Regardless of which format you choose, there are takeaways</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Takeaway 1: Organize around messages, not topics</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a:sym typeface="Wingdings" panose="05000000000000000000" pitchFamily="2" charset="2"/>
              </a:rPr>
              <a:t>Takeaway 2: Title should express message for whole slide</a:t>
            </a:r>
          </a:p>
        </p:txBody>
      </p:sp>
    </p:spTree>
    <p:extLst>
      <p:ext uri="{BB962C8B-B14F-4D97-AF65-F5344CB8AC3E}">
        <p14:creationId xmlns:p14="http://schemas.microsoft.com/office/powerpoint/2010/main" val="391983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a:extLst>
              <a:ext uri="{FF2B5EF4-FFF2-40B4-BE49-F238E27FC236}">
                <a16:creationId xmlns:a16="http://schemas.microsoft.com/office/drawing/2014/main" id="{576160E1-A9D7-4F59-8AB5-EC67A003CA74}"/>
              </a:ext>
            </a:extLst>
          </p:cNvPr>
          <p:cNvSpPr txBox="1">
            <a:spLocks noChangeArrowheads="1"/>
          </p:cNvSpPr>
          <p:nvPr/>
        </p:nvSpPr>
        <p:spPr bwMode="auto">
          <a:xfrm>
            <a:off x="1295400" y="1371600"/>
            <a:ext cx="2817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2800"/>
              <a:t>Build your talk on</a:t>
            </a:r>
          </a:p>
          <a:p>
            <a:pPr algn="r"/>
            <a:r>
              <a:rPr lang="en-US" altLang="en-US" sz="4400"/>
              <a:t>messages</a:t>
            </a:r>
          </a:p>
        </p:txBody>
      </p:sp>
      <p:sp>
        <p:nvSpPr>
          <p:cNvPr id="16" name="Rectangle 15">
            <a:extLst>
              <a:ext uri="{FF2B5EF4-FFF2-40B4-BE49-F238E27FC236}">
                <a16:creationId xmlns:a16="http://schemas.microsoft.com/office/drawing/2014/main" id="{E50D9CB2-7C87-4F95-AD31-7B833E4A057A}"/>
              </a:ext>
            </a:extLst>
          </p:cNvPr>
          <p:cNvSpPr/>
          <p:nvPr/>
        </p:nvSpPr>
        <p:spPr>
          <a:xfrm>
            <a:off x="3810000" y="3429000"/>
            <a:ext cx="4953000" cy="3429000"/>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000000"/>
              </a:solidFill>
            </a:endParaRPr>
          </a:p>
        </p:txBody>
      </p:sp>
      <p:sp>
        <p:nvSpPr>
          <p:cNvPr id="72708" name="TextBox 6">
            <a:extLst>
              <a:ext uri="{FF2B5EF4-FFF2-40B4-BE49-F238E27FC236}">
                <a16:creationId xmlns:a16="http://schemas.microsoft.com/office/drawing/2014/main" id="{52633274-9346-49CA-AA74-494C44187D34}"/>
              </a:ext>
            </a:extLst>
          </p:cNvPr>
          <p:cNvSpPr txBox="1">
            <a:spLocks noChangeArrowheads="1"/>
          </p:cNvSpPr>
          <p:nvPr/>
        </p:nvSpPr>
        <p:spPr bwMode="auto">
          <a:xfrm>
            <a:off x="4648200" y="3590925"/>
            <a:ext cx="3244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ctr" eaLnBrk="1" hangingPunct="1"/>
            <a:r>
              <a:rPr lang="en-US" altLang="en-US" sz="2800">
                <a:solidFill>
                  <a:srgbClr val="FFFFFF"/>
                </a:solidFill>
              </a:rPr>
              <a:t>Urban Temperatures</a:t>
            </a:r>
          </a:p>
        </p:txBody>
      </p:sp>
      <p:pic>
        <p:nvPicPr>
          <p:cNvPr id="8" name="Picture 2" descr="http://nycphoto.smugmug.com/Photography/New-York-City-Photography/i-Pz2376T/0/L/New%20York%20City%20Rooftops%20-%20From%20Above%20-%20Midtown%20Skyscrapers-L.jpg">
            <a:extLst>
              <a:ext uri="{FF2B5EF4-FFF2-40B4-BE49-F238E27FC236}">
                <a16:creationId xmlns:a16="http://schemas.microsoft.com/office/drawing/2014/main" id="{8BC0CA18-C33C-42E8-89C2-F84E759B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 r="34485"/>
          <a:stretch>
            <a:fillRect/>
          </a:stretch>
        </p:blipFill>
        <p:spPr bwMode="auto">
          <a:xfrm>
            <a:off x="6324600" y="4324350"/>
            <a:ext cx="2219325" cy="2209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60F88B-928B-4E32-B5B3-ABA0F0E1277F}"/>
              </a:ext>
            </a:extLst>
          </p:cNvPr>
          <p:cNvSpPr txBox="1"/>
          <p:nvPr/>
        </p:nvSpPr>
        <p:spPr>
          <a:xfrm>
            <a:off x="3886200" y="4300538"/>
            <a:ext cx="2362200" cy="2862262"/>
          </a:xfrm>
          <a:prstGeom prst="rect">
            <a:avLst/>
          </a:prstGeom>
          <a:noFill/>
        </p:spPr>
        <p:txBody>
          <a:bodyPr>
            <a:spAutoFit/>
          </a:bodyPr>
          <a:lstStyle/>
          <a:p>
            <a:pPr marL="174625" indent="-174625" eaLnBrk="1" hangingPunct="1">
              <a:buFont typeface="Arial" panose="020B0604020202020204" pitchFamily="34" charset="0"/>
              <a:buChar char="•"/>
              <a:defRPr/>
            </a:pPr>
            <a:r>
              <a:rPr lang="en-US" sz="1600" dirty="0">
                <a:solidFill>
                  <a:srgbClr val="FFFFFF"/>
                </a:solidFill>
              </a:rPr>
              <a:t>Often warmer than surrounding areas</a:t>
            </a:r>
          </a:p>
          <a:p>
            <a:pPr marL="174625" indent="-174625" eaLnBrk="1" hangingPunct="1">
              <a:buFont typeface="Arial" panose="020B0604020202020204" pitchFamily="34" charset="0"/>
              <a:buChar char="•"/>
              <a:defRPr/>
            </a:pPr>
            <a:r>
              <a:rPr lang="en-US" sz="1600" dirty="0">
                <a:solidFill>
                  <a:srgbClr val="FFFFFF"/>
                </a:solidFill>
              </a:rPr>
              <a:t>Caused by materials in roofs and roads</a:t>
            </a:r>
          </a:p>
          <a:p>
            <a:pPr marL="174625" indent="-174625" eaLnBrk="1" hangingPunct="1">
              <a:buFont typeface="Arial" panose="020B0604020202020204" pitchFamily="34" charset="0"/>
              <a:buChar char="•"/>
              <a:defRPr/>
            </a:pPr>
            <a:r>
              <a:rPr lang="en-US" sz="1600" dirty="0">
                <a:solidFill>
                  <a:srgbClr val="FFFFFF"/>
                </a:solidFill>
              </a:rPr>
              <a:t>Also caused by lack of shade and vegetation</a:t>
            </a:r>
          </a:p>
          <a:p>
            <a:pPr marL="174625" indent="-174625" eaLnBrk="1" hangingPunct="1">
              <a:buFont typeface="Arial" panose="020B0604020202020204" pitchFamily="34" charset="0"/>
              <a:buChar char="•"/>
              <a:defRPr/>
            </a:pPr>
            <a:r>
              <a:rPr lang="en-US" sz="1600" dirty="0">
                <a:solidFill>
                  <a:srgbClr val="FFFFFF"/>
                </a:solidFill>
              </a:rPr>
              <a:t>Lead to higher temper-</a:t>
            </a:r>
            <a:r>
              <a:rPr lang="en-US" sz="1600" dirty="0" err="1">
                <a:solidFill>
                  <a:srgbClr val="FFFFFF"/>
                </a:solidFill>
              </a:rPr>
              <a:t>atures</a:t>
            </a:r>
            <a:r>
              <a:rPr lang="en-US" sz="1600" dirty="0">
                <a:solidFill>
                  <a:srgbClr val="FFFFFF"/>
                </a:solidFill>
              </a:rPr>
              <a:t> in buildings</a:t>
            </a:r>
          </a:p>
          <a:p>
            <a:pPr marL="174625" indent="-174625" eaLnBrk="1" hangingPunct="1">
              <a:buFont typeface="Arial" panose="020B0604020202020204" pitchFamily="34" charset="0"/>
              <a:buChar char="•"/>
              <a:defRPr/>
            </a:pPr>
            <a:r>
              <a:rPr lang="en-US" sz="1600" dirty="0">
                <a:solidFill>
                  <a:srgbClr val="FFFFFF"/>
                </a:solidFill>
              </a:rPr>
              <a:t>Require more energy for cooling </a:t>
            </a:r>
          </a:p>
          <a:p>
            <a:pPr marL="342900" indent="-342900" eaLnBrk="1" hangingPunct="1">
              <a:buFont typeface="Arial" panose="020B0604020202020204" pitchFamily="34" charset="0"/>
              <a:buChar char="•"/>
              <a:defRPr/>
            </a:pPr>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a:extLst>
              <a:ext uri="{FF2B5EF4-FFF2-40B4-BE49-F238E27FC236}">
                <a16:creationId xmlns:a16="http://schemas.microsoft.com/office/drawing/2014/main" id="{4C20807B-F811-4836-992D-33E58BC2A5CA}"/>
              </a:ext>
            </a:extLst>
          </p:cNvPr>
          <p:cNvSpPr txBox="1">
            <a:spLocks noChangeArrowheads="1"/>
          </p:cNvSpPr>
          <p:nvPr/>
        </p:nvSpPr>
        <p:spPr bwMode="auto">
          <a:xfrm>
            <a:off x="1295400" y="1371600"/>
            <a:ext cx="2817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39725" indent="-339725">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r"/>
            <a:r>
              <a:rPr lang="en-US" altLang="en-US" sz="2800" dirty="0"/>
              <a:t>Build your talk on</a:t>
            </a:r>
          </a:p>
          <a:p>
            <a:pPr algn="r"/>
            <a:r>
              <a:rPr lang="en-US" altLang="en-US" sz="4400" dirty="0"/>
              <a:t>messages</a:t>
            </a:r>
          </a:p>
        </p:txBody>
      </p:sp>
      <p:sp>
        <p:nvSpPr>
          <p:cNvPr id="16" name="Rectangle 15">
            <a:extLst>
              <a:ext uri="{FF2B5EF4-FFF2-40B4-BE49-F238E27FC236}">
                <a16:creationId xmlns:a16="http://schemas.microsoft.com/office/drawing/2014/main" id="{EDCC5195-5AE5-4997-B086-0A55D0982F65}"/>
              </a:ext>
            </a:extLst>
          </p:cNvPr>
          <p:cNvSpPr/>
          <p:nvPr/>
        </p:nvSpPr>
        <p:spPr>
          <a:xfrm>
            <a:off x="3810000" y="3429000"/>
            <a:ext cx="4953000" cy="3429000"/>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000000"/>
              </a:solidFill>
            </a:endParaRPr>
          </a:p>
        </p:txBody>
      </p:sp>
      <p:sp>
        <p:nvSpPr>
          <p:cNvPr id="61444" name="TextBox 6">
            <a:extLst>
              <a:ext uri="{FF2B5EF4-FFF2-40B4-BE49-F238E27FC236}">
                <a16:creationId xmlns:a16="http://schemas.microsoft.com/office/drawing/2014/main" id="{426657FD-748C-4581-8FE7-26FD955E79DD}"/>
              </a:ext>
            </a:extLst>
          </p:cNvPr>
          <p:cNvSpPr txBox="1">
            <a:spLocks noChangeArrowheads="1"/>
          </p:cNvSpPr>
          <p:nvPr/>
        </p:nvSpPr>
        <p:spPr bwMode="auto">
          <a:xfrm>
            <a:off x="4648399" y="3591580"/>
            <a:ext cx="3244992" cy="523220"/>
          </a:xfrm>
          <a:prstGeom prst="rect">
            <a:avLst/>
          </a:prstGeom>
          <a:noFill/>
          <a:ln>
            <a:noFill/>
          </a:ln>
        </p:spPr>
        <p:txBody>
          <a:bodyPr wrap="none">
            <a:spAutoFit/>
          </a:bodyPr>
          <a:lstStyle>
            <a:lvl1pPr>
              <a:defRPr sz="2000" b="1">
                <a:solidFill>
                  <a:schemeClr val="tx1"/>
                </a:solidFill>
                <a:latin typeface="Calibri" panose="020F0502020204030204" pitchFamily="34" charset="0"/>
              </a:defRPr>
            </a:lvl1pPr>
            <a:lvl2pPr marL="742950" indent="-285750">
              <a:defRPr sz="2000" b="1">
                <a:solidFill>
                  <a:schemeClr val="tx1"/>
                </a:solidFill>
                <a:latin typeface="Calibri" panose="020F0502020204030204" pitchFamily="34" charset="0"/>
              </a:defRPr>
            </a:lvl2pPr>
            <a:lvl3pPr marL="1143000" indent="-228600">
              <a:defRPr sz="2000" b="1">
                <a:solidFill>
                  <a:schemeClr val="tx1"/>
                </a:solidFill>
                <a:latin typeface="Calibri" panose="020F0502020204030204" pitchFamily="34" charset="0"/>
              </a:defRPr>
            </a:lvl3pPr>
            <a:lvl4pPr marL="1600200" indent="-228600">
              <a:defRPr sz="2000" b="1">
                <a:solidFill>
                  <a:schemeClr val="tx1"/>
                </a:solidFill>
                <a:latin typeface="Calibri" panose="020F0502020204030204" pitchFamily="34" charset="0"/>
              </a:defRPr>
            </a:lvl4pPr>
            <a:lvl5pPr marL="2057400" indent="-228600">
              <a:defRPr sz="2000" b="1">
                <a:solidFill>
                  <a:schemeClr val="tx1"/>
                </a:solidFill>
                <a:latin typeface="Calibri" panose="020F0502020204030204" pitchFamily="34" charset="0"/>
              </a:defRPr>
            </a:lvl5pPr>
            <a:lvl6pPr marL="2514600" indent="-228600" eaLnBrk="0" fontAlgn="base" hangingPunct="0">
              <a:spcBef>
                <a:spcPct val="0"/>
              </a:spcBef>
              <a:spcAft>
                <a:spcPct val="0"/>
              </a:spcAft>
              <a:defRPr sz="2000" b="1">
                <a:solidFill>
                  <a:schemeClr val="tx1"/>
                </a:solidFill>
                <a:latin typeface="Calibri" panose="020F0502020204030204" pitchFamily="34" charset="0"/>
              </a:defRPr>
            </a:lvl6pPr>
            <a:lvl7pPr marL="2971800" indent="-228600" eaLnBrk="0" fontAlgn="base" hangingPunct="0">
              <a:spcBef>
                <a:spcPct val="0"/>
              </a:spcBef>
              <a:spcAft>
                <a:spcPct val="0"/>
              </a:spcAft>
              <a:defRPr sz="2000" b="1">
                <a:solidFill>
                  <a:schemeClr val="tx1"/>
                </a:solidFill>
                <a:latin typeface="Calibri" panose="020F0502020204030204" pitchFamily="34" charset="0"/>
              </a:defRPr>
            </a:lvl7pPr>
            <a:lvl8pPr marL="3429000" indent="-228600" eaLnBrk="0" fontAlgn="base" hangingPunct="0">
              <a:spcBef>
                <a:spcPct val="0"/>
              </a:spcBef>
              <a:spcAft>
                <a:spcPct val="0"/>
              </a:spcAft>
              <a:defRPr sz="2000" b="1">
                <a:solidFill>
                  <a:schemeClr val="tx1"/>
                </a:solidFill>
                <a:latin typeface="Calibri" panose="020F0502020204030204" pitchFamily="34" charset="0"/>
              </a:defRPr>
            </a:lvl8pPr>
            <a:lvl9pPr marL="3886200" indent="-228600" eaLnBrk="0" fontAlgn="base" hangingPunct="0">
              <a:spcBef>
                <a:spcPct val="0"/>
              </a:spcBef>
              <a:spcAft>
                <a:spcPct val="0"/>
              </a:spcAft>
              <a:defRPr sz="2000" b="1">
                <a:solidFill>
                  <a:schemeClr val="tx1"/>
                </a:solidFill>
                <a:latin typeface="Calibri" panose="020F0502020204030204" pitchFamily="34" charset="0"/>
              </a:defRPr>
            </a:lvl9pPr>
          </a:lstStyle>
          <a:p>
            <a:pPr algn="ctr" eaLnBrk="1" hangingPunct="1">
              <a:defRPr/>
            </a:pPr>
            <a:r>
              <a:rPr lang="en-US" altLang="en-US" sz="2800" strike="sngStrike" dirty="0">
                <a:solidFill>
                  <a:srgbClr val="FFFFFF"/>
                </a:solidFill>
              </a:rPr>
              <a:t>Urban Temperatures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nycphoto.smugmug.com/Photography/New-York-City-Photography/i-Pz2376T/0/L/New%20York%20City%20Rooftops%20-%20From%20Above%20-%20Midtown%20Skyscrapers-L.jpg">
            <a:extLst>
              <a:ext uri="{FF2B5EF4-FFF2-40B4-BE49-F238E27FC236}">
                <a16:creationId xmlns:a16="http://schemas.microsoft.com/office/drawing/2014/main" id="{DC8B4F8F-CBF6-45C1-BBE6-6D7A80544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63" y="0"/>
            <a:ext cx="10626726"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E6FFF762-FD33-4C9C-838B-F4031B4ACD91}"/>
              </a:ext>
            </a:extLst>
          </p:cNvPr>
          <p:cNvSpPr txBox="1">
            <a:spLocks/>
          </p:cNvSpPr>
          <p:nvPr/>
        </p:nvSpPr>
        <p:spPr>
          <a:xfrm>
            <a:off x="0" y="0"/>
            <a:ext cx="7086600" cy="954088"/>
          </a:xfrm>
          <a:prstGeom prst="rect">
            <a:avLst/>
          </a:prstGeom>
          <a:solidFill>
            <a:schemeClr val="tx1">
              <a:alpha val="74000"/>
            </a:schemeClr>
          </a:solidFill>
        </p:spPr>
        <p:txBody>
          <a:bodyPr>
            <a:spAutoFit/>
          </a:bodyPr>
          <a:lstStyle>
            <a:lvl1pPr algn="l" rtl="0" eaLnBrk="0" fontAlgn="base" hangingPunct="0">
              <a:spcBef>
                <a:spcPct val="0"/>
              </a:spcBef>
              <a:spcAft>
                <a:spcPct val="0"/>
              </a:spcAft>
              <a:defRPr sz="2800" b="1">
                <a:solidFill>
                  <a:schemeClr val="tx2"/>
                </a:solidFill>
                <a:latin typeface="+mj-lt"/>
                <a:ea typeface="MS PGothic" pitchFamily="34" charset="-128"/>
                <a:cs typeface="+mj-cs"/>
              </a:defRPr>
            </a:lvl1pPr>
            <a:lvl2pPr algn="l" rtl="0" eaLnBrk="0" fontAlgn="base" hangingPunct="0">
              <a:spcBef>
                <a:spcPct val="0"/>
              </a:spcBef>
              <a:spcAft>
                <a:spcPct val="0"/>
              </a:spcAft>
              <a:defRPr sz="2800" b="1">
                <a:solidFill>
                  <a:schemeClr val="tx2"/>
                </a:solidFill>
                <a:latin typeface="Calibri" pitchFamily="34" charset="0"/>
                <a:ea typeface="MS PGothic" pitchFamily="34" charset="-128"/>
              </a:defRPr>
            </a:lvl2pPr>
            <a:lvl3pPr algn="l" rtl="0" eaLnBrk="0" fontAlgn="base" hangingPunct="0">
              <a:spcBef>
                <a:spcPct val="0"/>
              </a:spcBef>
              <a:spcAft>
                <a:spcPct val="0"/>
              </a:spcAft>
              <a:defRPr sz="2800" b="1">
                <a:solidFill>
                  <a:schemeClr val="tx2"/>
                </a:solidFill>
                <a:latin typeface="Calibri" pitchFamily="34" charset="0"/>
                <a:ea typeface="MS PGothic" pitchFamily="34" charset="-128"/>
              </a:defRPr>
            </a:lvl3pPr>
            <a:lvl4pPr algn="l" rtl="0" eaLnBrk="0" fontAlgn="base" hangingPunct="0">
              <a:spcBef>
                <a:spcPct val="0"/>
              </a:spcBef>
              <a:spcAft>
                <a:spcPct val="0"/>
              </a:spcAft>
              <a:defRPr sz="2800" b="1">
                <a:solidFill>
                  <a:schemeClr val="tx2"/>
                </a:solidFill>
                <a:latin typeface="Calibri" pitchFamily="34" charset="0"/>
                <a:ea typeface="MS PGothic" pitchFamily="34" charset="-128"/>
              </a:defRPr>
            </a:lvl4pPr>
            <a:lvl5pPr algn="l" rtl="0" eaLnBrk="0" fontAlgn="base" hangingPunct="0">
              <a:spcBef>
                <a:spcPct val="0"/>
              </a:spcBef>
              <a:spcAft>
                <a:spcPct val="0"/>
              </a:spcAft>
              <a:defRPr sz="2800" b="1">
                <a:solidFill>
                  <a:schemeClr val="tx2"/>
                </a:solidFill>
                <a:latin typeface="Calibri" pitchFamily="34" charset="0"/>
                <a:ea typeface="MS PGothic" pitchFamily="34" charset="-128"/>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pPr>
              <a:defRPr/>
            </a:pPr>
            <a:r>
              <a:rPr lang="en-US" kern="0" dirty="0">
                <a:solidFill>
                  <a:srgbClr val="FFFFFF"/>
                </a:solidFill>
              </a:rPr>
              <a:t>Temperatures in urban centers are often much warmer than in surrounding rural areas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04800" y="1600200"/>
            <a:ext cx="6078538" cy="4558904"/>
          </a:xfrm>
          <a:prstGeom prst="rect">
            <a:avLst/>
          </a:prstGeom>
          <a:ln>
            <a:solidFill>
              <a:schemeClr val="tx1"/>
            </a:solidFill>
          </a:ln>
        </p:spPr>
      </p:pic>
      <p:sp>
        <p:nvSpPr>
          <p:cNvPr id="174083" name="Rectangle 2050"/>
          <p:cNvSpPr>
            <a:spLocks noGrp="1" noChangeArrowheads="1"/>
          </p:cNvSpPr>
          <p:nvPr>
            <p:ph type="title" idx="4294967295"/>
          </p:nvPr>
        </p:nvSpPr>
        <p:spPr bwMode="auto">
          <a:xfrm>
            <a:off x="236538" y="114300"/>
            <a:ext cx="8907462" cy="9128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b="1">
                <a:solidFill>
                  <a:srgbClr val="000000"/>
                </a:solidFill>
                <a:latin typeface="Calibri" panose="020F0502020204030204" pitchFamily="34" charset="0"/>
              </a:rPr>
              <a:t>The first step is to write a sentence headline that states</a:t>
            </a:r>
            <a:br>
              <a:rPr lang="en-US" altLang="en-US" sz="2800" b="1">
                <a:solidFill>
                  <a:srgbClr val="000000"/>
                </a:solidFill>
                <a:latin typeface="Calibri" panose="020F0502020204030204" pitchFamily="34" charset="0"/>
              </a:rPr>
            </a:br>
            <a:r>
              <a:rPr lang="en-US" altLang="en-US" sz="2800" b="1">
                <a:solidFill>
                  <a:srgbClr val="000000"/>
                </a:solidFill>
                <a:latin typeface="Calibri" panose="020F0502020204030204" pitchFamily="34" charset="0"/>
              </a:rPr>
              <a:t>the main message of the slide</a:t>
            </a:r>
          </a:p>
        </p:txBody>
      </p:sp>
      <p:cxnSp>
        <p:nvCxnSpPr>
          <p:cNvPr id="6" name="Straight Arrow Connector 5"/>
          <p:cNvCxnSpPr/>
          <p:nvPr/>
        </p:nvCxnSpPr>
        <p:spPr>
          <a:xfrm flipH="1">
            <a:off x="6858000" y="1981200"/>
            <a:ext cx="533400"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74085" name="TextBox 7"/>
          <p:cNvSpPr txBox="1">
            <a:spLocks noChangeArrowheads="1"/>
          </p:cNvSpPr>
          <p:nvPr/>
        </p:nvSpPr>
        <p:spPr bwMode="auto">
          <a:xfrm>
            <a:off x="7505700" y="1600200"/>
            <a:ext cx="1333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a:solidFill>
                  <a:srgbClr val="000000"/>
                </a:solidFill>
              </a:rPr>
              <a:t>sentence</a:t>
            </a:r>
          </a:p>
          <a:p>
            <a:pPr fontAlgn="base">
              <a:spcBef>
                <a:spcPct val="0"/>
              </a:spcBef>
              <a:spcAft>
                <a:spcPct val="0"/>
              </a:spcAft>
            </a:pPr>
            <a:r>
              <a:rPr lang="en-US" altLang="en-US">
                <a:solidFill>
                  <a:srgbClr val="000000"/>
                </a:solidFill>
              </a:rPr>
              <a:t>headline</a:t>
            </a:r>
          </a:p>
        </p:txBody>
      </p:sp>
      <p:sp>
        <p:nvSpPr>
          <p:cNvPr id="7" name="Rectangle 6"/>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44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477000"/>
            <a:ext cx="1487637"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155" name="Rectangle 2050"/>
          <p:cNvSpPr>
            <a:spLocks noGrp="1" noChangeArrowheads="1"/>
          </p:cNvSpPr>
          <p:nvPr>
            <p:ph type="title" idx="4294967295"/>
          </p:nvPr>
        </p:nvSpPr>
        <p:spPr bwMode="auto">
          <a:xfrm>
            <a:off x="76200" y="114300"/>
            <a:ext cx="8907462" cy="9128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800" b="1" dirty="0">
                <a:solidFill>
                  <a:srgbClr val="000000"/>
                </a:solidFill>
                <a:latin typeface="Calibri" panose="020F0502020204030204" pitchFamily="34" charset="0"/>
              </a:rPr>
              <a:t>The second step is to find or create visual evidence </a:t>
            </a:r>
            <a:br>
              <a:rPr lang="en-US" altLang="en-US" sz="2800" b="1" dirty="0">
                <a:solidFill>
                  <a:srgbClr val="000000"/>
                </a:solidFill>
                <a:latin typeface="Calibri" panose="020F0502020204030204" pitchFamily="34" charset="0"/>
              </a:rPr>
            </a:br>
            <a:r>
              <a:rPr lang="en-US" altLang="en-US" sz="2800" b="1" dirty="0">
                <a:solidFill>
                  <a:srgbClr val="000000"/>
                </a:solidFill>
                <a:latin typeface="Calibri" panose="020F0502020204030204" pitchFamily="34" charset="0"/>
              </a:rPr>
              <a:t>that supports the sentence headline</a:t>
            </a:r>
          </a:p>
        </p:txBody>
      </p:sp>
      <p:cxnSp>
        <p:nvCxnSpPr>
          <p:cNvPr id="6" name="Straight Arrow Connector 5"/>
          <p:cNvCxnSpPr/>
          <p:nvPr/>
        </p:nvCxnSpPr>
        <p:spPr>
          <a:xfrm flipH="1" flipV="1">
            <a:off x="6756400" y="3505200"/>
            <a:ext cx="525463" cy="4572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77157" name="TextBox 7"/>
          <p:cNvSpPr txBox="1">
            <a:spLocks noChangeArrowheads="1"/>
          </p:cNvSpPr>
          <p:nvPr/>
        </p:nvSpPr>
        <p:spPr bwMode="auto">
          <a:xfrm>
            <a:off x="7281863" y="3990975"/>
            <a:ext cx="13287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alibri" panose="020F0502020204030204" pitchFamily="34" charset="0"/>
              </a:defRPr>
            </a:lvl1pPr>
            <a:lvl2pPr marL="742950" indent="-285750">
              <a:defRPr sz="2400" b="1">
                <a:solidFill>
                  <a:schemeClr val="tx1"/>
                </a:solidFill>
                <a:latin typeface="Calibri" panose="020F0502020204030204" pitchFamily="34" charset="0"/>
              </a:defRPr>
            </a:lvl2pPr>
            <a:lvl3pPr marL="1143000" indent="-228600">
              <a:defRPr sz="2400" b="1">
                <a:solidFill>
                  <a:schemeClr val="tx1"/>
                </a:solidFill>
                <a:latin typeface="Calibri" panose="020F0502020204030204" pitchFamily="34" charset="0"/>
              </a:defRPr>
            </a:lvl3pPr>
            <a:lvl4pPr marL="1600200" indent="-228600">
              <a:defRPr sz="2400" b="1">
                <a:solidFill>
                  <a:schemeClr val="tx1"/>
                </a:solidFill>
                <a:latin typeface="Calibri" panose="020F0502020204030204" pitchFamily="34" charset="0"/>
              </a:defRPr>
            </a:lvl4pPr>
            <a:lvl5pPr marL="2057400" indent="-228600">
              <a:defRPr sz="2400" b="1">
                <a:solidFill>
                  <a:schemeClr val="tx1"/>
                </a:solidFill>
                <a:latin typeface="Calibri" panose="020F0502020204030204" pitchFamily="34" charset="0"/>
              </a:defRPr>
            </a:lvl5pPr>
            <a:lvl6pPr marL="2514600" indent="-228600" eaLnBrk="0" fontAlgn="base" hangingPunct="0">
              <a:spcBef>
                <a:spcPct val="0"/>
              </a:spcBef>
              <a:spcAft>
                <a:spcPct val="0"/>
              </a:spcAft>
              <a:defRPr sz="2400" b="1">
                <a:solidFill>
                  <a:schemeClr val="tx1"/>
                </a:solidFill>
                <a:latin typeface="Calibri" panose="020F0502020204030204" pitchFamily="34" charset="0"/>
              </a:defRPr>
            </a:lvl6pPr>
            <a:lvl7pPr marL="2971800" indent="-228600" eaLnBrk="0" fontAlgn="base" hangingPunct="0">
              <a:spcBef>
                <a:spcPct val="0"/>
              </a:spcBef>
              <a:spcAft>
                <a:spcPct val="0"/>
              </a:spcAft>
              <a:defRPr sz="2400" b="1">
                <a:solidFill>
                  <a:schemeClr val="tx1"/>
                </a:solidFill>
                <a:latin typeface="Calibri" panose="020F0502020204030204" pitchFamily="34" charset="0"/>
              </a:defRPr>
            </a:lvl7pPr>
            <a:lvl8pPr marL="3429000" indent="-228600" eaLnBrk="0" fontAlgn="base" hangingPunct="0">
              <a:spcBef>
                <a:spcPct val="0"/>
              </a:spcBef>
              <a:spcAft>
                <a:spcPct val="0"/>
              </a:spcAft>
              <a:defRPr sz="2400" b="1">
                <a:solidFill>
                  <a:schemeClr val="tx1"/>
                </a:solidFill>
                <a:latin typeface="Calibri" panose="020F0502020204030204" pitchFamily="34" charset="0"/>
              </a:defRPr>
            </a:lvl8pPr>
            <a:lvl9pPr marL="3886200" indent="-228600" eaLnBrk="0" fontAlgn="base" hangingPunct="0">
              <a:spcBef>
                <a:spcPct val="0"/>
              </a:spcBef>
              <a:spcAft>
                <a:spcPct val="0"/>
              </a:spcAft>
              <a:defRPr sz="2400" b="1">
                <a:solidFill>
                  <a:schemeClr val="tx1"/>
                </a:solidFill>
                <a:latin typeface="Calibri" panose="020F0502020204030204" pitchFamily="34" charset="0"/>
              </a:defRPr>
            </a:lvl9pPr>
          </a:lstStyle>
          <a:p>
            <a:pPr fontAlgn="base">
              <a:spcBef>
                <a:spcPct val="0"/>
              </a:spcBef>
              <a:spcAft>
                <a:spcPct val="0"/>
              </a:spcAft>
            </a:pPr>
            <a:r>
              <a:rPr lang="en-US" altLang="en-US">
                <a:solidFill>
                  <a:srgbClr val="000000"/>
                </a:solidFill>
              </a:rPr>
              <a:t>visual</a:t>
            </a:r>
            <a:br>
              <a:rPr lang="en-US" altLang="en-US">
                <a:solidFill>
                  <a:srgbClr val="000000"/>
                </a:solidFill>
              </a:rPr>
            </a:br>
            <a:r>
              <a:rPr lang="en-US" altLang="en-US">
                <a:solidFill>
                  <a:srgbClr val="000000"/>
                </a:solidFill>
              </a:rPr>
              <a:t>evidence</a:t>
            </a:r>
          </a:p>
        </p:txBody>
      </p:sp>
      <p:cxnSp>
        <p:nvCxnSpPr>
          <p:cNvPr id="9" name="Straight Arrow Connector 8"/>
          <p:cNvCxnSpPr/>
          <p:nvPr/>
        </p:nvCxnSpPr>
        <p:spPr>
          <a:xfrm flipH="1">
            <a:off x="6748463" y="4800600"/>
            <a:ext cx="523875" cy="4572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54791" y="6553200"/>
            <a:ext cx="1089209" cy="307777"/>
          </a:xfrm>
          <a:prstGeom prst="rect">
            <a:avLst/>
          </a:prstGeom>
          <a:noFill/>
        </p:spPr>
        <p:txBody>
          <a:bodyPr wrap="none" rtlCol="0">
            <a:spAutoFit/>
          </a:bodyPr>
          <a:lstStyle/>
          <a:p>
            <a:r>
              <a:rPr lang="en-US" sz="1400" dirty="0">
                <a:solidFill>
                  <a:schemeClr val="tx1">
                    <a:lumMod val="65000"/>
                    <a:lumOff val="35000"/>
                  </a:schemeClr>
                </a:solidFill>
              </a:rPr>
              <a:t>[Alley, 2013]</a:t>
            </a:r>
          </a:p>
        </p:txBody>
      </p:sp>
      <p:pic>
        <p:nvPicPr>
          <p:cNvPr id="2" name="Picture 1"/>
          <p:cNvPicPr>
            <a:picLocks noChangeAspect="1"/>
          </p:cNvPicPr>
          <p:nvPr/>
        </p:nvPicPr>
        <p:blipFill>
          <a:blip r:embed="rId3"/>
          <a:stretch>
            <a:fillRect/>
          </a:stretch>
        </p:blipFill>
        <p:spPr>
          <a:xfrm>
            <a:off x="236537" y="1743074"/>
            <a:ext cx="6389687" cy="4792265"/>
          </a:xfrm>
          <a:prstGeom prst="rect">
            <a:avLst/>
          </a:prstGeom>
          <a:ln>
            <a:solidFill>
              <a:schemeClr val="tx1"/>
            </a:solidFill>
          </a:ln>
        </p:spPr>
      </p:pic>
      <p:sp>
        <p:nvSpPr>
          <p:cNvPr id="11" name="Rectangle 10"/>
          <p:cNvSpPr/>
          <p:nvPr/>
        </p:nvSpPr>
        <p:spPr>
          <a:xfrm>
            <a:off x="0" y="0"/>
            <a:ext cx="9144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5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AD32-32F3-0040-AB6F-BED2C08FAE54}"/>
              </a:ext>
            </a:extLst>
          </p:cNvPr>
          <p:cNvSpPr>
            <a:spLocks noGrp="1"/>
          </p:cNvSpPr>
          <p:nvPr>
            <p:ph type="title"/>
          </p:nvPr>
        </p:nvSpPr>
        <p:spPr>
          <a:xfrm>
            <a:off x="59635" y="1131094"/>
            <a:ext cx="9019761" cy="994172"/>
          </a:xfrm>
        </p:spPr>
        <p:txBody>
          <a:bodyPr>
            <a:normAutofit/>
          </a:bodyPr>
          <a:lstStyle/>
          <a:p>
            <a:r>
              <a:rPr lang="en-US" dirty="0"/>
              <a:t>Increased willow tree ring area correlated with an increase in numbers of a nearly extinct beaver population.</a:t>
            </a:r>
          </a:p>
        </p:txBody>
      </p:sp>
      <p:pic>
        <p:nvPicPr>
          <p:cNvPr id="4" name="Picture 3">
            <a:extLst>
              <a:ext uri="{FF2B5EF4-FFF2-40B4-BE49-F238E27FC236}">
                <a16:creationId xmlns:a16="http://schemas.microsoft.com/office/drawing/2014/main" id="{562803C9-558C-F141-8196-8BA517D392A7}"/>
              </a:ext>
            </a:extLst>
          </p:cNvPr>
          <p:cNvPicPr>
            <a:picLocks noChangeAspect="1"/>
          </p:cNvPicPr>
          <p:nvPr/>
        </p:nvPicPr>
        <p:blipFill rotWithShape="1">
          <a:blip r:embed="rId2"/>
          <a:srcRect l="8774" t="10541" r="2368" b="7640"/>
          <a:stretch/>
        </p:blipFill>
        <p:spPr>
          <a:xfrm>
            <a:off x="3968387" y="2459110"/>
            <a:ext cx="5115978" cy="2662062"/>
          </a:xfrm>
          <a:prstGeom prst="rect">
            <a:avLst/>
          </a:prstGeom>
        </p:spPr>
      </p:pic>
      <p:pic>
        <p:nvPicPr>
          <p:cNvPr id="5" name="Picture 2" descr="Wolves and Beavers in Yellowstone National Park">
            <a:extLst>
              <a:ext uri="{FF2B5EF4-FFF2-40B4-BE49-F238E27FC236}">
                <a16:creationId xmlns:a16="http://schemas.microsoft.com/office/drawing/2014/main" id="{417E5524-0D9D-C549-A6A7-972163251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5" y="2459110"/>
            <a:ext cx="3740069" cy="280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4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3658</TotalTime>
  <Words>4074</Words>
  <Application>Microsoft Office PowerPoint</Application>
  <PresentationFormat>On-screen Show (4:3)</PresentationFormat>
  <Paragraphs>561</Paragraphs>
  <Slides>33</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Rethinking Technical Presentations: The Assertion-Evidence Approach</vt:lpstr>
      <vt:lpstr>PowerPoint Presentation</vt:lpstr>
      <vt:lpstr>PowerPoint Presentation</vt:lpstr>
      <vt:lpstr>PowerPoint Presentation</vt:lpstr>
      <vt:lpstr>PowerPoint Presentation</vt:lpstr>
      <vt:lpstr>PowerPoint Presentation</vt:lpstr>
      <vt:lpstr>The first step is to write a sentence headline that states the main message of the slide</vt:lpstr>
      <vt:lpstr>The second step is to find or create visual evidence  that supports the sentence headline</vt:lpstr>
      <vt:lpstr>Increased willow tree ring area correlated with an increase in numbers of a nearly extinct beaver population.</vt:lpstr>
      <vt:lpstr>Since its construction in 1952, traffic across the bridge has grown exponentially</vt:lpstr>
      <vt:lpstr>Since its construction in 1952, traffic across the bridge has grown exponentially</vt:lpstr>
      <vt:lpstr>Since its construction in 1952, traffic across the bridge has grown exponentially</vt:lpstr>
      <vt:lpstr>The third step in creating assertion-evidence slides  is to breakout of the default PowerPoint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data acquisition system changes the form of the data</vt:lpstr>
      <vt:lpstr>PowerPoint Presentation</vt:lpstr>
      <vt:lpstr>Fragments quickly outpace the blast wave and  become the primary hazard to personnel</vt:lpstr>
      <vt:lpstr>Tsunamis cause devastating destruction,  especially to sparsely vegetated areas</vt:lpstr>
      <vt:lpstr>PowerPoint Presentation</vt:lpstr>
      <vt:lpstr>At typical highway speeds, overcoming drag requires  about two-thirds of a truck engine’s output</vt:lpstr>
      <vt:lpstr>PowerPoint Presentation</vt:lpstr>
      <vt:lpstr>PowerPoint Presentation</vt:lpstr>
      <vt:lpstr>PowerPoint Presentation</vt:lpstr>
      <vt:lpstr>PowerPoint Presentation</vt:lpstr>
      <vt:lpstr>PowerPoint Presentation</vt:lpstr>
      <vt:lpstr>PowerPoint Presentation</vt:lpstr>
      <vt:lpstr>No need to be religious in using assertion-evidence; Rather, I want to open up your minds to new possibilities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borchern</dc:creator>
  <cp:lastModifiedBy>Daniel Ahn</cp:lastModifiedBy>
  <cp:revision>155</cp:revision>
  <cp:lastPrinted>2015-08-19T14:18:48Z</cp:lastPrinted>
  <dcterms:created xsi:type="dcterms:W3CDTF">2014-02-19T23:34:34Z</dcterms:created>
  <dcterms:modified xsi:type="dcterms:W3CDTF">2021-02-12T17:47:48Z</dcterms:modified>
</cp:coreProperties>
</file>