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7"/>
  </p:notesMasterIdLst>
  <p:sldIdLst>
    <p:sldId id="256" r:id="rId2"/>
    <p:sldId id="288" r:id="rId3"/>
    <p:sldId id="296" r:id="rId4"/>
    <p:sldId id="293" r:id="rId5"/>
    <p:sldId id="294" r:id="rId6"/>
    <p:sldId id="295" r:id="rId7"/>
    <p:sldId id="292" r:id="rId8"/>
    <p:sldId id="289" r:id="rId9"/>
    <p:sldId id="290" r:id="rId10"/>
    <p:sldId id="291" r:id="rId11"/>
    <p:sldId id="258" r:id="rId12"/>
    <p:sldId id="257" r:id="rId13"/>
    <p:sldId id="260" r:id="rId14"/>
    <p:sldId id="262" r:id="rId15"/>
    <p:sldId id="261" r:id="rId16"/>
    <p:sldId id="297" r:id="rId17"/>
    <p:sldId id="263" r:id="rId18"/>
    <p:sldId id="287" r:id="rId19"/>
    <p:sldId id="298" r:id="rId20"/>
    <p:sldId id="299" r:id="rId21"/>
    <p:sldId id="300" r:id="rId22"/>
    <p:sldId id="301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8" r:id="rId57"/>
    <p:sldId id="337" r:id="rId58"/>
    <p:sldId id="339" r:id="rId59"/>
    <p:sldId id="340" r:id="rId60"/>
    <p:sldId id="341" r:id="rId61"/>
    <p:sldId id="343" r:id="rId62"/>
    <p:sldId id="344" r:id="rId63"/>
    <p:sldId id="345" r:id="rId64"/>
    <p:sldId id="346" r:id="rId65"/>
    <p:sldId id="347" r:id="rId66"/>
    <p:sldId id="348" r:id="rId67"/>
    <p:sldId id="351" r:id="rId68"/>
    <p:sldId id="350" r:id="rId69"/>
    <p:sldId id="352" r:id="rId70"/>
    <p:sldId id="353" r:id="rId71"/>
    <p:sldId id="354" r:id="rId72"/>
    <p:sldId id="355" r:id="rId73"/>
    <p:sldId id="356" r:id="rId74"/>
    <p:sldId id="286" r:id="rId75"/>
    <p:sldId id="357" r:id="rId76"/>
    <p:sldId id="284" r:id="rId77"/>
    <p:sldId id="285" r:id="rId78"/>
    <p:sldId id="269" r:id="rId79"/>
    <p:sldId id="359" r:id="rId80"/>
    <p:sldId id="360" r:id="rId81"/>
    <p:sldId id="358" r:id="rId82"/>
    <p:sldId id="361" r:id="rId83"/>
    <p:sldId id="362" r:id="rId84"/>
    <p:sldId id="363" r:id="rId85"/>
    <p:sldId id="278" r:id="rId86"/>
    <p:sldId id="272" r:id="rId87"/>
    <p:sldId id="273" r:id="rId88"/>
    <p:sldId id="364" r:id="rId89"/>
    <p:sldId id="365" r:id="rId90"/>
    <p:sldId id="368" r:id="rId91"/>
    <p:sldId id="366" r:id="rId92"/>
    <p:sldId id="274" r:id="rId93"/>
    <p:sldId id="367" r:id="rId94"/>
    <p:sldId id="369" r:id="rId95"/>
    <p:sldId id="282" r:id="rId96"/>
  </p:sldIdLst>
  <p:sldSz cx="12192000" cy="6858000"/>
  <p:notesSz cx="6858000" cy="9144000"/>
  <p:defaultTextStyle>
    <a:defPPr>
      <a:defRPr lang="ko-Kore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6"/>
    <p:restoredTop sz="97872"/>
  </p:normalViewPr>
  <p:slideViewPr>
    <p:cSldViewPr snapToGrid="0" snapToObjects="1">
      <p:cViewPr varScale="1">
        <p:scale>
          <a:sx n="128" d="100"/>
          <a:sy n="128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821CB-6A3D-E24F-BF07-F7BC51D599F6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8FB25-51AB-1F4D-8471-6BC46F1D2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6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FB25-51AB-1F4D-8471-6BC46F1D2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08ED0-C980-B04B-8F7E-4E10A4AC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D0C97-D6CC-F746-8BB2-E2155F10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50E94-8745-3B42-AE7A-02E24A81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9DC9B-191B-6E4F-B8D9-143C8646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13147-CF3E-9542-A400-35CCDCA8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B9F2B-D741-434F-97D9-84AE120F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F7CFC-642C-6E43-B7F3-A5E154665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2B1FD-19C3-9543-91CF-76673364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059B6-0F6D-BE4C-83CC-30B14244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CBDAB-082D-B946-B571-694AC21F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3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965AE-9FA8-2A4C-803A-C3A26E432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12B4C7-425F-A040-ADE8-78F12E2B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A8CF4-727A-684C-B5A0-AD060544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7716A-11C3-8045-9C0F-6C072D14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67BAA-17E6-BF4C-9003-81F7837C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81563-368F-D043-A4A3-79155B24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B7072-878A-054C-B902-B123C1D7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3A2AF-002B-CC4F-BE2B-A563F21E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B8CDD-9A72-6B40-8828-4087478B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C80AD-778E-3843-9DCA-D2E844F1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A7167-1CA6-874C-BFA0-135D83F7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C71C1-DB52-6A43-8717-FE3D6169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E8FDE-E35E-094A-BE88-5E2E9A74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F249B-8CD7-E84E-9165-8D59234E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4C096-0DA9-484A-9B1C-02AFE649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7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6534-0AA6-404B-A280-BFCBCA3A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94E02-89B8-C047-AE35-4FA799BD2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E0DCDC-7FD1-924E-B913-FC241B05A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234D86-506F-124A-83C8-1A0D101C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A290E-5086-1E4D-A9B6-C0D1C263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ACB24-1E8D-B94A-81B5-31F4EAF7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5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9FF07-DE5C-F04C-8FA5-5A4D6677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A4B17-D09B-5947-87F6-CCC97B8C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48375B-38B4-C74E-AFCA-0996066D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9DA33F-6F5E-8949-835B-530843506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3B0A77-7852-7148-8BE7-062F4AA03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80E776-A1F7-C34B-BBC6-A910C5A2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DBDBCC-26A3-0149-AEEE-C034B3E2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19FE9-5E46-8346-9CC1-EE301160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2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13C4B-4CFB-244F-ABFB-FE03458D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F775AD-D329-954E-9465-E2C4113B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9B41C3-B542-5743-BB2A-8F96A941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7F8674-4EB3-F24A-A708-BBAA125A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1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A2942-5433-9042-9653-570C29CD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BC43B-852E-8449-9A3F-724C442A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F704-200E-694F-A78D-9CF2206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185BD-2683-7A41-B157-1D6DFE8C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469AC-4A81-534B-8363-25932F02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6736F-8317-6443-9EFE-69A41C5D7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3B370-07F4-2F4F-AC62-128AD47E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38DF81-E3B3-E746-BF18-E9856003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E9435D-8A57-BB4B-A195-4057D177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6F858-C69A-614D-BF7C-7AE87F87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29A25C-D6CF-0C45-A96E-3C9BF402A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0C004-71CD-EB47-B9E7-D6A250B8D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B29E5-0BB0-1147-8409-1EBEDC95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711A3-BBDA-1540-8699-77BEFC7B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D3880-1D5C-4C4F-87A0-7EB2BDDE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BF0F73-DBF6-8346-90A2-03CB4AC3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DD0AAF-1EAE-114A-8B68-1B800C6FC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102F3-BBB0-CB45-849E-E3934D66F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276C-F51B-8843-B361-AEC39A8DA80A}" type="datetimeFigureOut">
              <a:rPr lang="en-US" smtClean="0"/>
              <a:t>7/25/21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8209B-E1FD-814A-8CD9-76B03EC9C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9BAB5-934C-AF43-84F8-FCB4715B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1E9D-699B-2D49-9D30-2FD588E0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First-Time-Git-Setu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a-git-repositor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ranching-Branches-in-a-Nutshe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What-is-Git%3F#what_is_git_se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about/free-and-open-sourc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ranching-Rebas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rebase.io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book/en/v2/Getting-Started-What-is-Git%3F#what_is_git_section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Internals-Maintenance-and-Data-Recovery#_data_recovery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book/en/v2/Getting-Started-What-is-Git%3F#what_is_git_section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etting-Started-What-is-Git%3F#what_is_git_section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lab.github.com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rebase.io/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971D5-B8DB-604E-9D8C-32EFF81E6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&amp;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8D01D-E0C2-F64C-9B11-C524883F3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orking tree, staging area, and Git directory.">
            <a:extLst>
              <a:ext uri="{FF2B5EF4-FFF2-40B4-BE49-F238E27FC236}">
                <a16:creationId xmlns:a16="http://schemas.microsoft.com/office/drawing/2014/main" id="{CE5B095F-C94A-6748-B3D3-60D553B95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628650"/>
            <a:ext cx="101600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33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971D5-B8DB-604E-9D8C-32EFF81E6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용법들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8D01D-E0C2-F64C-9B11-C524883F3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2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5E02-FF3C-2449-9505-DA7BACD7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이멜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이름 세팅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601D-CCDE-0F4F-83C2-27B3A25A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config</a:t>
            </a:r>
            <a:r>
              <a:rPr lang="fi-FI" altLang="ko-Kore-FI" dirty="0"/>
              <a:t> --</a:t>
            </a:r>
            <a:r>
              <a:rPr lang="fi-FI" altLang="ko-Kore-FI" dirty="0" err="1"/>
              <a:t>list</a:t>
            </a:r>
            <a:r>
              <a:rPr lang="fi-FI" altLang="ko-Kore-FI" dirty="0"/>
              <a:t> --show-</a:t>
            </a:r>
            <a:r>
              <a:rPr lang="fi-FI" altLang="ko-Kore-FI" dirty="0" err="1"/>
              <a:t>origin</a:t>
            </a:r>
            <a:endParaRPr lang="fi-FI" altLang="ko-Kore-FI" dirty="0"/>
          </a:p>
          <a:p>
            <a:r>
              <a:rPr lang="en-US" dirty="0"/>
              <a:t>$ git config --global </a:t>
            </a:r>
            <a:r>
              <a:rPr lang="en-US" dirty="0" err="1"/>
              <a:t>user.name</a:t>
            </a:r>
            <a:r>
              <a:rPr lang="en-US" dirty="0"/>
              <a:t> "John Doe"</a:t>
            </a:r>
          </a:p>
          <a:p>
            <a:r>
              <a:rPr lang="en-US" dirty="0"/>
              <a:t>$ 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err="1"/>
              <a:t>johndoe@example.com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5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512E0-69D0-F54F-99BC-73EF6870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a GIT Repository?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6A6FF-B3E6-7C4A-B885-F033067A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 in GIT contain a collection of files of various different versions of a Project.</a:t>
            </a:r>
          </a:p>
          <a:p>
            <a:r>
              <a:rPr lang="en-US" dirty="0"/>
              <a:t>The process of copying the content from an existing Git Repository with the help of various Git Tools is termed as cloning.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0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2803D-FA2C-1C49-B9FB-EF5C2BE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6CF04-7F11-D84F-B316-97773C8D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for-profit company that offers a cloud-based Git repository hosting service.</a:t>
            </a:r>
          </a:p>
          <a:p>
            <a:r>
              <a:rPr lang="en-US" dirty="0"/>
              <a:t>GitHub is a website and cloud-based service that helps developers store and manage their code, as well as track and control changes to their code.</a:t>
            </a:r>
          </a:p>
        </p:txBody>
      </p:sp>
    </p:spTree>
    <p:extLst>
      <p:ext uri="{BB962C8B-B14F-4D97-AF65-F5344CB8AC3E}">
        <p14:creationId xmlns:p14="http://schemas.microsoft.com/office/powerpoint/2010/main" val="75621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62C0F-1780-EC47-8D15-36D339F5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</a:t>
            </a:r>
            <a:r>
              <a:rPr lang="ko-KR" altLang="en-US" dirty="0" err="1"/>
              <a:t>리포</a:t>
            </a:r>
            <a:r>
              <a:rPr lang="ko-KR" altLang="en-US" dirty="0"/>
              <a:t> 시작하기</a:t>
            </a:r>
            <a:r>
              <a:rPr lang="en-US" altLang="ko-KR" dirty="0"/>
              <a:t> (</a:t>
            </a:r>
            <a:r>
              <a:rPr lang="ko-KR" altLang="en-US" dirty="0"/>
              <a:t>로컬에서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7C383-DC5D-8045-A807-F785AA87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Initial commit</a:t>
            </a:r>
          </a:p>
          <a:p>
            <a:r>
              <a:rPr lang="ko-KR" altLang="en-US" dirty="0" err="1"/>
              <a:t>깃헙에서</a:t>
            </a:r>
            <a:r>
              <a:rPr lang="ko-KR" altLang="en-US" dirty="0"/>
              <a:t> </a:t>
            </a:r>
            <a:r>
              <a:rPr lang="ko-KR" altLang="en-US" dirty="0" err="1"/>
              <a:t>리포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ko-KR" altLang="en-US" dirty="0"/>
              <a:t>설명을 따라 </a:t>
            </a:r>
            <a:r>
              <a:rPr lang="ko-KR" altLang="en-US" dirty="0" err="1"/>
              <a:t>리모트에</a:t>
            </a:r>
            <a:r>
              <a:rPr lang="ko-KR" altLang="en-US" dirty="0"/>
              <a:t> </a:t>
            </a:r>
            <a:r>
              <a:rPr lang="ko-KR" altLang="en-US" dirty="0" err="1"/>
              <a:t>푸쉬하기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15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59D95-BB4B-4F48-9BCA-D4570A72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1390A-67C5-DC45-8298-CD90443FA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in Git is simply a lightweight movable pointer to a commit.</a:t>
            </a:r>
          </a:p>
          <a:p>
            <a:r>
              <a:rPr lang="en-US" dirty="0"/>
              <a:t>Git keeps a special pointer called HEAD. This is a pointer to the local branch you’re currently on.</a:t>
            </a:r>
          </a:p>
        </p:txBody>
      </p:sp>
      <p:pic>
        <p:nvPicPr>
          <p:cNvPr id="13314" name="Picture 2" descr="HEAD pointing to a branch">
            <a:extLst>
              <a:ext uri="{FF2B5EF4-FFF2-40B4-BE49-F238E27FC236}">
                <a16:creationId xmlns:a16="http://schemas.microsoft.com/office/drawing/2014/main" id="{86C087AA-C4B1-6848-B84B-DFCC8D0F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5080000" cy="29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ivergent history">
            <a:extLst>
              <a:ext uri="{FF2B5EF4-FFF2-40B4-BE49-F238E27FC236}">
                <a16:creationId xmlns:a16="http://schemas.microsoft.com/office/drawing/2014/main" id="{C58FA65D-610D-4144-B30E-008321415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7" y="2847848"/>
            <a:ext cx="6265863" cy="401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25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02F1E-FABB-E64C-92B8-634D1B9D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Branching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53FB7-0B73-AE4D-8093-0D974AE8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means you diverge from the main line of development and continue to do work without messing with that main line.</a:t>
            </a:r>
          </a:p>
          <a:p>
            <a:r>
              <a:rPr lang="en-US" dirty="0"/>
              <a:t>Git encourages workflows that branch and merge often. (branching is super fast in git)</a:t>
            </a:r>
            <a:endParaRPr lang="en-US" altLang="ko-Kore-FI" dirty="0"/>
          </a:p>
        </p:txBody>
      </p:sp>
    </p:spTree>
    <p:extLst>
      <p:ext uri="{BB962C8B-B14F-4D97-AF65-F5344CB8AC3E}">
        <p14:creationId xmlns:p14="http://schemas.microsoft.com/office/powerpoint/2010/main" val="178138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02F1E-FABB-E64C-92B8-634D1B9D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Branching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753FB7-0B73-AE4D-8093-0D974AE8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git branch &lt;branch-name&gt;</a:t>
            </a:r>
          </a:p>
          <a:p>
            <a:r>
              <a:rPr lang="en-US" dirty="0"/>
              <a:t>$ git checkout </a:t>
            </a:r>
            <a:r>
              <a:rPr lang="en-US" altLang="ko-Kore-FI" dirty="0"/>
              <a:t>&lt;branch-name&gt;</a:t>
            </a:r>
            <a:r>
              <a:rPr lang="ko-KR" altLang="en-US" dirty="0"/>
              <a:t> </a:t>
            </a:r>
            <a:r>
              <a:rPr lang="en-US" altLang="ko-KR" dirty="0"/>
              <a:t>(or commit hash)</a:t>
            </a:r>
            <a:endParaRPr lang="en-US" dirty="0"/>
          </a:p>
          <a:p>
            <a:r>
              <a:rPr lang="en-US" dirty="0"/>
              <a:t>Better $ git checkout –b </a:t>
            </a:r>
            <a:r>
              <a:rPr lang="en-US" altLang="ko-Kore-FI" dirty="0"/>
              <a:t>&lt;branch-name&gt;</a:t>
            </a:r>
          </a:p>
          <a:p>
            <a:r>
              <a:rPr lang="en-US" altLang="ko-Kore-FI" dirty="0"/>
              <a:t>Switching branches changes files in your working directory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fi-FI" altLang="ko-KR" dirty="0"/>
              <a:t> If </a:t>
            </a:r>
            <a:r>
              <a:rPr lang="fi-FI" altLang="ko-KR" dirty="0" err="1"/>
              <a:t>Git</a:t>
            </a:r>
            <a:r>
              <a:rPr lang="fi-FI" altLang="ko-KR" dirty="0"/>
              <a:t> </a:t>
            </a:r>
            <a:r>
              <a:rPr lang="fi-FI" altLang="ko-KR" dirty="0" err="1"/>
              <a:t>cannot</a:t>
            </a:r>
            <a:r>
              <a:rPr lang="fi-FI" altLang="ko-KR" dirty="0"/>
              <a:t> </a:t>
            </a:r>
            <a:r>
              <a:rPr lang="fi-FI" altLang="ko-KR" dirty="0" err="1"/>
              <a:t>do</a:t>
            </a:r>
            <a:r>
              <a:rPr lang="fi-FI" altLang="ko-KR" dirty="0"/>
              <a:t> it </a:t>
            </a:r>
            <a:r>
              <a:rPr lang="fi-FI" altLang="ko-KR" dirty="0" err="1"/>
              <a:t>cleanly</a:t>
            </a:r>
            <a:r>
              <a:rPr lang="fi-FI" altLang="ko-KR" dirty="0"/>
              <a:t>, it </a:t>
            </a:r>
            <a:r>
              <a:rPr lang="fi-FI" altLang="ko-KR" dirty="0" err="1"/>
              <a:t>will</a:t>
            </a:r>
            <a:r>
              <a:rPr lang="fi-FI" altLang="ko-KR" dirty="0"/>
              <a:t> </a:t>
            </a:r>
            <a:r>
              <a:rPr lang="fi-FI" altLang="ko-KR" dirty="0" err="1"/>
              <a:t>not</a:t>
            </a:r>
            <a:r>
              <a:rPr lang="fi-FI" altLang="ko-KR" dirty="0"/>
              <a:t> </a:t>
            </a:r>
            <a:r>
              <a:rPr lang="fi-FI" altLang="ko-KR" dirty="0" err="1"/>
              <a:t>let</a:t>
            </a:r>
            <a:r>
              <a:rPr lang="fi-FI" altLang="ko-KR" dirty="0"/>
              <a:t> </a:t>
            </a:r>
            <a:r>
              <a:rPr lang="fi-FI" altLang="ko-KR" dirty="0" err="1"/>
              <a:t>you</a:t>
            </a:r>
            <a:r>
              <a:rPr lang="fi-FI" altLang="ko-KR" dirty="0"/>
              <a:t> </a:t>
            </a:r>
            <a:r>
              <a:rPr lang="fi-FI" altLang="ko-KR" dirty="0" err="1"/>
              <a:t>switch</a:t>
            </a:r>
            <a:r>
              <a:rPr lang="fi-FI" altLang="ko-KR" dirty="0"/>
              <a:t> at all.</a:t>
            </a:r>
            <a:endParaRPr lang="en-US" altLang="ko-Kore-FI" dirty="0"/>
          </a:p>
        </p:txBody>
      </p:sp>
    </p:spTree>
    <p:extLst>
      <p:ext uri="{BB962C8B-B14F-4D97-AF65-F5344CB8AC3E}">
        <p14:creationId xmlns:p14="http://schemas.microsoft.com/office/powerpoint/2010/main" val="298753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B932B-0106-2340-9701-87BA69A6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1699D-A451-7744-96AA-BA8A8F78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on.</a:t>
            </a:r>
          </a:p>
          <a:p>
            <a:pPr algn="l">
              <a:buFont typeface="+mj-lt"/>
              <a:buAutoNum type="arabicPeriod"/>
            </a:pP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receive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issue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critical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hotfix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production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hotfix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tested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hotfix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production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original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8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5E02-FF3C-2449-9505-DA7BACD7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What is Git?</a:t>
            </a:r>
            <a:r>
              <a:rPr lang="en-US" dirty="0"/>
              <a:t>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601D-CCDE-0F4F-83C2-27B3A25A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is a </a:t>
            </a:r>
            <a:r>
              <a:rPr lang="fi-FI" altLang="ko-Kore-FI" b="0" i="0" u="none" strike="noStrike" dirty="0">
                <a:solidFill>
                  <a:srgbClr val="0388A6"/>
                </a:solidFill>
                <a:effectLst/>
                <a:latin typeface="Adelle"/>
                <a:hlinkClick r:id="rId4"/>
              </a:rPr>
              <a:t>free and open source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distributed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version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control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system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(VCS)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designed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handle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everything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small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very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large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projects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speed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efficiency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.</a:t>
            </a:r>
          </a:p>
          <a:p>
            <a:r>
              <a:rPr lang="en-US" dirty="0"/>
              <a:t>A Source Code Management (SCM) tool</a:t>
            </a:r>
          </a:p>
        </p:txBody>
      </p:sp>
    </p:spTree>
    <p:extLst>
      <p:ext uri="{BB962C8B-B14F-4D97-AF65-F5344CB8AC3E}">
        <p14:creationId xmlns:p14="http://schemas.microsoft.com/office/powerpoint/2010/main" val="368968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97E-AA67-944B-A351-1B054A4B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merge conflicts (1/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EBE93-2669-E741-91BC-E35E9C4C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differently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won’t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able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cleanly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unmerged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status</a:t>
            </a:r>
            <a:endParaRPr lang="fi-FI" altLang="ko-Kore-FI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3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97E-AA67-944B-A351-1B054A4B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merge conflicts (2/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EBE93-2669-E741-91BC-E35E9C4C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adds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standard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conflict-resolution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markers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conflicts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fi-FI" altLang="ko-Kore-FI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i-FI" altLang="ko-Kore-FI" dirty="0"/>
              <a:t>&lt;&lt;&lt;&lt;&lt;&lt;&lt; </a:t>
            </a:r>
            <a:r>
              <a:rPr lang="fi-FI" altLang="ko-Kore-FI" dirty="0" err="1"/>
              <a:t>HEAD:index.html</a:t>
            </a:r>
            <a:endParaRPr lang="fi-FI" altLang="ko-Kore-FI" dirty="0"/>
          </a:p>
          <a:p>
            <a:pPr marL="0" indent="0">
              <a:buNone/>
            </a:pPr>
            <a:r>
              <a:rPr lang="fi-FI" altLang="ko-Kore-FI" dirty="0"/>
              <a:t> &lt;div id="</a:t>
            </a:r>
            <a:r>
              <a:rPr lang="fi-FI" altLang="ko-Kore-FI" dirty="0" err="1"/>
              <a:t>footer</a:t>
            </a:r>
            <a:r>
              <a:rPr lang="fi-FI" altLang="ko-Kore-FI" dirty="0"/>
              <a:t>"&gt;</a:t>
            </a:r>
            <a:r>
              <a:rPr lang="fi-FI" altLang="ko-Kore-FI" dirty="0" err="1"/>
              <a:t>contact</a:t>
            </a:r>
            <a:r>
              <a:rPr lang="fi-FI" altLang="ko-Kore-FI" dirty="0"/>
              <a:t> : </a:t>
            </a:r>
            <a:r>
              <a:rPr lang="fi-FI" altLang="ko-Kore-FI" dirty="0" err="1"/>
              <a:t>email.support@github.com</a:t>
            </a:r>
            <a:r>
              <a:rPr lang="fi-FI" altLang="ko-Kore-FI" dirty="0"/>
              <a:t>&lt;/div&gt; </a:t>
            </a:r>
          </a:p>
          <a:p>
            <a:pPr marL="0" indent="0">
              <a:buNone/>
            </a:pPr>
            <a:r>
              <a:rPr lang="fi-FI" altLang="ko-Kore-FI" dirty="0"/>
              <a:t>======= </a:t>
            </a:r>
          </a:p>
          <a:p>
            <a:pPr marL="0" indent="0">
              <a:buNone/>
            </a:pPr>
            <a:r>
              <a:rPr lang="fi-FI" altLang="ko-Kore-FI" dirty="0"/>
              <a:t>&lt;div id="</a:t>
            </a:r>
            <a:r>
              <a:rPr lang="fi-FI" altLang="ko-Kore-FI" dirty="0" err="1"/>
              <a:t>footer</a:t>
            </a:r>
            <a:r>
              <a:rPr lang="fi-FI" altLang="ko-Kore-FI" dirty="0"/>
              <a:t>"&gt; </a:t>
            </a:r>
            <a:r>
              <a:rPr lang="fi-FI" altLang="ko-Kore-FI" dirty="0" err="1"/>
              <a:t>please</a:t>
            </a:r>
            <a:r>
              <a:rPr lang="fi-FI" altLang="ko-Kore-FI" dirty="0"/>
              <a:t> </a:t>
            </a:r>
            <a:r>
              <a:rPr lang="fi-FI" altLang="ko-Kore-FI" dirty="0" err="1"/>
              <a:t>contact</a:t>
            </a:r>
            <a:r>
              <a:rPr lang="fi-FI" altLang="ko-Kore-FI" dirty="0"/>
              <a:t> us at </a:t>
            </a:r>
            <a:r>
              <a:rPr lang="fi-FI" altLang="ko-Kore-FI" dirty="0" err="1"/>
              <a:t>support@github.com</a:t>
            </a:r>
            <a:r>
              <a:rPr lang="fi-FI" altLang="ko-Kore-FI" dirty="0"/>
              <a:t> &lt;/div&gt;</a:t>
            </a:r>
          </a:p>
          <a:p>
            <a:pPr marL="0" indent="0">
              <a:buNone/>
            </a:pPr>
            <a:r>
              <a:rPr lang="fi-FI" altLang="ko-Kore-FI" dirty="0"/>
              <a:t>&gt;&gt;&gt;&gt;&gt;&gt;&gt; iss53:index.html</a:t>
            </a:r>
          </a:p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resolve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conflict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either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side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contents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yourself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7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97E-AA67-944B-A351-1B054A4B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merge conflicts (3/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EBE93-2669-E741-91BC-E35E9C4C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”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add</a:t>
            </a:r>
            <a:r>
              <a:rPr lang="fi-FI" altLang="ko-Kore-FI" dirty="0"/>
              <a:t>”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resolved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marks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resolved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i-FI" altLang="ko-Kore-FI" dirty="0"/>
              <a:t>”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commit</a:t>
            </a:r>
            <a:r>
              <a:rPr lang="fi-FI" altLang="ko-Kore-FI" dirty="0"/>
              <a:t>”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finalize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26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97E-AA67-944B-A351-1B054A4B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renaming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EBE93-2669-E741-91BC-E35E9C4C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branch</a:t>
            </a:r>
            <a:r>
              <a:rPr lang="fi-FI" altLang="ko-Kore-FI" dirty="0"/>
              <a:t> --</a:t>
            </a:r>
            <a:r>
              <a:rPr lang="fi-FI" altLang="ko-Kore-FI" dirty="0" err="1"/>
              <a:t>move</a:t>
            </a:r>
            <a:r>
              <a:rPr lang="fi-FI" altLang="ko-Kore-FI" dirty="0"/>
              <a:t> </a:t>
            </a:r>
            <a:r>
              <a:rPr lang="fi-FI" altLang="ko-Kore-FI" dirty="0" err="1"/>
              <a:t>bad-branch-name</a:t>
            </a:r>
            <a:r>
              <a:rPr lang="fi-FI" altLang="ko-Kore-FI" dirty="0"/>
              <a:t> </a:t>
            </a:r>
            <a:r>
              <a:rPr lang="fi-FI" altLang="ko-Kore-FI" dirty="0" err="1"/>
              <a:t>corrected-branch-name</a:t>
            </a:r>
            <a:endParaRPr lang="fi-FI" altLang="ko-Kore-FI" dirty="0"/>
          </a:p>
          <a:p>
            <a:pPr algn="l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push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--set-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upstream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origin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corrected-branch-name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pPr algn="l"/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git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branch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–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all</a:t>
            </a:r>
            <a:endParaRPr lang="fi-FI" altLang="ko-Kore-FI" dirty="0">
              <a:solidFill>
                <a:srgbClr val="4E443C"/>
              </a:solidFill>
              <a:latin typeface="Adelle"/>
            </a:endParaRPr>
          </a:p>
          <a:p>
            <a:pPr algn="l"/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push</a:t>
            </a:r>
            <a:r>
              <a:rPr lang="fi-FI" altLang="ko-Kore-FI" dirty="0"/>
              <a:t> </a:t>
            </a:r>
            <a:r>
              <a:rPr lang="fi-FI" altLang="ko-Kore-FI" dirty="0" err="1"/>
              <a:t>origin</a:t>
            </a:r>
            <a:r>
              <a:rPr lang="fi-FI" altLang="ko-Kore-FI" dirty="0"/>
              <a:t> --</a:t>
            </a:r>
            <a:r>
              <a:rPr lang="fi-FI" altLang="ko-Kore-FI" dirty="0" err="1"/>
              <a:t>delete</a:t>
            </a:r>
            <a:r>
              <a:rPr lang="fi-FI" altLang="ko-Kore-FI" dirty="0"/>
              <a:t> </a:t>
            </a:r>
            <a:r>
              <a:rPr lang="fi-FI" altLang="ko-Kore-FI" dirty="0" err="1"/>
              <a:t>bad-branch-name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</p:txBody>
      </p:sp>
    </p:spTree>
    <p:extLst>
      <p:ext uri="{BB962C8B-B14F-4D97-AF65-F5344CB8AC3E}">
        <p14:creationId xmlns:p14="http://schemas.microsoft.com/office/powerpoint/2010/main" val="69104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97E-AA67-944B-A351-1B054A4B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FI" dirty="0"/>
              <a:t>Remote branches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EBE93-2669-E741-91BC-E35E9C4C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fetch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updates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remote-tracking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branches</a:t>
            </a:r>
            <a:endParaRPr lang="en-US" altLang="ko-Kore-FI" dirty="0"/>
          </a:p>
        </p:txBody>
      </p:sp>
      <p:pic>
        <p:nvPicPr>
          <p:cNvPr id="5" name="Picture 4" descr="`git fetch` updates your remote references">
            <a:extLst>
              <a:ext uri="{FF2B5EF4-FFF2-40B4-BE49-F238E27FC236}">
                <a16:creationId xmlns:a16="http://schemas.microsoft.com/office/drawing/2014/main" id="{6AC681E8-E672-BE49-ADF3-DE69A5EB0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46" y="2333089"/>
            <a:ext cx="6034307" cy="44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906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9A97E-AA67-944B-A351-1B054A4B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FI" dirty="0"/>
              <a:t>Adding another remote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EBE93-2669-E741-91BC-E35E9C4C0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fetch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updates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remote-tracking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branches</a:t>
            </a:r>
            <a:endParaRPr lang="en-US" altLang="ko-Kore-FI" dirty="0"/>
          </a:p>
        </p:txBody>
      </p:sp>
      <p:pic>
        <p:nvPicPr>
          <p:cNvPr id="2050" name="Picture 2" descr="Adding another server as a remote">
            <a:extLst>
              <a:ext uri="{FF2B5EF4-FFF2-40B4-BE49-F238E27FC236}">
                <a16:creationId xmlns:a16="http://schemas.microsoft.com/office/drawing/2014/main" id="{CFFBF19D-2026-364C-946E-C9EF8D8A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" y="2506662"/>
            <a:ext cx="60334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mote tracking branch for `teamone/master`">
            <a:extLst>
              <a:ext uri="{FF2B5EF4-FFF2-40B4-BE49-F238E27FC236}">
                <a16:creationId xmlns:a16="http://schemas.microsoft.com/office/drawing/2014/main" id="{617AA021-B63B-D44F-B2A8-D960D46A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264" y="2396834"/>
            <a:ext cx="6185736" cy="446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0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188C-804D-9846-8B88-5C53425B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3635E-0DDB-2647-BE35-CE9703AE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local branches aren’t automatically synchronized to the remotes you write to — you have to explicitly push the branches you want to share with others.</a:t>
            </a:r>
          </a:p>
          <a:p>
            <a:r>
              <a:rPr lang="en-US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push</a:t>
            </a:r>
            <a:endParaRPr lang="en-US" dirty="0"/>
          </a:p>
          <a:p>
            <a:r>
              <a:rPr lang="en-US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push</a:t>
            </a:r>
            <a:r>
              <a:rPr lang="fi-FI" altLang="ko-Kore-FI" dirty="0"/>
              <a:t> &lt;</a:t>
            </a:r>
            <a:r>
              <a:rPr lang="fi-FI" altLang="ko-Kore-FI" dirty="0" err="1"/>
              <a:t>remote</a:t>
            </a:r>
            <a:r>
              <a:rPr lang="fi-FI" altLang="ko-Kore-FI" dirty="0"/>
              <a:t>&gt; &lt;</a:t>
            </a:r>
            <a:r>
              <a:rPr lang="fi-FI" altLang="ko-Kore-FI" dirty="0" err="1"/>
              <a:t>branch</a:t>
            </a:r>
            <a:r>
              <a:rPr lang="fi-FI" altLang="ko-Kore-FI" dirty="0"/>
              <a:t>&gt;</a:t>
            </a:r>
          </a:p>
          <a:p>
            <a:r>
              <a:rPr lang="en-US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push</a:t>
            </a:r>
            <a:r>
              <a:rPr lang="fi-FI" altLang="ko-Kore-FI" dirty="0"/>
              <a:t> &lt;</a:t>
            </a:r>
            <a:r>
              <a:rPr lang="fi-FI" altLang="ko-Kore-FI" dirty="0" err="1"/>
              <a:t>remote</a:t>
            </a:r>
            <a:r>
              <a:rPr lang="fi-FI" altLang="ko-Kore-FI" dirty="0"/>
              <a:t>&gt; &lt;</a:t>
            </a:r>
            <a:r>
              <a:rPr lang="fi-FI" altLang="ko-Kore-FI" dirty="0" err="1"/>
              <a:t>local-branch</a:t>
            </a:r>
            <a:r>
              <a:rPr lang="fi-FI" altLang="ko-Kore-FI" dirty="0"/>
              <a:t>&gt;:&lt;</a:t>
            </a:r>
            <a:r>
              <a:rPr lang="fi-FI" altLang="ko-Kore-FI" dirty="0" err="1"/>
              <a:t>remote-branch</a:t>
            </a:r>
            <a:r>
              <a:rPr lang="fi-FI" altLang="ko-Kore-FI" dirty="0"/>
              <a:t>&gt;</a:t>
            </a:r>
            <a:endParaRPr lang="en-US" altLang="ko-Kore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37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305A0-2E2F-5A43-8292-05B5E59A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Tracking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Branches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A0DD7-4FD6-E743-8380-AFFD03F6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Checking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out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remote-tracking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automatically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called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“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tracking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” (and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tracks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called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 “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upstream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”).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Tracking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relationship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tracking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pull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automatically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knows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fetch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in.</a:t>
            </a:r>
          </a:p>
          <a:p>
            <a:pPr algn="l"/>
            <a:r>
              <a:rPr lang="fi-FI" altLang="ko-Kore-FI" dirty="0">
                <a:solidFill>
                  <a:srgbClr val="4E443C"/>
                </a:solidFill>
                <a:latin typeface="Adelle"/>
              </a:rPr>
              <a:t>$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-b &lt;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remote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&gt;/&lt;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trying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checkout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(a)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doesn’t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exist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(b)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exactly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matches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tracking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</a:t>
            </a:r>
            <a:endParaRPr lang="fi-FI" altLang="ko-Kore-FI" dirty="0">
              <a:solidFill>
                <a:srgbClr val="4E443C"/>
              </a:solidFill>
              <a:latin typeface="Adelle"/>
            </a:endParaRPr>
          </a:p>
          <a:p>
            <a:pPr algn="l"/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checkout</a:t>
            </a:r>
            <a:r>
              <a:rPr lang="fi-FI" altLang="ko-Kore-FI" dirty="0"/>
              <a:t> &lt;</a:t>
            </a:r>
            <a:r>
              <a:rPr lang="fi-FI" altLang="ko-Kore-FI" dirty="0" err="1"/>
              <a:t>branch</a:t>
            </a:r>
            <a:r>
              <a:rPr lang="fi-FI" altLang="ko-Kore-FI" dirty="0"/>
              <a:t>&gt;</a:t>
            </a:r>
          </a:p>
          <a:p>
            <a:pPr algn="l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/>
              <a:t>-u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/>
              <a:t>--set-</a:t>
            </a:r>
            <a:r>
              <a:rPr lang="fi-FI" altLang="ko-Kore-FI" dirty="0" err="1"/>
              <a:t>upstream</a:t>
            </a:r>
            <a:r>
              <a:rPr lang="fi-FI" altLang="ko-Kore-FI" dirty="0"/>
              <a:t>-to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option to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explicitly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set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upstream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branch</a:t>
            </a:r>
            <a:r>
              <a:rPr lang="fi-FI" altLang="ko-Kore-FI" dirty="0"/>
              <a:t> -u </a:t>
            </a:r>
            <a:r>
              <a:rPr lang="fi-FI" altLang="ko-Kore-FI" dirty="0" err="1"/>
              <a:t>origin</a:t>
            </a:r>
            <a:r>
              <a:rPr lang="fi-FI" altLang="ko-Kore-FI" dirty="0"/>
              <a:t>/</a:t>
            </a:r>
            <a:r>
              <a:rPr lang="fi-FI" altLang="ko-Kore-FI" dirty="0" err="1"/>
              <a:t>serverfix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</p:txBody>
      </p:sp>
    </p:spTree>
    <p:extLst>
      <p:ext uri="{BB962C8B-B14F-4D97-AF65-F5344CB8AC3E}">
        <p14:creationId xmlns:p14="http://schemas.microsoft.com/office/powerpoint/2010/main" val="4013923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F6E04-854C-3C47-B1C2-142F3B54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C46AF1-70D7-0C43-99F1-F07CD7E0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essentially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 `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fetch</a:t>
            </a:r>
            <a:r>
              <a:rPr lang="fi-FI" altLang="ko-Kore-FI" dirty="0"/>
              <a:t>`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immediately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followed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 `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merge</a:t>
            </a:r>
            <a:r>
              <a:rPr lang="fi-FI" altLang="ko-Kore-FI" dirty="0"/>
              <a:t>`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cases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i-FI" altLang="ko-Kore-FI" dirty="0"/>
              <a:t>`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pull</a:t>
            </a:r>
            <a:r>
              <a:rPr lang="fi-FI" altLang="ko-Kore-FI" dirty="0"/>
              <a:t>`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look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tracking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fetch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91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28DC8-7E96-D943-90F8-CC7B9E1D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Deleting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Remote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Branches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10AB0-5AFC-AF4D-8F78-450AC3369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push</a:t>
            </a:r>
            <a:r>
              <a:rPr lang="fi-FI" altLang="ko-Kore-FI" dirty="0"/>
              <a:t> </a:t>
            </a:r>
            <a:r>
              <a:rPr lang="fi-FI" altLang="ko-Kore-FI" dirty="0" err="1"/>
              <a:t>origin</a:t>
            </a:r>
            <a:r>
              <a:rPr lang="fi-FI" altLang="ko-Kore-FI" dirty="0"/>
              <a:t> –</a:t>
            </a:r>
            <a:r>
              <a:rPr lang="fi-FI" altLang="ko-Kore-FI" dirty="0" err="1"/>
              <a:t>delete</a:t>
            </a:r>
            <a:r>
              <a:rPr lang="fi-FI" altLang="ko-Kore-FI" dirty="0"/>
              <a:t> &lt;</a:t>
            </a:r>
            <a:r>
              <a:rPr lang="fi-FI" altLang="ko-Kore-FI" dirty="0" err="1"/>
              <a:t>branch-name</a:t>
            </a:r>
            <a:r>
              <a:rPr lang="fi-FI" altLang="ko-Kore-FI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3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C6EC9-DF83-5844-BCA9-D5FD1315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</a:t>
            </a:r>
            <a:r>
              <a:rPr lang="en-US" altLang="ko-Kore-FI" dirty="0"/>
              <a:t>system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91982-7598-7845-9F42-A178DFE7C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records changes to a file or set of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580278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82FAD-DD66-474E-B0C6-6F293D30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48F42-863C-8440-8334-6661FC96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main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ways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integrate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rebase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3074" name="Picture 2" descr="Simple divergent history">
            <a:extLst>
              <a:ext uri="{FF2B5EF4-FFF2-40B4-BE49-F238E27FC236}">
                <a16:creationId xmlns:a16="http://schemas.microsoft.com/office/drawing/2014/main" id="{D834BB5B-61AA-6540-B624-5627F73EA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18" y="3104841"/>
            <a:ext cx="6416964" cy="30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93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82FAD-DD66-474E-B0C6-6F293D30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Merging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integrate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diverged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history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48F42-863C-8440-8334-6661FC96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Merging to integrate diverged work history">
            <a:extLst>
              <a:ext uri="{FF2B5EF4-FFF2-40B4-BE49-F238E27FC236}">
                <a16:creationId xmlns:a16="http://schemas.microsoft.com/office/drawing/2014/main" id="{7D2B2EE7-321B-744A-9C0B-0B7AD530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6163"/>
            <a:ext cx="101600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77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82FAD-DD66-474E-B0C6-6F293D30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Merging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integrate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diverged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history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48F42-863C-8440-8334-6661FC96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Merging to integrate diverged work history">
            <a:extLst>
              <a:ext uri="{FF2B5EF4-FFF2-40B4-BE49-F238E27FC236}">
                <a16:creationId xmlns:a16="http://schemas.microsoft.com/office/drawing/2014/main" id="{7D2B2EE7-321B-744A-9C0B-0B7AD530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6163"/>
            <a:ext cx="101600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086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82FAD-DD66-474E-B0C6-6F293D30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Rebasing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introduced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in </a:t>
            </a:r>
            <a:r>
              <a:rPr lang="fi-FI" altLang="ko-Kore-FI" dirty="0"/>
              <a:t>C4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onto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 </a:t>
            </a:r>
            <a:r>
              <a:rPr lang="fi-FI" altLang="ko-Kore-FI" dirty="0"/>
              <a:t>C3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48F42-863C-8440-8334-6661FC96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rebase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replay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6146" name="Picture 2" descr="Rebasing the change introduced in `C4` onto `C3`">
            <a:extLst>
              <a:ext uri="{FF2B5EF4-FFF2-40B4-BE49-F238E27FC236}">
                <a16:creationId xmlns:a16="http://schemas.microsoft.com/office/drawing/2014/main" id="{B3580BB5-78F3-024E-861F-4D221AA8E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243263"/>
            <a:ext cx="10160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41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82FAD-DD66-474E-B0C6-6F293D30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Fast-forwarding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 </a:t>
            </a:r>
            <a:r>
              <a:rPr lang="fi-FI" altLang="ko-Kore-FI" dirty="0" err="1"/>
              <a:t>master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branch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48F42-863C-8440-8334-6661FC96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checkout</a:t>
            </a:r>
            <a:r>
              <a:rPr lang="fi-FI" altLang="ko-Kore-FI" dirty="0"/>
              <a:t> </a:t>
            </a:r>
            <a:r>
              <a:rPr lang="fi-FI" altLang="ko-Kore-FI" dirty="0" err="1"/>
              <a:t>master</a:t>
            </a:r>
            <a:r>
              <a:rPr lang="fi-FI" altLang="ko-Kore-FI" dirty="0"/>
              <a:t> </a:t>
            </a:r>
          </a:p>
          <a:p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merge</a:t>
            </a:r>
            <a:r>
              <a:rPr lang="fi-FI" altLang="ko-Kore-FI" dirty="0"/>
              <a:t> </a:t>
            </a:r>
            <a:r>
              <a:rPr lang="fi-FI" altLang="ko-Kore-FI" dirty="0" err="1"/>
              <a:t>experiment</a:t>
            </a:r>
            <a:endParaRPr lang="en-US" dirty="0"/>
          </a:p>
        </p:txBody>
      </p:sp>
      <p:pic>
        <p:nvPicPr>
          <p:cNvPr id="8194" name="Picture 2" descr="Fast-forwarding the `master` branch">
            <a:extLst>
              <a:ext uri="{FF2B5EF4-FFF2-40B4-BE49-F238E27FC236}">
                <a16:creationId xmlns:a16="http://schemas.microsoft.com/office/drawing/2014/main" id="{01E0C876-F215-6A48-8BE3-93CABB48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429000"/>
            <a:ext cx="101600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49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82FAD-DD66-474E-B0C6-6F293D30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&amp;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rebase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summary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48F42-863C-8440-8334-6661FC969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Rebasing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replays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onto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introduced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whereas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takes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endpoints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together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no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rebasing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makes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cleaner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That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 is, 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linear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 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appears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happened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originally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happened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2BB60-7D70-1B4B-BEA6-386B8CA3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  <a:hlinkClick r:id="rId2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  <a:hlinkClick r:id="rId2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  <a:hlinkClick r:id="rId2"/>
              </a:rPr>
              <a:t>Perils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  <a:hlinkClick r:id="rId2"/>
              </a:rPr>
              <a:t> of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  <a:hlinkClick r:id="rId2"/>
              </a:rPr>
              <a:t>Rebasing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8587D-E4D8-B045-8264-71802D4B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rebase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exist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outside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repository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people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may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on.</a:t>
            </a:r>
          </a:p>
          <a:p>
            <a:pPr algn="l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rebase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stuff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abandoning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existing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somewhere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others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pull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down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rewrite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rebase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again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collaborators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re-merge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things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messy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pull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263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2BB60-7D70-1B4B-BEA6-386B8CA3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Rebase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When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You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Rebase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8587D-E4D8-B045-8264-71802D4B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calculates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checksum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just 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patch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introduced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called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“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patch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-id”.</a:t>
            </a:r>
          </a:p>
          <a:p>
            <a:pPr algn="l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pull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down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rewritten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rebase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on top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partner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often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successfully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out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uniquely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top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pull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–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rebase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333333"/>
                </a:solidFill>
                <a:latin typeface="Courier New" panose="02070309020205020404" pitchFamily="49" charset="0"/>
              </a:rPr>
              <a:t>fetch and rebase, instead of merge)</a:t>
            </a:r>
          </a:p>
          <a:p>
            <a:pPr algn="l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config</a:t>
            </a:r>
            <a:r>
              <a:rPr lang="fi-FI" altLang="ko-Kore-FI" dirty="0"/>
              <a:t> --</a:t>
            </a:r>
            <a:r>
              <a:rPr lang="fi-FI" altLang="ko-Kore-FI" dirty="0" err="1"/>
              <a:t>global</a:t>
            </a:r>
            <a:r>
              <a:rPr lang="fi-FI" altLang="ko-Kore-FI" dirty="0"/>
              <a:t> </a:t>
            </a:r>
            <a:r>
              <a:rPr lang="fi-FI" altLang="ko-Kore-FI" dirty="0" err="1"/>
              <a:t>pull.rebase</a:t>
            </a:r>
            <a:r>
              <a:rPr lang="fi-FI" altLang="ko-Kore-FI" dirty="0"/>
              <a:t> </a:t>
            </a:r>
            <a:r>
              <a:rPr lang="fi-FI" altLang="ko-Kore-FI" dirty="0" err="1"/>
              <a:t>true</a:t>
            </a:r>
            <a:b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</a:b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01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20F0E-DCE5-9A4A-899F-5F45C2BA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W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means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D5CEA-860D-4040-90E2-888B185B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record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actually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happened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not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be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modified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tampered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</a:t>
            </a:r>
            <a:endParaRPr lang="fi-FI" altLang="ko-Kore-FI" b="1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story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how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was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made.</a:t>
            </a:r>
            <a:r>
              <a:rPr lang="fi-FI" altLang="ko-Kore-FI" b="1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fi-FI" altLang="ko-Kore-FI" dirty="0" err="1"/>
              <a:t>Rewrite</a:t>
            </a:r>
            <a:r>
              <a:rPr lang="fi-FI" altLang="ko-Kore-FI" dirty="0"/>
              <a:t> </a:t>
            </a:r>
            <a:r>
              <a:rPr lang="fi-FI" altLang="ko-Kore-FI" dirty="0" err="1"/>
              <a:t>history</a:t>
            </a:r>
            <a:r>
              <a:rPr lang="fi-FI" altLang="ko-Kore-FI" dirty="0"/>
              <a:t> </a:t>
            </a:r>
            <a:r>
              <a:rPr lang="fi-FI" altLang="ko-Kore-FI" dirty="0" err="1"/>
              <a:t>with</a:t>
            </a:r>
            <a:r>
              <a:rPr lang="fi-FI" altLang="ko-Kore-FI" dirty="0"/>
              <a:t> `</a:t>
            </a:r>
            <a:r>
              <a:rPr lang="fi-FI" altLang="ko-Kore-FI" dirty="0" err="1"/>
              <a:t>rebase</a:t>
            </a:r>
            <a:r>
              <a:rPr lang="fi-FI" altLang="ko-Kore-FI" dirty="0"/>
              <a:t>`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and `</a:t>
            </a:r>
            <a:r>
              <a:rPr lang="fi-FI" altLang="ko-Kore-FI" dirty="0" err="1"/>
              <a:t>filter-branch</a:t>
            </a:r>
            <a:r>
              <a:rPr lang="fi-FI" altLang="ko-Kore-FI" dirty="0"/>
              <a:t>` to </a:t>
            </a:r>
            <a:r>
              <a:rPr lang="fi-FI" altLang="ko-Kore-FI" dirty="0" err="1"/>
              <a:t>tell</a:t>
            </a:r>
            <a:r>
              <a:rPr lang="fi-FI" altLang="ko-Kore-FI" dirty="0"/>
              <a:t> </a:t>
            </a:r>
            <a:r>
              <a:rPr lang="fi-FI" altLang="ko-Kore-FI" dirty="0" err="1"/>
              <a:t>the</a:t>
            </a:r>
            <a:r>
              <a:rPr lang="fi-FI" altLang="ko-Kore-FI" dirty="0"/>
              <a:t> </a:t>
            </a:r>
            <a:r>
              <a:rPr lang="fi-FI" altLang="ko-Kore-FI" dirty="0" err="1"/>
              <a:t>story</a:t>
            </a:r>
            <a:r>
              <a:rPr lang="fi-FI" altLang="ko-Kore-FI" dirty="0"/>
              <a:t> in </a:t>
            </a:r>
            <a:r>
              <a:rPr lang="fi-FI" altLang="ko-Kore-FI" dirty="0" err="1"/>
              <a:t>the</a:t>
            </a:r>
            <a:r>
              <a:rPr lang="fi-FI" altLang="ko-Kore-FI" dirty="0"/>
              <a:t> </a:t>
            </a:r>
            <a:r>
              <a:rPr lang="fi-FI" altLang="ko-Kore-FI" dirty="0" err="1"/>
              <a:t>way</a:t>
            </a:r>
            <a:r>
              <a:rPr lang="fi-FI" altLang="ko-Kore-FI" dirty="0"/>
              <a:t> </a:t>
            </a:r>
            <a:r>
              <a:rPr lang="fi-FI" altLang="ko-Kore-FI" dirty="0" err="1"/>
              <a:t>that’s</a:t>
            </a:r>
            <a:r>
              <a:rPr lang="fi-FI" altLang="ko-Kore-FI" dirty="0"/>
              <a:t> </a:t>
            </a:r>
            <a:r>
              <a:rPr lang="fi-FI" altLang="ko-Kore-FI" dirty="0" err="1"/>
              <a:t>best</a:t>
            </a:r>
            <a:r>
              <a:rPr lang="fi-FI" altLang="ko-Kore-FI" dirty="0"/>
              <a:t> for </a:t>
            </a:r>
            <a:r>
              <a:rPr lang="fi-FI" altLang="ko-Kore-FI" dirty="0" err="1"/>
              <a:t>future</a:t>
            </a:r>
            <a:r>
              <a:rPr lang="fi-FI" altLang="ko-Kore-FI" dirty="0"/>
              <a:t> </a:t>
            </a:r>
            <a:r>
              <a:rPr lang="fi-FI" altLang="ko-Kore-FI" dirty="0" err="1"/>
              <a:t>readers</a:t>
            </a:r>
            <a:r>
              <a:rPr lang="fi-FI" altLang="ko-Kore-FI" dirty="0"/>
              <a:t>.</a:t>
            </a:r>
          </a:p>
          <a:p>
            <a:pPr lvl="1"/>
            <a:endParaRPr lang="fi-FI" dirty="0"/>
          </a:p>
          <a:p>
            <a:r>
              <a:rPr lang="en-US" dirty="0"/>
              <a:t>Rebase vs. Merge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every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team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every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I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decide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particular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situation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51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B6E20-0024-9242-929C-5A865113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selection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B5C3-38F2-1D44-AAC0-BD579DA4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SHA-1</a:t>
            </a: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partial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at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least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long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unambiguous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is, no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begins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prefix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Branch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References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Y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simply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expects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reference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RefLog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Shortnames</a:t>
            </a:r>
            <a:endParaRPr lang="fi-FI" altLang="ko-Kore-FI" b="1" dirty="0">
              <a:solidFill>
                <a:srgbClr val="4E443C"/>
              </a:solidFill>
              <a:latin typeface="Adelle"/>
            </a:endParaRP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reflog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” — 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log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references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few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months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$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reflog</a:t>
            </a:r>
            <a:endParaRPr lang="fi-FI" altLang="ko-Kore-FI" dirty="0">
              <a:solidFill>
                <a:srgbClr val="4E443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0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6C9B2C-68C2-2347-81FF-47C40141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version control system</a:t>
            </a:r>
          </a:p>
        </p:txBody>
      </p:sp>
      <p:pic>
        <p:nvPicPr>
          <p:cNvPr id="8196" name="Picture 4" descr="Local version control diagram">
            <a:extLst>
              <a:ext uri="{FF2B5EF4-FFF2-40B4-BE49-F238E27FC236}">
                <a16:creationId xmlns:a16="http://schemas.microsoft.com/office/drawing/2014/main" id="{D760F775-797A-004D-93D7-34AF62F4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60" y="1690688"/>
            <a:ext cx="5022278" cy="428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925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B6E20-0024-9242-929C-5A865113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selection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B5C3-38F2-1D44-AAC0-BD579DA4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Ancestry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References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place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 </a:t>
            </a:r>
            <a:r>
              <a:rPr lang="fi-FI" altLang="ko-Kore-FI" dirty="0"/>
              <a:t>^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caret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 at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reference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resolves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~ (tilde).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refers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HEAD~ and HEAD^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equivalent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becomes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apparent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specify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 HEAD~2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,”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grandparent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” — 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traverses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parents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times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specify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0348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B6E20-0024-9242-929C-5A865113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selection 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B5C3-38F2-1D44-AAC0-BD579DA4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Commit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Ranges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Double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Dot</a:t>
            </a:r>
            <a:endParaRPr lang="fi-FI" altLang="ko-Kore-FI" b="1" dirty="0">
              <a:solidFill>
                <a:srgbClr val="4E443C"/>
              </a:solidFill>
              <a:latin typeface="Adelle"/>
            </a:endParaRPr>
          </a:p>
          <a:p>
            <a:pPr lvl="2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reachable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aren’t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reachable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2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log</a:t>
            </a:r>
            <a:r>
              <a:rPr lang="fi-FI" altLang="ko-Kore-FI" dirty="0"/>
              <a:t> </a:t>
            </a:r>
            <a:r>
              <a:rPr lang="fi-FI" altLang="ko-Kore-FI" dirty="0" err="1"/>
              <a:t>master</a:t>
            </a:r>
            <a:r>
              <a:rPr lang="fi-FI" altLang="ko-Kore-FI" dirty="0"/>
              <a:t>..</a:t>
            </a:r>
            <a:r>
              <a:rPr lang="fi-FI" altLang="ko-Kore-FI" dirty="0" err="1"/>
              <a:t>experiment</a:t>
            </a:r>
            <a:endParaRPr lang="fi-FI" altLang="ko-Kore-FI" dirty="0"/>
          </a:p>
          <a:p>
            <a:pPr marL="914400" lvl="2" indent="0">
              <a:buNone/>
            </a:pPr>
            <a:r>
              <a:rPr lang="fi-FI" altLang="ko-Kore-FI" dirty="0"/>
              <a:t>    D</a:t>
            </a:r>
          </a:p>
          <a:p>
            <a:pPr marL="914400" lvl="2" indent="0">
              <a:buNone/>
            </a:pPr>
            <a:r>
              <a:rPr lang="fi-FI" altLang="ko-Kore-FI" dirty="0"/>
              <a:t>    C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2"/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Example history for range selection">
            <a:extLst>
              <a:ext uri="{FF2B5EF4-FFF2-40B4-BE49-F238E27FC236}">
                <a16:creationId xmlns:a16="http://schemas.microsoft.com/office/drawing/2014/main" id="{5C7B4168-34A0-2F47-8621-F66BF8F9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297363"/>
            <a:ext cx="10160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34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B6E20-0024-9242-929C-5A865113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selection 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7B5C3-38F2-1D44-AAC0-BD579DA4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Commit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Ranges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Triple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Dot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2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specifies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reachable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Courier" pitchFamily="2" charset="0"/>
              </a:rPr>
              <a:t>either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references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log</a:t>
            </a:r>
            <a:r>
              <a:rPr lang="fi-FI" altLang="ko-Kore-FI" dirty="0"/>
              <a:t> </a:t>
            </a:r>
            <a:r>
              <a:rPr lang="fi-FI" altLang="ko-Kore-FI" dirty="0" err="1"/>
              <a:t>master</a:t>
            </a:r>
            <a:r>
              <a:rPr lang="fi-FI" altLang="ko-Kore-FI" dirty="0"/>
              <a:t>…</a:t>
            </a:r>
            <a:r>
              <a:rPr lang="fi-FI" altLang="ko-Kore-FI" dirty="0" err="1"/>
              <a:t>experiment</a:t>
            </a:r>
            <a:endParaRPr lang="fi-FI" altLang="ko-Kore-FI" dirty="0"/>
          </a:p>
          <a:p>
            <a:pPr marL="914400" lvl="2" indent="0">
              <a:buNone/>
            </a:pPr>
            <a:r>
              <a:rPr lang="fi-FI" altLang="ko-Kore-FI" dirty="0"/>
              <a:t>    F</a:t>
            </a:r>
          </a:p>
          <a:p>
            <a:pPr marL="914400" lvl="2" indent="0">
              <a:buNone/>
            </a:pPr>
            <a:r>
              <a:rPr lang="fi-FI" altLang="ko-Kore-FI" dirty="0"/>
              <a:t>    E</a:t>
            </a:r>
          </a:p>
          <a:p>
            <a:pPr marL="914400" lvl="2" indent="0">
              <a:buNone/>
            </a:pPr>
            <a:r>
              <a:rPr lang="fi-FI" altLang="ko-Kore-FI" dirty="0"/>
              <a:t>    D</a:t>
            </a:r>
          </a:p>
          <a:p>
            <a:pPr marL="914400" lvl="2" indent="0">
              <a:buNone/>
            </a:pPr>
            <a:r>
              <a:rPr lang="fi-FI" altLang="ko-Kore-FI" dirty="0"/>
              <a:t>    C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2"/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Example history for range selection">
            <a:extLst>
              <a:ext uri="{FF2B5EF4-FFF2-40B4-BE49-F238E27FC236}">
                <a16:creationId xmlns:a16="http://schemas.microsoft.com/office/drawing/2014/main" id="{5C7B4168-34A0-2F47-8621-F66BF8F9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827675"/>
            <a:ext cx="10160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304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BE095-C85C-AF42-8CAA-9015FCA7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A2A4F-7B55-4247-BE3C-5EB85D91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Stashing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takes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dirty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 — 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modified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tracked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 — and saves it on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unfinished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reapply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dirty="0"/>
              <a:t> </a:t>
            </a:r>
            <a:r>
              <a:rPr lang="fi-FI" altLang="ko-Kore-FI" dirty="0" err="1"/>
              <a:t>push</a:t>
            </a:r>
            <a:endParaRPr lang="fi-FI" altLang="ko-Kore-FI" dirty="0"/>
          </a:p>
          <a:p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dirty="0"/>
              <a:t> </a:t>
            </a:r>
            <a:r>
              <a:rPr lang="fi-FI" altLang="ko-Kore-FI" dirty="0" err="1"/>
              <a:t>lis</a:t>
            </a:r>
            <a:r>
              <a:rPr lang="en-US" altLang="ko-Kore-FI" dirty="0"/>
              <a:t>t</a:t>
            </a:r>
          </a:p>
          <a:p>
            <a:r>
              <a:rPr lang="en-US" dirty="0"/>
              <a:t>$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apply</a:t>
            </a:r>
            <a:endParaRPr lang="fi-FI" altLang="ko-Kore-FI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older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stashes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specify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naming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</a:t>
            </a:r>
          </a:p>
          <a:p>
            <a:pPr lvl="1"/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@{2}</a:t>
            </a:r>
          </a:p>
        </p:txBody>
      </p:sp>
    </p:spTree>
    <p:extLst>
      <p:ext uri="{BB962C8B-B14F-4D97-AF65-F5344CB8AC3E}">
        <p14:creationId xmlns:p14="http://schemas.microsoft.com/office/powerpoint/2010/main" val="1059600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BE095-C85C-AF42-8CAA-9015FCA7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A2A4F-7B55-4247-BE3C-5EB85D91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modified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uncommitted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 — 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gives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conflicts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anything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applies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cleanly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reapply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dirty="0"/>
              <a:t> </a:t>
            </a:r>
            <a:r>
              <a:rPr lang="fi-FI" altLang="ko-Kore-FI" dirty="0" err="1"/>
              <a:t>apply</a:t>
            </a:r>
            <a:r>
              <a:rPr lang="fi-FI" altLang="ko-Kore-FI" dirty="0"/>
              <a:t> --</a:t>
            </a:r>
            <a:r>
              <a:rPr lang="fi-FI" altLang="ko-Kore-FI" dirty="0" err="1"/>
              <a:t>index</a:t>
            </a:r>
            <a:endParaRPr lang="fi-FI" altLang="ko-Kore-FI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option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tries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stashed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 — 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dirty="0"/>
              <a:t> </a:t>
            </a:r>
            <a:r>
              <a:rPr lang="fi-FI" altLang="ko-Kore-FI" dirty="0" err="1"/>
              <a:t>drop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dirty="0"/>
              <a:t> </a:t>
            </a:r>
            <a:r>
              <a:rPr lang="fi-FI" altLang="ko-Kore-FI" dirty="0" err="1"/>
              <a:t>drop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dirty="0"/>
              <a:t>@{0}</a:t>
            </a:r>
          </a:p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dirty="0"/>
              <a:t> pop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immediately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fi-FI" altLang="ko-Kore-FI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98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BE095-C85C-AF42-8CAA-9015FCA7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 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A2A4F-7B55-4247-BE3C-5EB85D91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By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modified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Courier" pitchFamily="2" charset="0"/>
              </a:rPr>
              <a:t>tracked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specify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/>
              <a:t>--</a:t>
            </a:r>
            <a:r>
              <a:rPr lang="fi-FI" altLang="ko-Kore-FI" dirty="0" err="1"/>
              <a:t>include-untracked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/>
              <a:t>-u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untracked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dirty="0"/>
              <a:t> -u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012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BE095-C85C-AF42-8CAA-9015FCA7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 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A2A4F-7B55-4247-BE3C-5EB85D91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Creating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a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Branch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from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a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Stash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fi-FI" altLang="ko-Kore-FI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stash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branchname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nice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shortcut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recover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stashed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easily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it in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37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23C32-A920-6641-9AB8-74847851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72DB1-A4AD-1E46-AF1A-34CCAE9E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pretty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careful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since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designed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tracked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mind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often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retrieving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safer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option is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stash</a:t>
            </a:r>
            <a:r>
              <a:rPr lang="fi-FI" altLang="ko-Kore-FI" dirty="0"/>
              <a:t> --</a:t>
            </a:r>
            <a:r>
              <a:rPr lang="fi-FI" altLang="ko-Kore-FI" dirty="0" err="1"/>
              <a:t>all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everything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in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$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clean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-f –d -x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58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AF13A-C419-324B-80B8-48DF38A8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5121-25B6-AE4A-BF08-2A45E8E2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Grep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easily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regular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expression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dirty="0"/>
              <a:t>-n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/>
              <a:t>--</a:t>
            </a:r>
            <a:r>
              <a:rPr lang="fi-FI" altLang="ko-Kore-FI" dirty="0" err="1"/>
              <a:t>line-number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options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out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found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matches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grep</a:t>
            </a:r>
            <a:r>
              <a:rPr lang="fi-FI" altLang="ko-Kore-FI" dirty="0"/>
              <a:t> -n &lt;</a:t>
            </a:r>
            <a:r>
              <a:rPr lang="fi-FI" altLang="ko-Kore-FI" dirty="0" err="1"/>
              <a:t>search</a:t>
            </a:r>
            <a:r>
              <a:rPr lang="fi-FI" altLang="ko-Kore-FI" dirty="0"/>
              <a:t> </a:t>
            </a:r>
            <a:r>
              <a:rPr lang="fi-FI" altLang="ko-Kore-FI" dirty="0" err="1"/>
              <a:t>string</a:t>
            </a:r>
            <a:r>
              <a:rPr lang="fi-FI" altLang="ko-Kore-FI" dirty="0"/>
              <a:t>&gt;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complex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combinations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strings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/>
              <a:t>--and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flag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matches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must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occur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just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e.g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an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older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16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AF13A-C419-324B-80B8-48DF38A8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5121-25B6-AE4A-BF08-2A45E8E2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Log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Searching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log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powerful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finding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messages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diff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introduce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W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/>
              <a:t>-S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option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colloquially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referred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pickaxe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” option)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tell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show us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occurrences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log</a:t>
            </a:r>
            <a:r>
              <a:rPr lang="fi-FI" altLang="ko-Kore-FI" dirty="0"/>
              <a:t> -S &lt;</a:t>
            </a:r>
            <a:r>
              <a:rPr lang="fi-FI" altLang="ko-Kore-FI" dirty="0" err="1"/>
              <a:t>search</a:t>
            </a:r>
            <a:r>
              <a:rPr lang="fi-FI" altLang="ko-Kore-FI" dirty="0"/>
              <a:t> </a:t>
            </a:r>
            <a:r>
              <a:rPr lang="fi-FI" altLang="ko-Kore-FI" dirty="0" err="1"/>
              <a:t>string</a:t>
            </a:r>
            <a:r>
              <a:rPr lang="fi-FI" altLang="ko-Kore-FI" dirty="0"/>
              <a:t>&gt; --</a:t>
            </a:r>
            <a:r>
              <a:rPr lang="fi-FI" altLang="ko-Kore-FI" dirty="0" err="1"/>
              <a:t>oneline</a:t>
            </a:r>
            <a:endParaRPr lang="fi-FI" altLang="ko-Kore-FI" dirty="0"/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regular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expression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/>
              <a:t>-G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6C9B2C-68C2-2347-81FF-47C40141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Version Control Systems</a:t>
            </a:r>
          </a:p>
        </p:txBody>
      </p:sp>
      <p:pic>
        <p:nvPicPr>
          <p:cNvPr id="10242" name="Picture 2" descr="Centralized version control diagram">
            <a:extLst>
              <a:ext uri="{FF2B5EF4-FFF2-40B4-BE49-F238E27FC236}">
                <a16:creationId xmlns:a16="http://schemas.microsoft.com/office/drawing/2014/main" id="{DAE91DED-508B-C544-AAE1-9F0A6AA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132928" cy="495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75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Rewriting History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sz="3600" dirty="0"/>
              <a:t>-</a:t>
            </a:r>
            <a:r>
              <a:rPr lang="ko-KR" altLang="en-US" sz="3600" dirty="0"/>
              <a:t> </a:t>
            </a:r>
            <a:r>
              <a:rPr lang="fi-FI" altLang="ko-Kore-FI" sz="3600" b="1" i="0" dirty="0" err="1">
                <a:solidFill>
                  <a:srgbClr val="4E443C"/>
                </a:solidFill>
                <a:effectLst/>
                <a:latin typeface="Adelle"/>
              </a:rPr>
              <a:t>Changing</a:t>
            </a:r>
            <a:r>
              <a:rPr lang="fi-FI" altLang="ko-Kore-FI" sz="3600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sz="3600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sz="3600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sz="3600" b="1" i="0" dirty="0" err="1">
                <a:solidFill>
                  <a:srgbClr val="4E443C"/>
                </a:solidFill>
                <a:effectLst/>
                <a:latin typeface="Adelle"/>
              </a:rPr>
              <a:t>Last</a:t>
            </a:r>
            <a:r>
              <a:rPr lang="fi-FI" altLang="ko-Kore-FI" sz="3600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sz="3600" b="1" i="0" dirty="0" err="1">
                <a:solidFill>
                  <a:srgbClr val="4E443C"/>
                </a:solidFill>
                <a:effectLst/>
                <a:latin typeface="Adelle"/>
              </a:rPr>
              <a:t>Commit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Changing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Last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Commit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simply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lang="en-US" altLang="ko-KR" dirty="0">
                <a:solidFill>
                  <a:srgbClr val="4E443C"/>
                </a:solidFill>
                <a:latin typeface="Arial" panose="020B0604020202020204" pitchFamily="34" charset="0"/>
              </a:rPr>
              <a:t>,</a:t>
            </a:r>
            <a:endParaRPr lang="fi-FI" altLang="ko-KR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lvl="1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commit</a:t>
            </a:r>
            <a:r>
              <a:rPr lang="fi-FI" altLang="ko-Kore-FI" dirty="0"/>
              <a:t> --</a:t>
            </a:r>
            <a:r>
              <a:rPr lang="fi-FI" altLang="ko-Kore-FI" dirty="0" err="1"/>
              <a:t>amend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actual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Courier" pitchFamily="2" charset="0"/>
              </a:rPr>
              <a:t>content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think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forgot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subsequent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commit</a:t>
            </a:r>
            <a:r>
              <a:rPr lang="fi-FI" altLang="ko-Kore-FI" dirty="0"/>
              <a:t> --</a:t>
            </a:r>
            <a:r>
              <a:rPr lang="fi-FI" altLang="ko-Kore-FI" dirty="0" err="1"/>
              <a:t>amend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Courier" pitchFamily="2" charset="0"/>
              </a:rPr>
              <a:t>replaces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improved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i-FI" altLang="ko-Kore-FI" dirty="0" err="1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fi-FI" altLang="ko-Kore-FI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mending</a:t>
            </a:r>
            <a:r>
              <a:rPr lang="fi-FI" altLang="ko-Kore-FI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SHA-1 of </a:t>
            </a:r>
            <a:r>
              <a:rPr lang="fi-FI" altLang="ko-Kore-FI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commit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27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History</a:t>
            </a:r>
            <a:r>
              <a:rPr lang="ko-KR" altLang="en-US" dirty="0"/>
              <a:t> </a:t>
            </a:r>
            <a:r>
              <a:rPr lang="en-US" altLang="ko-KR" dirty="0"/>
              <a:t>(2) – Interactive rebase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Changing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Multiple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Commit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Messages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interactive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rebase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stop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whatever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must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indicate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how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far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rewrite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r>
              <a:rPr lang="en-US" dirty="0"/>
              <a:t>E.g.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messages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keep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mind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designating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ago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rebase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-i HEAD~3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Don’t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already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pushed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central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 — 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confuse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developers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providing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alternate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version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fi-FI" altLang="ko-Kore-FI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90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History</a:t>
            </a:r>
            <a:r>
              <a:rPr lang="ko-KR" altLang="en-US" dirty="0"/>
              <a:t> </a:t>
            </a:r>
            <a:r>
              <a:rPr lang="en-US" altLang="ko-KR" dirty="0"/>
              <a:t>(3) – Interactive rebase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Reordering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Commits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Squashing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Commits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specify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“squash”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makes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messages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together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Splitting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a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Commit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Change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instruction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“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”.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script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drops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reset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reset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HEAD^)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reset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out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”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rebase</a:t>
            </a:r>
            <a:r>
              <a:rPr lang="fi-FI" altLang="ko-Kore-FI" dirty="0"/>
              <a:t> –</a:t>
            </a:r>
            <a:r>
              <a:rPr lang="fi-FI" altLang="ko-Kore-FI" dirty="0" err="1"/>
              <a:t>continue</a:t>
            </a:r>
            <a:r>
              <a:rPr lang="fi-FI" altLang="ko-Kore-FI" dirty="0"/>
              <a:t>”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done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Deleting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a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commit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just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algn="l"/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</p:txBody>
      </p:sp>
    </p:spTree>
    <p:extLst>
      <p:ext uri="{BB962C8B-B14F-4D97-AF65-F5344CB8AC3E}">
        <p14:creationId xmlns:p14="http://schemas.microsoft.com/office/powerpoint/2010/main" val="33464264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History</a:t>
            </a:r>
            <a:r>
              <a:rPr lang="ko-KR" altLang="en-US" dirty="0"/>
              <a:t> </a:t>
            </a:r>
            <a:r>
              <a:rPr lang="en-US" altLang="ko-KR" dirty="0"/>
              <a:t>(4) – Interactive rebase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To stop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rebase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in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middle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rebase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--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abort</a:t>
            </a:r>
            <a:endParaRPr lang="fi-FI" altLang="ko-Kore-FI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fi-FI" altLang="ko-Kore-FI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practical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hands-on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guide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exercises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learn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how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rebase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 </a:t>
            </a:r>
          </a:p>
          <a:p>
            <a:pPr lvl="1"/>
            <a:r>
              <a:rPr lang="fi-FI" altLang="ko-Kore-FI" b="0" i="0" u="none" strike="noStrike" dirty="0">
                <a:solidFill>
                  <a:srgbClr val="0388A6"/>
                </a:solidFill>
                <a:effectLst/>
                <a:latin typeface="Arial" panose="020B0604020202020204" pitchFamily="34" charset="0"/>
                <a:hlinkClick r:id="rId2"/>
              </a:rPr>
              <a:t>https://git-rebase.io/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</p:txBody>
      </p:sp>
    </p:spTree>
    <p:extLst>
      <p:ext uri="{BB962C8B-B14F-4D97-AF65-F5344CB8AC3E}">
        <p14:creationId xmlns:p14="http://schemas.microsoft.com/office/powerpoint/2010/main" val="433887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History</a:t>
            </a:r>
            <a:r>
              <a:rPr lang="ko-KR" altLang="en-US" dirty="0"/>
              <a:t> </a:t>
            </a:r>
            <a:r>
              <a:rPr lang="en-US" altLang="ko-KR" dirty="0"/>
              <a:t>(5) –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filter-branch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rewrite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scriptable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way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Removing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a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File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from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Every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Commit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filter-branch</a:t>
            </a:r>
            <a:r>
              <a:rPr lang="fi-FI" altLang="ko-Kore-FI" dirty="0"/>
              <a:t> --</a:t>
            </a:r>
            <a:r>
              <a:rPr lang="fi-FI" altLang="ko-Kore-FI" dirty="0" err="1"/>
              <a:t>tree-filter</a:t>
            </a:r>
            <a:r>
              <a:rPr lang="fi-FI" altLang="ko-Kore-FI" dirty="0"/>
              <a:t> '</a:t>
            </a:r>
            <a:r>
              <a:rPr lang="fi-FI" altLang="ko-Kore-FI" dirty="0" err="1"/>
              <a:t>rm</a:t>
            </a:r>
            <a:r>
              <a:rPr lang="fi-FI" altLang="ko-Kore-FI" dirty="0"/>
              <a:t> -f </a:t>
            </a:r>
            <a:r>
              <a:rPr lang="en-US" altLang="ko-KR" dirty="0"/>
              <a:t>&lt;file name&gt;</a:t>
            </a:r>
            <a:r>
              <a:rPr lang="fi-FI" altLang="ko-Kore-FI" dirty="0"/>
              <a:t>' HEAD</a:t>
            </a:r>
          </a:p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Changing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Email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Addresses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Globally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filter-branch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 --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commit-filter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 ' 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if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 [ "$GIT_AUTHOR_EMAIL" = "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schacon@localhost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" ];</a:t>
            </a:r>
          </a:p>
          <a:p>
            <a:pPr marL="457200" lvl="1" indent="0">
              <a:buNone/>
            </a:pPr>
            <a:r>
              <a:rPr lang="ko-KR" altLang="en-US" sz="1800" b="0" i="0" dirty="0">
                <a:solidFill>
                  <a:srgbClr val="4E443C"/>
                </a:solidFill>
                <a:effectLst/>
                <a:latin typeface="Adelle"/>
              </a:rPr>
              <a:t>                                                              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then</a:t>
            </a:r>
            <a:r>
              <a:rPr lang="en-US" altLang="ko-KR" sz="1800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endParaRPr lang="fi-FI" altLang="ko-Kore-FI" sz="1800" b="0" i="0" dirty="0">
              <a:solidFill>
                <a:srgbClr val="4E443C"/>
              </a:solidFill>
              <a:effectLst/>
              <a:latin typeface="Adelle"/>
            </a:endParaRPr>
          </a:p>
          <a:p>
            <a:pPr marL="457200" lvl="1" indent="0">
              <a:buNone/>
            </a:pPr>
            <a:r>
              <a:rPr lang="ko-KR" altLang="en-US" sz="1800" dirty="0">
                <a:solidFill>
                  <a:srgbClr val="4E443C"/>
                </a:solidFill>
                <a:latin typeface="Adelle"/>
              </a:rPr>
              <a:t>                                                                       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GIT_AUTHOR_NAME="Scott 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Chacon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"; </a:t>
            </a:r>
            <a:endParaRPr lang="en-US" altLang="ko-Kore-FI" sz="1800" dirty="0">
              <a:solidFill>
                <a:srgbClr val="4E443C"/>
              </a:solidFill>
              <a:latin typeface="Adelle"/>
            </a:endParaRPr>
          </a:p>
          <a:p>
            <a:pPr marL="457200" lvl="1" indent="0">
              <a:buNone/>
            </a:pPr>
            <a:r>
              <a:rPr lang="ko-Kore-FI" altLang="en-US" sz="1800" b="0" i="0" dirty="0">
                <a:solidFill>
                  <a:srgbClr val="4E443C"/>
                </a:solidFill>
                <a:effectLst/>
                <a:latin typeface="Adelle"/>
              </a:rPr>
              <a:t>                                                                       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GIT_AUTHOR_EMAIL="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schacon@example.com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";</a:t>
            </a:r>
          </a:p>
          <a:p>
            <a:pPr marL="457200" lvl="1" indent="0">
              <a:buNone/>
            </a:pPr>
            <a:r>
              <a:rPr lang="ko-KR" altLang="en-US" sz="1800" dirty="0">
                <a:solidFill>
                  <a:srgbClr val="4E443C"/>
                </a:solidFill>
                <a:latin typeface="Adelle"/>
              </a:rPr>
              <a:t>                                                                       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commit-tree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 "$@"; </a:t>
            </a:r>
          </a:p>
          <a:p>
            <a:pPr marL="457200" lvl="1" indent="0">
              <a:buNone/>
            </a:pPr>
            <a:r>
              <a:rPr lang="ko-KR" altLang="en-US" sz="1800" dirty="0">
                <a:solidFill>
                  <a:srgbClr val="4E443C"/>
                </a:solidFill>
                <a:latin typeface="Adelle"/>
              </a:rPr>
              <a:t>                                                              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else</a:t>
            </a:r>
            <a:endParaRPr lang="fi-FI" altLang="ko-Kore-FI" sz="1800" dirty="0">
              <a:solidFill>
                <a:srgbClr val="4E443C"/>
              </a:solidFill>
              <a:latin typeface="Adelle"/>
            </a:endParaRPr>
          </a:p>
          <a:p>
            <a:pPr marL="457200" lvl="1" indent="0">
              <a:buNone/>
            </a:pPr>
            <a:r>
              <a:rPr lang="ko-KR" altLang="en-US" sz="1800" b="0" i="0" dirty="0">
                <a:solidFill>
                  <a:srgbClr val="4E443C"/>
                </a:solidFill>
                <a:effectLst/>
                <a:latin typeface="Adelle"/>
              </a:rPr>
              <a:t>                                                                       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commit-tree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 "$@";</a:t>
            </a:r>
          </a:p>
          <a:p>
            <a:pPr marL="457200" lvl="1" indent="0">
              <a:buNone/>
            </a:pPr>
            <a:r>
              <a:rPr lang="ko-KR" altLang="en-US" sz="1800" b="0" i="0" dirty="0">
                <a:solidFill>
                  <a:srgbClr val="4E443C"/>
                </a:solidFill>
                <a:effectLst/>
                <a:latin typeface="Adelle"/>
              </a:rPr>
              <a:t>                                                             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sz="1800" b="0" i="0" dirty="0" err="1">
                <a:solidFill>
                  <a:srgbClr val="4E443C"/>
                </a:solidFill>
                <a:effectLst/>
                <a:latin typeface="Adelle"/>
              </a:rPr>
              <a:t>fi</a:t>
            </a:r>
            <a:r>
              <a:rPr lang="fi-FI" altLang="ko-Kore-FI" sz="1800" b="0" i="0" dirty="0">
                <a:solidFill>
                  <a:srgbClr val="4E443C"/>
                </a:solidFill>
                <a:effectLst/>
                <a:latin typeface="Adelle"/>
              </a:rPr>
              <a:t>' HEAD</a:t>
            </a:r>
          </a:p>
        </p:txBody>
      </p:sp>
    </p:spTree>
    <p:extLst>
      <p:ext uri="{BB962C8B-B14F-4D97-AF65-F5344CB8AC3E}">
        <p14:creationId xmlns:p14="http://schemas.microsoft.com/office/powerpoint/2010/main" val="3704491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Tools – Reset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HEAD</a:t>
            </a: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HEAD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reference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turn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made 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fi-FI" altLang="ko-Kore-FI" dirty="0">
              <a:solidFill>
                <a:srgbClr val="4E443C"/>
              </a:solidFill>
              <a:latin typeface="Adelle"/>
            </a:endParaRPr>
          </a:p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Index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Courier" pitchFamily="2" charset="0"/>
              </a:rPr>
              <a:t>index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proposed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We’ve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referring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Area” 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looks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Working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Directory</a:t>
            </a:r>
            <a:endParaRPr lang="fi-FI" altLang="ko-Kore-FI" dirty="0">
              <a:solidFill>
                <a:srgbClr val="4E443C"/>
              </a:solidFill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Think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as a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sandbox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out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committing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area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</p:txBody>
      </p:sp>
    </p:spTree>
    <p:extLst>
      <p:ext uri="{BB962C8B-B14F-4D97-AF65-F5344CB8AC3E}">
        <p14:creationId xmlns:p14="http://schemas.microsoft.com/office/powerpoint/2010/main" val="1815437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et workflow">
            <a:extLst>
              <a:ext uri="{FF2B5EF4-FFF2-40B4-BE49-F238E27FC236}">
                <a16:creationId xmlns:a16="http://schemas.microsoft.com/office/drawing/2014/main" id="{B9FFA6B3-4B2F-5843-8E10-768555CC3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628650"/>
            <a:ext cx="101600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385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Tools – Reset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Role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of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Reset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Step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1: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Move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HEAD :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reset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(--soft) HEAD~</a:t>
            </a:r>
          </a:p>
          <a:p>
            <a:pPr lvl="2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isn’t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itself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checkout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); </a:t>
            </a:r>
            <a:r>
              <a:rPr lang="fi-FI" altLang="ko-Kore-FI" dirty="0" err="1"/>
              <a:t>reset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moves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</a:t>
            </a:r>
            <a:endParaRPr lang="fi-FI" altLang="ko-Kore-FI" b="1" dirty="0">
              <a:solidFill>
                <a:srgbClr val="4E443C"/>
              </a:solidFill>
              <a:latin typeface="Adelle"/>
            </a:endParaRPr>
          </a:p>
          <a:p>
            <a:pPr lvl="2"/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This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does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not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undo</a:t>
            </a:r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es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commit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)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Step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2: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Updating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Index (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default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) :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reset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(--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mixed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) HEAD~</a:t>
            </a:r>
          </a:p>
          <a:p>
            <a:pPr lvl="2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index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contents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whatever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snapshot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to.</a:t>
            </a:r>
          </a:p>
          <a:p>
            <a:pPr lvl="2"/>
            <a:r>
              <a:rPr lang="en-US" altLang="ko-Kore-FI" b="1" dirty="0">
                <a:solidFill>
                  <a:srgbClr val="4E443C"/>
                </a:solidFill>
                <a:latin typeface="Arial" panose="020B0604020202020204" pitchFamily="34" charset="0"/>
              </a:rPr>
              <a:t>Undoes commit and </a:t>
            </a:r>
            <a:r>
              <a:rPr lang="en-US" altLang="ko-Kore-FI" b="1" dirty="0" err="1">
                <a:solidFill>
                  <a:srgbClr val="4E443C"/>
                </a:solidFill>
                <a:latin typeface="Arial" panose="020B0604020202020204" pitchFamily="34" charset="0"/>
              </a:rPr>
              <a:t>unstaged</a:t>
            </a:r>
            <a:r>
              <a:rPr lang="en-US" altLang="ko-Kore-FI" b="1" dirty="0">
                <a:solidFill>
                  <a:srgbClr val="4E443C"/>
                </a:solidFill>
                <a:latin typeface="Arial" panose="020B0604020202020204" pitchFamily="34" charset="0"/>
              </a:rPr>
              <a:t> everything.</a:t>
            </a:r>
          </a:p>
          <a:p>
            <a:pPr lvl="1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Step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3: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Updating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Working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Directory :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reset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(--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hard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) HEAD~</a:t>
            </a:r>
          </a:p>
          <a:p>
            <a:pPr lvl="2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Undoes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overwritten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unrecoverable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</p:txBody>
      </p:sp>
    </p:spTree>
    <p:extLst>
      <p:ext uri="{BB962C8B-B14F-4D97-AF65-F5344CB8AC3E}">
        <p14:creationId xmlns:p14="http://schemas.microsoft.com/office/powerpoint/2010/main" val="526755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et soft">
            <a:extLst>
              <a:ext uri="{FF2B5EF4-FFF2-40B4-BE49-F238E27FC236}">
                <a16:creationId xmlns:a16="http://schemas.microsoft.com/office/drawing/2014/main" id="{8B502139-E5A9-8947-AD9E-48159BDB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63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et mixed">
            <a:extLst>
              <a:ext uri="{FF2B5EF4-FFF2-40B4-BE49-F238E27FC236}">
                <a16:creationId xmlns:a16="http://schemas.microsoft.com/office/drawing/2014/main" id="{E862E7FA-9FA2-4043-AA6B-FFFFF86F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58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6C9B2C-68C2-2347-81FF-47C40141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Version Control Systems</a:t>
            </a:r>
          </a:p>
        </p:txBody>
      </p:sp>
      <p:pic>
        <p:nvPicPr>
          <p:cNvPr id="12290" name="Picture 2" descr="Distributed version control diagram">
            <a:extLst>
              <a:ext uri="{FF2B5EF4-FFF2-40B4-BE49-F238E27FC236}">
                <a16:creationId xmlns:a16="http://schemas.microsoft.com/office/drawing/2014/main" id="{4E736939-1A2F-0E43-9CCE-0654CFE05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292" y="1442257"/>
            <a:ext cx="4967416" cy="53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151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et hard">
            <a:extLst>
              <a:ext uri="{FF2B5EF4-FFF2-40B4-BE49-F238E27FC236}">
                <a16:creationId xmlns:a16="http://schemas.microsoft.com/office/drawing/2014/main" id="{CB0113E5-4ABF-794E-BE66-205D58931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96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Tools – Reset 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Reset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With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a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Path</a:t>
            </a:r>
            <a:r>
              <a:rPr lang="fi-FI" altLang="ko-Kore-FI" b="1" dirty="0">
                <a:solidFill>
                  <a:srgbClr val="4E443C"/>
                </a:solidFill>
                <a:latin typeface="Adelle"/>
              </a:rPr>
              <a:t>: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reset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S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horthand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reset</a:t>
            </a:r>
            <a:r>
              <a:rPr lang="fi-FI" altLang="ko-Kore-FI" dirty="0"/>
              <a:t> --</a:t>
            </a:r>
            <a:r>
              <a:rPr lang="fi-FI" altLang="ko-Kore-FI" dirty="0" err="1"/>
              <a:t>mixed</a:t>
            </a:r>
            <a:r>
              <a:rPr lang="fi-FI" altLang="ko-Kore-FI" dirty="0"/>
              <a:t> HEAD &lt;</a:t>
            </a:r>
            <a:r>
              <a:rPr lang="fi-FI" altLang="ko-Kore-FI" dirty="0" err="1"/>
              <a:t>path</a:t>
            </a:r>
            <a:r>
              <a:rPr lang="fi-FI" altLang="ko-Kore-FI" dirty="0"/>
              <a:t>&gt;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Move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branch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HEAD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points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to (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skipped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).</a:t>
            </a:r>
          </a:p>
          <a:p>
            <a:pPr lvl="1"/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Make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index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look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like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HEAD (stop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here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).</a:t>
            </a:r>
          </a:p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practical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effect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Courier" pitchFamily="2" charset="0"/>
              </a:rPr>
              <a:t>unstaging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</p:txBody>
      </p:sp>
    </p:spTree>
    <p:extLst>
      <p:ext uri="{BB962C8B-B14F-4D97-AF65-F5344CB8AC3E}">
        <p14:creationId xmlns:p14="http://schemas.microsoft.com/office/powerpoint/2010/main" val="12388218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et path1">
            <a:extLst>
              <a:ext uri="{FF2B5EF4-FFF2-40B4-BE49-F238E27FC236}">
                <a16:creationId xmlns:a16="http://schemas.microsoft.com/office/drawing/2014/main" id="{3C9944A8-415A-E24C-9698-A6DCD5408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57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et path2">
            <a:extLst>
              <a:ext uri="{FF2B5EF4-FFF2-40B4-BE49-F238E27FC236}">
                <a16:creationId xmlns:a16="http://schemas.microsoft.com/office/drawing/2014/main" id="{F8D71536-2F32-9641-9626-876BAF49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5" y="0"/>
            <a:ext cx="781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753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Tools – Reset 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Squashing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’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reset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--soft &lt;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&gt;’ 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an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older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recent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keep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):</a:t>
            </a: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simply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’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’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again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</p:txBody>
      </p:sp>
    </p:spTree>
    <p:extLst>
      <p:ext uri="{BB962C8B-B14F-4D97-AF65-F5344CB8AC3E}">
        <p14:creationId xmlns:p14="http://schemas.microsoft.com/office/powerpoint/2010/main" val="2523672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et squash r2">
            <a:extLst>
              <a:ext uri="{FF2B5EF4-FFF2-40B4-BE49-F238E27FC236}">
                <a16:creationId xmlns:a16="http://schemas.microsoft.com/office/drawing/2014/main" id="{8366EEAD-BE4A-5742-95FA-ADB8870A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0"/>
            <a:ext cx="7515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706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et squash r3">
            <a:extLst>
              <a:ext uri="{FF2B5EF4-FFF2-40B4-BE49-F238E27FC236}">
                <a16:creationId xmlns:a16="http://schemas.microsoft.com/office/drawing/2014/main" id="{B67246C4-1327-B24E-9748-9AFEE494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0"/>
            <a:ext cx="6078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603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(vs reset)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Without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Paths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: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I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updates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trees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look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/>
              <a:t>[</a:t>
            </a:r>
            <a:r>
              <a:rPr lang="fi-FI" altLang="ko-Kore-FI" dirty="0" err="1"/>
              <a:t>branch</a:t>
            </a:r>
            <a:r>
              <a:rPr lang="fi-FI" altLang="ko-Kore-FI" dirty="0"/>
              <a:t>]</a:t>
            </a:r>
            <a:endParaRPr lang="fi-FI" altLang="ko-Kore-FI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unlike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reset</a:t>
            </a:r>
            <a:r>
              <a:rPr lang="fi-FI" altLang="ko-Kore-FI" dirty="0"/>
              <a:t> --</a:t>
            </a:r>
            <a:r>
              <a:rPr lang="fi-FI" altLang="ko-Kore-FI" dirty="0" err="1"/>
              <a:t>hard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fi-FI" altLang="ko-Kore-FI" dirty="0" err="1"/>
              <a:t>checkout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working-directory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safe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; 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sure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blowing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dirty="0" err="1"/>
              <a:t>reset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to, </a:t>
            </a:r>
            <a:r>
              <a:rPr lang="fi-FI" altLang="ko-Kore-FI" dirty="0" err="1"/>
              <a:t>checkout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itself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/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</p:txBody>
      </p:sp>
    </p:spTree>
    <p:extLst>
      <p:ext uri="{BB962C8B-B14F-4D97-AF65-F5344CB8AC3E}">
        <p14:creationId xmlns:p14="http://schemas.microsoft.com/office/powerpoint/2010/main" val="3664277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et checkout">
            <a:extLst>
              <a:ext uri="{FF2B5EF4-FFF2-40B4-BE49-F238E27FC236}">
                <a16:creationId xmlns:a16="http://schemas.microsoft.com/office/drawing/2014/main" id="{0DD95FBE-E386-5649-B451-EA7F4216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0"/>
            <a:ext cx="9067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8165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(vs reset)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With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Paths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: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checkout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branch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 &lt;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path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reset</a:t>
            </a:r>
            <a:r>
              <a:rPr lang="fi-FI" altLang="ko-Kore-FI" dirty="0"/>
              <a:t> --</a:t>
            </a:r>
            <a:r>
              <a:rPr lang="fi-FI" altLang="ko-Kore-FI" dirty="0" err="1"/>
              <a:t>hard</a:t>
            </a:r>
            <a:r>
              <a:rPr lang="fi-FI" altLang="ko-Kore-FI" dirty="0"/>
              <a:t> [</a:t>
            </a:r>
            <a:r>
              <a:rPr lang="fi-FI" altLang="ko-Kore-FI" dirty="0" err="1"/>
              <a:t>branch</a:t>
            </a:r>
            <a:r>
              <a:rPr lang="fi-FI" altLang="ko-Kore-FI" dirty="0"/>
              <a:t>] </a:t>
            </a:r>
            <a:r>
              <a:rPr lang="fi-FI" altLang="ko-Kore-FI" dirty="0" err="1"/>
              <a:t>file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reset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 — 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working-directory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safe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and 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HEAD.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</p:txBody>
      </p:sp>
    </p:spTree>
    <p:extLst>
      <p:ext uri="{BB962C8B-B14F-4D97-AF65-F5344CB8AC3E}">
        <p14:creationId xmlns:p14="http://schemas.microsoft.com/office/powerpoint/2010/main" val="231130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5E02-FF3C-2449-9505-DA7BACD7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Git?</a:t>
            </a:r>
            <a:r>
              <a:rPr lang="en-US" dirty="0"/>
              <a:t> (2)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601D-CCDE-0F4F-83C2-27B3A25A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thinks of its data more like a series of snapshots of a miniature filesystem. With Git, every time you commit, or save the state of your project, Git basically takes a picture of what all your files look like at that moment and stores a reference to that snapshot.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1026" name="Picture 2" descr="Git stores data as snapshots of the project over time">
            <a:extLst>
              <a:ext uri="{FF2B5EF4-FFF2-40B4-BE49-F238E27FC236}">
                <a16:creationId xmlns:a16="http://schemas.microsoft.com/office/drawing/2014/main" id="{A0E7BAC4-DBFE-544D-AC04-7BDA7682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18" y="3550272"/>
            <a:ext cx="8014763" cy="30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9660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DD13C-DA94-1D40-83FF-782E2423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(vs reset) 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A3B89-5333-8247-BC2B-19361145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1" dirty="0" err="1">
                <a:solidFill>
                  <a:srgbClr val="4E443C"/>
                </a:solidFill>
                <a:latin typeface="Adelle"/>
              </a:rPr>
              <a:t>Cheat-sheet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“HEAD”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reads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“REF”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moves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reference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to, and “HEAD”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moves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itself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863FC3-EBAB-7342-A39A-E26F4EFF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61" y="2999984"/>
            <a:ext cx="4504631" cy="38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660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92CC1-FF2B-464E-8C06-87A42C7C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Debugging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(1)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4F613-6C06-4348-8BE0-89505CAB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File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Annotation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shows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(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know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introduced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why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)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blame</a:t>
            </a:r>
            <a:r>
              <a:rPr lang="fi-FI" altLang="ko-Kore-FI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i-FI" altLang="ko-Kore-FI" dirty="0"/>
              <a:t>-L &lt;</a:t>
            </a:r>
            <a:r>
              <a:rPr lang="fi-FI" altLang="ko-Kore-FI" dirty="0" err="1"/>
              <a:t>line-number</a:t>
            </a:r>
            <a:r>
              <a:rPr lang="fi-FI" altLang="ko-Kore-FI" dirty="0"/>
              <a:t>&gt;, &lt;</a:t>
            </a:r>
            <a:r>
              <a:rPr lang="fi-FI" altLang="ko-Kore-FI" dirty="0" err="1"/>
              <a:t>line-number</a:t>
            </a:r>
            <a:r>
              <a:rPr lang="fi-FI" altLang="ko-Kore-FI" dirty="0"/>
              <a:t>&gt; &lt;</a:t>
            </a:r>
            <a:r>
              <a:rPr lang="fi-FI" altLang="ko-Kore-FI" dirty="0" err="1"/>
              <a:t>file</a:t>
            </a:r>
            <a:r>
              <a:rPr lang="fi-FI" altLang="ko-Kore-FI" dirty="0"/>
              <a:t>&gt;</a:t>
            </a:r>
          </a:p>
          <a:p>
            <a:pPr lvl="1"/>
            <a:r>
              <a:rPr lang="en-US" dirty="0"/>
              <a:t>You can use GUI tools (such as </a:t>
            </a:r>
            <a:r>
              <a:rPr lang="en-US" dirty="0" err="1"/>
              <a:t>Github</a:t>
            </a:r>
            <a:r>
              <a:rPr lang="en-US" dirty="0"/>
              <a:t>) too.</a:t>
            </a:r>
          </a:p>
        </p:txBody>
      </p:sp>
    </p:spTree>
    <p:extLst>
      <p:ext uri="{BB962C8B-B14F-4D97-AF65-F5344CB8AC3E}">
        <p14:creationId xmlns:p14="http://schemas.microsoft.com/office/powerpoint/2010/main" val="15876864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92CC1-FF2B-464E-8C06-87A42C7C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Debugging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(2)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4F613-6C06-4348-8BE0-89505CAB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Binary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Search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bisect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binary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help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quickly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possible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introduced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issue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bisect</a:t>
            </a:r>
            <a:r>
              <a:rPr lang="fi-FI" altLang="ko-Kore-FI" dirty="0"/>
              <a:t> </a:t>
            </a:r>
            <a:r>
              <a:rPr lang="fi-FI" altLang="ko-Kore-FI" dirty="0" err="1"/>
              <a:t>start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things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going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bisect</a:t>
            </a:r>
            <a:r>
              <a:rPr lang="fi-FI" altLang="ko-Kore-FI" dirty="0"/>
              <a:t> </a:t>
            </a:r>
            <a:r>
              <a:rPr lang="fi-FI" altLang="ko-Kore-FI" dirty="0" err="1"/>
              <a:t>bad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tell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broken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must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tell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bisect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known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bisect</a:t>
            </a:r>
            <a:r>
              <a:rPr lang="fi-FI" altLang="ko-Kore-FI" dirty="0"/>
              <a:t> </a:t>
            </a:r>
            <a:r>
              <a:rPr lang="fi-FI" altLang="ko-Kore-FI" dirty="0" err="1"/>
              <a:t>good</a:t>
            </a:r>
            <a:r>
              <a:rPr lang="fi-FI" altLang="ko-Kore-FI" dirty="0"/>
              <a:t> &lt;</a:t>
            </a:r>
            <a:r>
              <a:rPr lang="fi-FI" altLang="ko-Kore-FI" dirty="0" err="1"/>
              <a:t>good_commit</a:t>
            </a:r>
            <a:r>
              <a:rPr lang="fi-FI" altLang="ko-Kore-FI" dirty="0"/>
              <a:t>&gt;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Keep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marking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good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commits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with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’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git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bisect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good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’ and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bad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commits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with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’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git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bisect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dirty="0" err="1">
                <a:solidFill>
                  <a:srgbClr val="4E443C"/>
                </a:solidFill>
                <a:latin typeface="Arial" panose="020B0604020202020204" pitchFamily="34" charset="0"/>
              </a:rPr>
              <a:t>bad</a:t>
            </a:r>
            <a:r>
              <a:rPr lang="fi-FI" dirty="0">
                <a:solidFill>
                  <a:srgbClr val="4E443C"/>
                </a:solidFill>
                <a:latin typeface="Arial" panose="020B0604020202020204" pitchFamily="34" charset="0"/>
              </a:rPr>
              <a:t>’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tells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SHA-1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show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modified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figure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out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happened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introduced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bug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finished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bisect</a:t>
            </a:r>
            <a:r>
              <a:rPr lang="fi-FI" altLang="ko-Kore-FI" dirty="0"/>
              <a:t> </a:t>
            </a:r>
            <a:r>
              <a:rPr lang="fi-FI" altLang="ko-Kore-FI" dirty="0" err="1"/>
              <a:t>reset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reset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started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up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weird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88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92CC1-FF2B-464E-8C06-87A42C7C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Debugging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(3)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4F613-6C06-4348-8BE0-89505CAB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Binary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Search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script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0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non-0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fully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automate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bisect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bisect</a:t>
            </a:r>
            <a:r>
              <a:rPr lang="fi-FI" altLang="ko-Kore-FI" dirty="0"/>
              <a:t> </a:t>
            </a:r>
            <a:r>
              <a:rPr lang="fi-FI" altLang="ko-Kore-FI" dirty="0" err="1"/>
              <a:t>start</a:t>
            </a:r>
            <a:r>
              <a:rPr lang="fi-FI" altLang="ko-Kore-FI" dirty="0"/>
              <a:t> &lt;</a:t>
            </a:r>
            <a:r>
              <a:rPr lang="fi-FI" altLang="ko-Kore-FI" dirty="0" err="1"/>
              <a:t>good</a:t>
            </a:r>
            <a:r>
              <a:rPr lang="fi-FI" altLang="ko-Kore-FI" dirty="0"/>
              <a:t> </a:t>
            </a:r>
            <a:r>
              <a:rPr lang="fi-FI" altLang="ko-Kore-FI" dirty="0" err="1"/>
              <a:t>commit</a:t>
            </a:r>
            <a:r>
              <a:rPr lang="fi-FI" altLang="ko-Kore-FI" dirty="0"/>
              <a:t>&gt; &lt;</a:t>
            </a:r>
            <a:r>
              <a:rPr lang="fi-FI" altLang="ko-Kore-FI" dirty="0" err="1"/>
              <a:t>bad</a:t>
            </a:r>
            <a:r>
              <a:rPr lang="fi-FI" altLang="ko-Kore-FI" dirty="0"/>
              <a:t> </a:t>
            </a:r>
            <a:r>
              <a:rPr lang="fi-FI" altLang="ko-Kore-FI" dirty="0" err="1"/>
              <a:t>commit</a:t>
            </a:r>
            <a:r>
              <a:rPr lang="fi-FI" altLang="ko-Kore-FI" dirty="0"/>
              <a:t>&gt;</a:t>
            </a:r>
          </a:p>
          <a:p>
            <a:pPr lvl="1"/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bisect</a:t>
            </a:r>
            <a:r>
              <a:rPr lang="fi-FI" altLang="ko-Kore-FI" dirty="0"/>
              <a:t> </a:t>
            </a:r>
            <a:r>
              <a:rPr lang="fi-FI" altLang="ko-Kore-FI" dirty="0" err="1"/>
              <a:t>run</a:t>
            </a:r>
            <a:r>
              <a:rPr lang="fi-FI" altLang="ko-Kore-FI" dirty="0"/>
              <a:t> &lt;</a:t>
            </a:r>
            <a:r>
              <a:rPr lang="fi-FI" altLang="ko-Kore-FI" dirty="0" err="1"/>
              <a:t>test</a:t>
            </a:r>
            <a:r>
              <a:rPr lang="fi-FI" altLang="ko-Kore-FI" dirty="0"/>
              <a:t> </a:t>
            </a:r>
            <a:r>
              <a:rPr lang="fi-FI" altLang="ko-Kore-FI" dirty="0" err="1"/>
              <a:t>command</a:t>
            </a:r>
            <a:r>
              <a:rPr lang="fi-FI" altLang="ko-Kore-FI" dirty="0"/>
              <a:t>&gt;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automatically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&lt;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&gt; 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checked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-out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until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finds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broken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289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3FC2D-659F-F844-9163-9AE0CA66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Recovery</a:t>
            </a:r>
            <a:r>
              <a:rPr lang="en-US" dirty="0"/>
              <a:t> (1)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4686F-E963-DB4F-9765-9559ED251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anything that is committed in Git can almost always be recovered. Even commits that were on branches that were deleted or commits that were overwritten with an --amend commit can be recovered. However, anything you lose that was never committed is likely never to be seen again.</a:t>
            </a:r>
          </a:p>
        </p:txBody>
      </p:sp>
    </p:spTree>
    <p:extLst>
      <p:ext uri="{BB962C8B-B14F-4D97-AF65-F5344CB8AC3E}">
        <p14:creationId xmlns:p14="http://schemas.microsoft.com/office/powerpoint/2010/main" val="4937385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F15A6-6B9C-4B40-AE4C-FB73F269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Data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Recovery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(2)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D7826-EBA3-1F44-ADDB-07316381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journey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accidentally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lose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force-delete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hard-reset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Assuming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happens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how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?</a:t>
            </a:r>
          </a:p>
          <a:p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silently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records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HEAD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every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reflog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updated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running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reflog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fi-FI" altLang="ko-Kore-FI" dirty="0"/>
              <a:t>`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log</a:t>
            </a:r>
            <a:r>
              <a:rPr lang="fi-FI" altLang="ko-Kore-FI" dirty="0"/>
              <a:t> –g`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gives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normal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log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output for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reflog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branch</a:t>
            </a:r>
            <a:r>
              <a:rPr lang="fi-FI" altLang="ko-Kore-FI" dirty="0"/>
              <a:t> &lt;</a:t>
            </a:r>
            <a:r>
              <a:rPr lang="fi-FI" altLang="ko-Kore-FI" dirty="0" err="1"/>
              <a:t>branch</a:t>
            </a:r>
            <a:r>
              <a:rPr lang="fi-FI" altLang="ko-Kore-FI" dirty="0"/>
              <a:t> </a:t>
            </a:r>
            <a:r>
              <a:rPr lang="fi-FI" altLang="ko-Kore-FI" dirty="0" err="1"/>
              <a:t>name</a:t>
            </a:r>
            <a:r>
              <a:rPr lang="fi-FI" altLang="ko-Kore-FI" dirty="0"/>
              <a:t>&gt; &lt;</a:t>
            </a:r>
            <a:r>
              <a:rPr lang="fi-FI" altLang="ko-Kore-FI" dirty="0" err="1"/>
              <a:t>commit</a:t>
            </a:r>
            <a:r>
              <a:rPr lang="fi-FI" altLang="ko-Kore-FI" dirty="0"/>
              <a:t> to </a:t>
            </a:r>
            <a:r>
              <a:rPr lang="fi-FI" altLang="ko-Kore-FI" dirty="0" err="1"/>
              <a:t>recover</a:t>
            </a:r>
            <a:r>
              <a:rPr lang="fi-FI" altLang="ko-Kore-FI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715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4E549-ED90-3C4E-935A-9F21858E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things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889A9-E7FA-454F-A6D7-7F60B8D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Unstaging</a:t>
            </a:r>
            <a:endParaRPr lang="en-US" dirty="0"/>
          </a:p>
          <a:p>
            <a:pPr lvl="1"/>
            <a:r>
              <a:rPr lang="en-US" dirty="0"/>
              <a:t>git reset HEAD &lt;file&gt;</a:t>
            </a:r>
          </a:p>
          <a:p>
            <a:r>
              <a:rPr lang="en-US" dirty="0" err="1"/>
              <a:t>Unmodifying</a:t>
            </a:r>
            <a:r>
              <a:rPr lang="en-US" dirty="0"/>
              <a:t> a Modified File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위험</a:t>
            </a:r>
            <a:r>
              <a:rPr lang="en-US" altLang="ko-KR" dirty="0">
                <a:solidFill>
                  <a:srgbClr val="FF0000"/>
                </a:solidFill>
              </a:rPr>
              <a:t>!)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checkout</a:t>
            </a:r>
            <a:r>
              <a:rPr lang="fi-FI" altLang="ko-Kore-FI" dirty="0"/>
              <a:t> -- </a:t>
            </a:r>
            <a:r>
              <a:rPr lang="en-US" altLang="ko-Kore-FI" dirty="0"/>
              <a:t>&lt;file&gt;</a:t>
            </a:r>
            <a:endParaRPr lang="fi-FI" altLang="ko-Kore-FI" dirty="0"/>
          </a:p>
          <a:p>
            <a:r>
              <a:rPr lang="en-US" altLang="ko-Kore-FI" dirty="0"/>
              <a:t>With git restore (new)</a:t>
            </a:r>
          </a:p>
          <a:p>
            <a:pPr lvl="1"/>
            <a:r>
              <a:rPr lang="en-US" altLang="ko-Kore-FI" dirty="0" err="1"/>
              <a:t>Unstaging</a:t>
            </a:r>
            <a:endParaRPr lang="en-US" altLang="ko-Kore-FI" dirty="0"/>
          </a:p>
          <a:p>
            <a:pPr lvl="2"/>
            <a:r>
              <a:rPr lang="en-US" altLang="ko-Kore-FI" dirty="0"/>
              <a:t>git restore --staged &lt;file&gt;</a:t>
            </a:r>
          </a:p>
          <a:p>
            <a:pPr lvl="1"/>
            <a:r>
              <a:rPr lang="en-US" altLang="ko-Kore-FI" dirty="0" err="1"/>
              <a:t>Unmodifying</a:t>
            </a:r>
            <a:r>
              <a:rPr lang="en-US" altLang="ko-Kore-FI" dirty="0"/>
              <a:t> a Modified File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위험</a:t>
            </a:r>
            <a:r>
              <a:rPr lang="en-US" altLang="ko-KR" dirty="0">
                <a:solidFill>
                  <a:srgbClr val="FF0000"/>
                </a:solidFill>
              </a:rPr>
              <a:t>!)</a:t>
            </a:r>
            <a:endParaRPr lang="en-US" altLang="ko-Kore-FI" dirty="0">
              <a:solidFill>
                <a:srgbClr val="FF0000"/>
              </a:solidFill>
            </a:endParaRPr>
          </a:p>
          <a:p>
            <a:pPr lvl="2"/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restore</a:t>
            </a:r>
            <a:r>
              <a:rPr lang="fi-FI" altLang="ko-Kore-FI" dirty="0"/>
              <a:t> </a:t>
            </a:r>
            <a:r>
              <a:rPr lang="en-US" altLang="ko-Kore-FI" dirty="0"/>
              <a:t>&lt;file&gt;</a:t>
            </a:r>
          </a:p>
          <a:p>
            <a:endParaRPr lang="en-US" altLang="ko-Kore-FI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247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4E549-ED90-3C4E-935A-9F21858E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changes but undoing things</a:t>
            </a:r>
            <a:r>
              <a:rPr lang="ko-KR" altLang="en-US" dirty="0"/>
              <a:t> </a:t>
            </a:r>
            <a:r>
              <a:rPr lang="en-US" altLang="ko-KR" dirty="0"/>
              <a:t>(for now)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889A9-E7FA-454F-A6D7-7F60B8D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r>
              <a:rPr lang="en-US" dirty="0"/>
              <a:t>Stashing</a:t>
            </a:r>
            <a:endParaRPr lang="en-US" altLang="ko-Kore-FI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19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24A5-F046-5E40-901D-F479E5F9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Tagging (1)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8AAC7-6534-6248-A1AC-C6752F61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ability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repository’s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important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Typically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people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functionality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mark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release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dirty="0"/>
              <a:t>v1.0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fi-FI" altLang="ko-Kore-FI" dirty="0"/>
              <a:t>v2.0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on). </a:t>
            </a:r>
          </a:p>
        </p:txBody>
      </p:sp>
    </p:spTree>
    <p:extLst>
      <p:ext uri="{BB962C8B-B14F-4D97-AF65-F5344CB8AC3E}">
        <p14:creationId xmlns:p14="http://schemas.microsoft.com/office/powerpoint/2010/main" val="15015024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24A5-F046-5E40-901D-F479E5F9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Tagging (2)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8AAC7-6534-6248-A1AC-C6752F61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Creating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Tags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supports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types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Courier" pitchFamily="2" charset="0"/>
              </a:rPr>
              <a:t>lightweight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Courier" pitchFamily="2" charset="0"/>
              </a:rPr>
              <a:t>annotated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lightweight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just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Annotated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however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full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objects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They’re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checksummed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contain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tagger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email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tagging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generally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recommended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annotated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53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5E02-FF3C-2449-9505-DA7BACD7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Git?</a:t>
            </a:r>
            <a:r>
              <a:rPr lang="en-US" dirty="0"/>
              <a:t> (3)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601D-CCDE-0F4F-83C2-27B3A25A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The</a:t>
            </a:r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o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e.g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Subversion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think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store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as a set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made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Courier" pitchFamily="2" charset="0"/>
              </a:rPr>
              <a:t>delta-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Courier" pitchFamily="2" charset="0"/>
              </a:rPr>
              <a:t>based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version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).</a:t>
            </a:r>
            <a:endParaRPr lang="en-US" dirty="0"/>
          </a:p>
        </p:txBody>
      </p:sp>
      <p:pic>
        <p:nvPicPr>
          <p:cNvPr id="3074" name="Picture 2" descr="Storing data as changes to a base version of each file">
            <a:extLst>
              <a:ext uri="{FF2B5EF4-FFF2-40B4-BE49-F238E27FC236}">
                <a16:creationId xmlns:a16="http://schemas.microsoft.com/office/drawing/2014/main" id="{2CEF4D32-7290-F043-A8E8-786F3F57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65" y="3256002"/>
            <a:ext cx="8622270" cy="33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33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24A5-F046-5E40-901D-F479E5F9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Tagging (3)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8AAC7-6534-6248-A1AC-C6752F61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Annotated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Tags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tag</a:t>
            </a:r>
            <a:r>
              <a:rPr lang="fi-FI" altLang="ko-Kore-FI" dirty="0"/>
              <a:t> -a &lt;</a:t>
            </a:r>
            <a:r>
              <a:rPr lang="en-US" altLang="ko-Kore-FI" dirty="0"/>
              <a:t>tag</a:t>
            </a:r>
            <a:r>
              <a:rPr lang="fi-FI" altLang="ko-Kore-FI" dirty="0"/>
              <a:t> </a:t>
            </a:r>
            <a:r>
              <a:rPr lang="fi-FI" altLang="ko-Kore-FI" dirty="0" err="1"/>
              <a:t>name</a:t>
            </a:r>
            <a:r>
              <a:rPr lang="fi-FI" altLang="ko-Kore-FI" dirty="0"/>
              <a:t>&gt; -m &lt;</a:t>
            </a:r>
            <a:r>
              <a:rPr lang="fi-FI" altLang="ko-Kore-FI" dirty="0" err="1"/>
              <a:t>tagging</a:t>
            </a:r>
            <a:r>
              <a:rPr lang="fi-FI" altLang="ko-Kore-FI" dirty="0"/>
              <a:t> </a:t>
            </a:r>
            <a:r>
              <a:rPr lang="fi-FI" altLang="ko-Kore-FI" dirty="0" err="1"/>
              <a:t>message</a:t>
            </a:r>
            <a:r>
              <a:rPr lang="fi-FI" altLang="ko-Kore-FI" dirty="0"/>
              <a:t>&gt;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along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tagged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’</a:t>
            </a:r>
            <a:r>
              <a:rPr lang="fi-FI" altLang="ko-Kore-FI" dirty="0" err="1"/>
              <a:t>git</a:t>
            </a:r>
            <a:r>
              <a:rPr lang="fi-FI" altLang="ko-Kore-FI" dirty="0"/>
              <a:t> show</a:t>
            </a:r>
            <a:r>
              <a:rPr lang="ko-KR" altLang="en-US" dirty="0"/>
              <a:t> </a:t>
            </a:r>
            <a:r>
              <a:rPr lang="fi-FI" altLang="ko-Kore-FI" dirty="0"/>
              <a:t>&lt;</a:t>
            </a:r>
            <a:r>
              <a:rPr lang="en-US" altLang="ko-Kore-FI" dirty="0"/>
              <a:t>tag</a:t>
            </a:r>
            <a:r>
              <a:rPr lang="fi-FI" altLang="ko-Kore-FI" dirty="0"/>
              <a:t> </a:t>
            </a:r>
            <a:r>
              <a:rPr lang="fi-FI" altLang="ko-Kore-FI" dirty="0" err="1"/>
              <a:t>name</a:t>
            </a:r>
            <a:r>
              <a:rPr lang="fi-FI" altLang="ko-Kore-FI" dirty="0"/>
              <a:t>&gt;`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Lightweight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Tags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tag</a:t>
            </a:r>
            <a:r>
              <a:rPr lang="fi-FI" altLang="ko-Kore-FI" dirty="0"/>
              <a:t> &lt;</a:t>
            </a:r>
            <a:r>
              <a:rPr lang="fi-FI" altLang="ko-Kore-FI" dirty="0" err="1"/>
              <a:t>tag</a:t>
            </a:r>
            <a:r>
              <a:rPr lang="fi-FI" altLang="ko-Kore-FI" dirty="0"/>
              <a:t> </a:t>
            </a:r>
            <a:r>
              <a:rPr lang="fi-FI" altLang="ko-Kore-FI" dirty="0" err="1"/>
              <a:t>name</a:t>
            </a:r>
            <a:r>
              <a:rPr lang="fi-FI" altLang="ko-Kore-FI" dirty="0"/>
              <a:t>&gt;</a:t>
            </a:r>
          </a:p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Tagging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Later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tag</a:t>
            </a:r>
            <a:r>
              <a:rPr lang="fi-FI" altLang="ko-Kore-FI" dirty="0"/>
              <a:t> -a v1.2 &lt;</a:t>
            </a:r>
            <a:r>
              <a:rPr lang="fi-FI" altLang="ko-Kore-FI" dirty="0" err="1"/>
              <a:t>commit</a:t>
            </a:r>
            <a:r>
              <a:rPr lang="fi-FI" altLang="ko-Kore-FI" dirty="0"/>
              <a:t>&gt;</a:t>
            </a:r>
            <a:br>
              <a:rPr lang="fi-FI" altLang="ko-Kore-FI" dirty="0"/>
            </a:b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683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24A5-F046-5E40-901D-F479E5F9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Tagging (4)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8AAC7-6534-6248-A1AC-C6752F61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Listing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Your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Tags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(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alphabetical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)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tag</a:t>
            </a:r>
            <a:endParaRPr lang="fi-FI" altLang="ko-Kore-FI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match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particular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tag</a:t>
            </a:r>
            <a:r>
              <a:rPr lang="fi-FI" altLang="ko-Kore-FI" dirty="0"/>
              <a:t> -l "v1.8.5*"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18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24A5-F046-5E40-901D-F479E5F9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Tagging (5)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8AAC7-6534-6248-A1AC-C6752F61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Sharing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Tags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By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push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doesn’t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transfer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servers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explicitly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shared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lvl="2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push</a:t>
            </a:r>
            <a:r>
              <a:rPr lang="fi-FI" altLang="ko-Kore-FI" dirty="0"/>
              <a:t> </a:t>
            </a:r>
            <a:r>
              <a:rPr lang="fi-FI" altLang="ko-Kore-FI" dirty="0" err="1"/>
              <a:t>origin</a:t>
            </a:r>
            <a:r>
              <a:rPr lang="fi-FI" altLang="ko-Kore-FI" dirty="0"/>
              <a:t> &lt;</a:t>
            </a:r>
            <a:r>
              <a:rPr lang="fi-FI" altLang="ko-Kore-FI" dirty="0" err="1"/>
              <a:t>tagname</a:t>
            </a:r>
            <a:r>
              <a:rPr lang="fi-FI" altLang="ko-Kore-FI" dirty="0"/>
              <a:t>&gt;</a:t>
            </a:r>
            <a:endParaRPr lang="fi-FI" altLang="ko-Kore-FI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fi-FI" altLang="ko-Kore-FI" dirty="0" err="1">
                <a:solidFill>
                  <a:srgbClr val="4E443C"/>
                </a:solidFill>
                <a:latin typeface="Arial" panose="020B0604020202020204" pitchFamily="34" charset="0"/>
              </a:rPr>
              <a:t>T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ransfer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push</a:t>
            </a:r>
            <a:r>
              <a:rPr lang="fi-FI" altLang="ko-Kore-FI" dirty="0"/>
              <a:t> </a:t>
            </a:r>
            <a:r>
              <a:rPr lang="fi-FI" altLang="ko-Kore-FI" dirty="0" err="1"/>
              <a:t>origin</a:t>
            </a:r>
            <a:r>
              <a:rPr lang="fi-FI" altLang="ko-Kore-FI" dirty="0"/>
              <a:t> --</a:t>
            </a:r>
            <a:r>
              <a:rPr lang="fi-FI" altLang="ko-Kore-FI" dirty="0" err="1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121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24A5-F046-5E40-901D-F479E5F9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Tagging (6)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8AAC7-6534-6248-A1AC-C6752F61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Deleting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Tags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repository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lvl="2"/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tag</a:t>
            </a:r>
            <a:r>
              <a:rPr lang="fi-FI" altLang="ko-Kore-FI" dirty="0"/>
              <a:t> -d &lt;</a:t>
            </a:r>
            <a:r>
              <a:rPr lang="fi-FI" altLang="ko-Kore-FI" dirty="0" err="1"/>
              <a:t>tagname</a:t>
            </a:r>
            <a:r>
              <a:rPr lang="fi-FI" altLang="ko-Kore-FI" dirty="0"/>
              <a:t>&gt;</a:t>
            </a:r>
          </a:p>
          <a:p>
            <a:pPr lvl="1"/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lvl="2"/>
            <a:r>
              <a:rPr lang="fi-FI" altLang="ko-Kore-FI" dirty="0">
                <a:solidFill>
                  <a:srgbClr val="4E443C"/>
                </a:solidFill>
                <a:latin typeface="Arial" panose="020B0604020202020204" pitchFamily="34" charset="0"/>
              </a:rPr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push</a:t>
            </a:r>
            <a:r>
              <a:rPr lang="fi-FI" altLang="ko-Kore-FI" dirty="0"/>
              <a:t> </a:t>
            </a:r>
            <a:r>
              <a:rPr lang="fi-FI" altLang="ko-Kore-FI" dirty="0" err="1"/>
              <a:t>origin</a:t>
            </a:r>
            <a:r>
              <a:rPr lang="fi-FI" altLang="ko-Kore-FI" dirty="0"/>
              <a:t> --</a:t>
            </a:r>
            <a:r>
              <a:rPr lang="fi-FI" altLang="ko-Kore-FI" dirty="0" err="1"/>
              <a:t>delete</a:t>
            </a:r>
            <a:r>
              <a:rPr lang="fi-FI" altLang="ko-Kore-FI" dirty="0"/>
              <a:t> &lt;</a:t>
            </a:r>
            <a:r>
              <a:rPr lang="fi-FI" altLang="ko-Kore-FI" dirty="0" err="1"/>
              <a:t>tagname</a:t>
            </a:r>
            <a:r>
              <a:rPr lang="fi-FI" altLang="ko-Kore-FI" dirty="0"/>
              <a:t>&gt;</a:t>
            </a:r>
            <a:endParaRPr lang="fi-FI" altLang="ko-Kore-FI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801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124A5-F046-5E40-901D-F479E5F9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Tagging (7)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8AAC7-6534-6248-A1AC-C6752F61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Checking</a:t>
            </a:r>
            <a:r>
              <a:rPr lang="fi-FI" altLang="ko-Kore-FI" b="1" i="0" dirty="0">
                <a:solidFill>
                  <a:srgbClr val="4E443C"/>
                </a:solidFill>
                <a:effectLst/>
                <a:latin typeface="Adelle"/>
              </a:rPr>
              <a:t> out </a:t>
            </a:r>
            <a:r>
              <a:rPr lang="fi-FI" altLang="ko-Kore-FI" b="1" i="0" dirty="0" err="1">
                <a:solidFill>
                  <a:srgbClr val="4E443C"/>
                </a:solidFill>
                <a:effectLst/>
                <a:latin typeface="Adelle"/>
              </a:rPr>
              <a:t>Tags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versions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tag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to,</a:t>
            </a:r>
            <a:endParaRPr lang="fi-FI" altLang="ko-Kore-FI" b="1" i="0" dirty="0">
              <a:solidFill>
                <a:srgbClr val="4E443C"/>
              </a:solidFill>
              <a:effectLst/>
              <a:latin typeface="Adelle"/>
            </a:endParaRPr>
          </a:p>
          <a:p>
            <a:pPr lvl="2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checkout</a:t>
            </a:r>
            <a:r>
              <a:rPr lang="fi-FI" altLang="ko-Kore-FI" dirty="0"/>
              <a:t> v2.0.0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 — 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say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fixing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bug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on an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older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version, for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 — 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generally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:</a:t>
            </a:r>
            <a:endParaRPr lang="fi-FI" altLang="ko-Kore-FI" dirty="0"/>
          </a:p>
          <a:p>
            <a:pPr lvl="2"/>
            <a:r>
              <a:rPr lang="fi-FI" altLang="ko-Kore-FI" dirty="0"/>
              <a:t>$ </a:t>
            </a:r>
            <a:r>
              <a:rPr lang="fi-FI" altLang="ko-Kore-FI" dirty="0" err="1"/>
              <a:t>git</a:t>
            </a:r>
            <a:r>
              <a:rPr lang="fi-FI" altLang="ko-Kore-FI" dirty="0"/>
              <a:t> </a:t>
            </a:r>
            <a:r>
              <a:rPr lang="fi-FI" altLang="ko-Kore-FI" dirty="0" err="1"/>
              <a:t>checkout</a:t>
            </a:r>
            <a:r>
              <a:rPr lang="fi-FI" altLang="ko-Kore-FI" dirty="0"/>
              <a:t> -b version2 v2.0.0</a:t>
            </a:r>
            <a:endParaRPr lang="fi-FI" altLang="ko-Kore-FI" dirty="0">
              <a:solidFill>
                <a:srgbClr val="4E443C"/>
              </a:solidFill>
              <a:latin typeface="Arial" panose="020B0604020202020204" pitchFamily="34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741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45A3-4F3D-0846-9C2D-9312B59E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6BD46-FFFF-424F-9312-2E35479D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Apply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changes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introduced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by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some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existing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commits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en-US" dirty="0"/>
              <a:t>$ git cherry-pick &lt;commit&gt;</a:t>
            </a:r>
          </a:p>
        </p:txBody>
      </p:sp>
    </p:spTree>
    <p:extLst>
      <p:ext uri="{BB962C8B-B14F-4D97-AF65-F5344CB8AC3E}">
        <p14:creationId xmlns:p14="http://schemas.microsoft.com/office/powerpoint/2010/main" val="26640029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971D5-B8DB-604E-9D8C-32EFF81E6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깃</a:t>
            </a:r>
            <a:r>
              <a:rPr lang="en-US" dirty="0"/>
              <a:t> </a:t>
            </a:r>
            <a:r>
              <a:rPr lang="ko-KR" altLang="en-US" dirty="0" err="1"/>
              <a:t>컨피그</a:t>
            </a:r>
            <a:r>
              <a:rPr lang="ko-KR" altLang="en-US" dirty="0"/>
              <a:t> </a:t>
            </a:r>
            <a:r>
              <a:rPr lang="en-US" altLang="ko-KR" dirty="0"/>
              <a:t>(alias)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8D01D-E0C2-F64C-9B11-C524883F3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068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971D5-B8DB-604E-9D8C-32EFF81E6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GUI (</a:t>
            </a:r>
            <a:r>
              <a:rPr lang="en-US" altLang="ko-KR" dirty="0" err="1"/>
              <a:t>Sourcetree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8D01D-E0C2-F64C-9B11-C524883F3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910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982A9-3F4F-EB4D-B7EB-FC3D434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D1B60-7EAC-CE44-83B0-A69F3726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existing local repository</a:t>
            </a:r>
          </a:p>
          <a:p>
            <a:r>
              <a:rPr lang="en-US" dirty="0"/>
              <a:t>Staging / </a:t>
            </a:r>
            <a:r>
              <a:rPr lang="en-US" dirty="0" err="1"/>
              <a:t>unstaging</a:t>
            </a:r>
            <a:r>
              <a:rPr lang="en-US" dirty="0"/>
              <a:t> / discarding by files, hunks or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115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971D5-B8DB-604E-9D8C-32EFF81E6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in Visual Studio Code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8D01D-E0C2-F64C-9B11-C524883F3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6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5E02-FF3C-2449-9505-DA7BACD7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Git?</a:t>
            </a:r>
            <a:r>
              <a:rPr lang="en-US" dirty="0"/>
              <a:t> (4)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601D-CCDE-0F4F-83C2-27B3A25A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Nearly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every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operation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local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pPr algn="l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Has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delle"/>
              </a:rPr>
              <a:t>Integrity</a:t>
            </a:r>
            <a:endParaRPr lang="fi-FI" altLang="ko-Kore-FI" b="0" i="0" dirty="0">
              <a:solidFill>
                <a:srgbClr val="4E443C"/>
              </a:solidFill>
              <a:effectLst/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Everything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checksummed</a:t>
            </a:r>
            <a:endParaRPr lang="fi-FI" altLang="ko-Kore-FI" dirty="0">
              <a:solidFill>
                <a:srgbClr val="4E443C"/>
              </a:solidFill>
              <a:latin typeface="Adelle"/>
            </a:endParaRP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impossible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contents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knowing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about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it. </a:t>
            </a:r>
          </a:p>
          <a:p>
            <a:pPr lvl="1"/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can’t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lose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transit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corruption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being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able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detect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it.</a:t>
            </a:r>
          </a:p>
          <a:p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Git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Generally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Only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Adds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Data</a:t>
            </a:r>
          </a:p>
          <a:p>
            <a:pPr lvl="1"/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you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can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lose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or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mess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up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changes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you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haven’t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committed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yet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,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but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after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you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commit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a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snapshot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into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Git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, it is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very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difficult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to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lose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,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especially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if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you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regularly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push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your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database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to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another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repository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.</a:t>
            </a:r>
          </a:p>
          <a:p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The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Three 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States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i-FI" altLang="ko-Kore-FI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reside</a:t>
            </a:r>
            <a:r>
              <a:rPr lang="fi-FI" altLang="ko-Kore-FI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</a:t>
            </a:r>
          </a:p>
          <a:p>
            <a:pPr lvl="1"/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modified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, 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staged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, and </a:t>
            </a:r>
            <a:r>
              <a:rPr lang="fi-FI" altLang="ko-Kore-FI" dirty="0" err="1">
                <a:solidFill>
                  <a:srgbClr val="4E443C"/>
                </a:solidFill>
                <a:latin typeface="Adelle"/>
              </a:rPr>
              <a:t>committed</a:t>
            </a:r>
            <a:r>
              <a:rPr lang="fi-FI" altLang="ko-Kore-FI" dirty="0">
                <a:solidFill>
                  <a:srgbClr val="4E443C"/>
                </a:solidFill>
                <a:latin typeface="Adelle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756911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971D5-B8DB-604E-9D8C-32EFF81E6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8D01D-E0C2-F64C-9B11-C524883F3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64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38708-71EA-BC4F-84FB-CED86A25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6B79D-D10A-1D4E-81B9-E5B92657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 </a:t>
            </a:r>
            <a:r>
              <a:rPr lang="ko-KR" altLang="en-US" dirty="0"/>
              <a:t>만들기</a:t>
            </a:r>
            <a:endParaRPr lang="en-US" altLang="ko-KR" dirty="0"/>
          </a:p>
          <a:p>
            <a:r>
              <a:rPr lang="en-US" dirty="0" err="1"/>
              <a:t>Readme.md</a:t>
            </a:r>
            <a:r>
              <a:rPr lang="ko-KR" altLang="en-US" dirty="0"/>
              <a:t> 등 최초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푸쉬하기</a:t>
            </a:r>
            <a:endParaRPr lang="en-US" altLang="ko-KR" dirty="0"/>
          </a:p>
          <a:p>
            <a:r>
              <a:rPr lang="ko-KR" altLang="en-US" dirty="0"/>
              <a:t>파일을 </a:t>
            </a:r>
            <a:r>
              <a:rPr lang="ko-KR" altLang="en-US" dirty="0" err="1"/>
              <a:t>깃헙에서</a:t>
            </a:r>
            <a:r>
              <a:rPr lang="ko-KR" altLang="en-US" dirty="0"/>
              <a:t> 직접 </a:t>
            </a:r>
            <a:r>
              <a:rPr lang="ko-KR" altLang="en-US" dirty="0" err="1"/>
              <a:t>변경해보기</a:t>
            </a:r>
            <a:endParaRPr lang="en-US" altLang="ko-KR" dirty="0"/>
          </a:p>
          <a:p>
            <a:r>
              <a:rPr lang="en-US" dirty="0"/>
              <a:t>Project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dirty="0"/>
              <a:t>Board </a:t>
            </a:r>
            <a:r>
              <a:rPr lang="ko-KR" altLang="en-US" dirty="0"/>
              <a:t>에서 </a:t>
            </a:r>
            <a:r>
              <a:rPr lang="en-US" altLang="ko-KR" dirty="0"/>
              <a:t>ticket (issue) </a:t>
            </a:r>
            <a:r>
              <a:rPr lang="ko-KR" altLang="en-US" dirty="0"/>
              <a:t>만들기</a:t>
            </a:r>
            <a:endParaRPr lang="en-US" altLang="ko-KR" dirty="0"/>
          </a:p>
          <a:p>
            <a:r>
              <a:rPr lang="en-US" altLang="ko-KR" dirty="0"/>
              <a:t>PR</a:t>
            </a:r>
            <a:r>
              <a:rPr lang="ko-KR" altLang="en-US" dirty="0"/>
              <a:t>로 </a:t>
            </a:r>
            <a:r>
              <a:rPr lang="en-US" altLang="ko-KR" dirty="0"/>
              <a:t>ticket (issue) </a:t>
            </a:r>
            <a:r>
              <a:rPr lang="ko-KR" altLang="en-US" dirty="0"/>
              <a:t>해결 하기</a:t>
            </a:r>
            <a:endParaRPr lang="en-US" altLang="ko-KR" dirty="0"/>
          </a:p>
          <a:p>
            <a:pPr lvl="1"/>
            <a:r>
              <a:rPr lang="en-US" altLang="ko-KR" dirty="0"/>
              <a:t>Comments, suggestions 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https://lab.github.com/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189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971D5-B8DB-604E-9D8C-32EFF81E6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 응용 용법들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8D01D-E0C2-F64C-9B11-C524883F3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758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6712E-ECB6-AC43-ABEE-D3E918A8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깃헙</a:t>
            </a:r>
            <a:r>
              <a:rPr lang="ko-KR" altLang="en-US" dirty="0"/>
              <a:t> 실습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459D2-CC44-1941-A5B0-D2337BD9B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 </a:t>
            </a:r>
            <a:r>
              <a:rPr lang="ko-KR" altLang="en-US" dirty="0"/>
              <a:t>만들기</a:t>
            </a:r>
            <a:endParaRPr lang="en-US" altLang="ko-KR" dirty="0"/>
          </a:p>
          <a:p>
            <a:r>
              <a:rPr lang="en-US" dirty="0"/>
              <a:t>Issue</a:t>
            </a:r>
            <a:r>
              <a:rPr lang="ko-KR" altLang="en-US" dirty="0" err="1"/>
              <a:t>를</a:t>
            </a:r>
            <a:r>
              <a:rPr lang="ko-KR" altLang="en-US" dirty="0"/>
              <a:t> 해결하는 </a:t>
            </a:r>
            <a:r>
              <a:rPr lang="en-US" altLang="ko-KR" dirty="0"/>
              <a:t>PR </a:t>
            </a:r>
            <a:r>
              <a:rPr lang="ko-KR" altLang="en-US" dirty="0"/>
              <a:t>올리기</a:t>
            </a:r>
            <a:endParaRPr lang="en-US" dirty="0"/>
          </a:p>
          <a:p>
            <a:r>
              <a:rPr lang="en-US" dirty="0"/>
              <a:t>PR</a:t>
            </a:r>
            <a:r>
              <a:rPr lang="ko-KR" altLang="en-US" dirty="0"/>
              <a:t>에 </a:t>
            </a:r>
            <a:r>
              <a:rPr lang="en-US" altLang="ko-KR" dirty="0"/>
              <a:t>comments, suggestions </a:t>
            </a:r>
            <a:r>
              <a:rPr lang="ko-KR" altLang="en-US" dirty="0"/>
              <a:t>남기기</a:t>
            </a:r>
            <a:endParaRPr lang="en-US" dirty="0"/>
          </a:p>
          <a:p>
            <a:r>
              <a:rPr lang="ko-KR" altLang="en-US" dirty="0"/>
              <a:t>다른 사람 </a:t>
            </a:r>
            <a:r>
              <a:rPr lang="en-US" altLang="ko-KR" dirty="0"/>
              <a:t>PR</a:t>
            </a:r>
            <a:r>
              <a:rPr lang="ko-KR" altLang="en-US" dirty="0"/>
              <a:t>에 </a:t>
            </a:r>
            <a:r>
              <a:rPr lang="en-US" altLang="ko-KR" dirty="0"/>
              <a:t>commit </a:t>
            </a:r>
            <a:r>
              <a:rPr lang="ko-KR" altLang="en-US" dirty="0"/>
              <a:t>올리기</a:t>
            </a:r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된 </a:t>
            </a:r>
            <a:r>
              <a:rPr lang="en-US" altLang="ko-KR" dirty="0"/>
              <a:t>main branch</a:t>
            </a:r>
            <a:r>
              <a:rPr lang="ko-KR" altLang="en-US" dirty="0"/>
              <a:t>에 </a:t>
            </a:r>
            <a:r>
              <a:rPr lang="en-US" altLang="ko-KR" dirty="0"/>
              <a:t>rebase 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en-US" dirty="0"/>
              <a:t>Fork 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en-US" dirty="0"/>
              <a:t>Upstream </a:t>
            </a:r>
            <a:r>
              <a:rPr lang="ko-KR" altLang="en-US" dirty="0" err="1"/>
              <a:t>리포에</a:t>
            </a:r>
            <a:r>
              <a:rPr lang="ko-KR" altLang="en-US" dirty="0"/>
              <a:t> </a:t>
            </a:r>
            <a:r>
              <a:rPr lang="ko-KR" altLang="en-US" dirty="0" err="1"/>
              <a:t>피알</a:t>
            </a:r>
            <a:r>
              <a:rPr lang="ko-KR" altLang="en-US" dirty="0"/>
              <a:t> 올리기</a:t>
            </a:r>
            <a:endParaRPr lang="en-US" altLang="ko-KR" dirty="0"/>
          </a:p>
          <a:p>
            <a:r>
              <a:rPr lang="en-US" dirty="0"/>
              <a:t>Upstream </a:t>
            </a:r>
            <a:r>
              <a:rPr lang="ko-KR" altLang="en-US" dirty="0"/>
              <a:t>따라 잡아 </a:t>
            </a:r>
            <a:r>
              <a:rPr lang="en-US" altLang="ko-KR" dirty="0"/>
              <a:t>origin</a:t>
            </a:r>
            <a:r>
              <a:rPr lang="ko-KR" altLang="en-US" dirty="0"/>
              <a:t> 업데이트하기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226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6712E-ECB6-AC43-ABEE-D3E918A8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Rewriting history</a:t>
            </a:r>
            <a:r>
              <a:rPr lang="ko-KR" altLang="en-US" dirty="0"/>
              <a:t> 실습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459D2-CC44-1941-A5B0-D2337BD9B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FI" dirty="0">
                <a:hlinkClick r:id="rId2"/>
              </a:rPr>
              <a:t>https://git-rebase.io/</a:t>
            </a:r>
            <a:endParaRPr lang="en-US" altLang="ko-Kore-FI" dirty="0"/>
          </a:p>
          <a:p>
            <a:r>
              <a:rPr lang="en-US" altLang="ko-Kore-FI" dirty="0"/>
              <a:t>Dropping, squashing, reordering, editing, rewording commits</a:t>
            </a:r>
          </a:p>
          <a:p>
            <a:endParaRPr lang="en-US" altLang="ko-Kore-FI" dirty="0"/>
          </a:p>
        </p:txBody>
      </p:sp>
    </p:spTree>
    <p:extLst>
      <p:ext uri="{BB962C8B-B14F-4D97-AF65-F5344CB8AC3E}">
        <p14:creationId xmlns:p14="http://schemas.microsoft.com/office/powerpoint/2010/main" val="13602946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D3039-AEEA-2D4D-B65F-1AA68DDC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~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E19C6-992D-1943-9280-7A7706D17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8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23216</TotalTime>
  <Words>4489</Words>
  <Application>Microsoft Macintosh PowerPoint</Application>
  <PresentationFormat>와이드스크린</PresentationFormat>
  <Paragraphs>388</Paragraphs>
  <Slides>95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102" baseType="lpstr">
      <vt:lpstr>Adelle</vt:lpstr>
      <vt:lpstr>Arial</vt:lpstr>
      <vt:lpstr>Calibri</vt:lpstr>
      <vt:lpstr>Calibri Light</vt:lpstr>
      <vt:lpstr>Courier</vt:lpstr>
      <vt:lpstr>Courier New</vt:lpstr>
      <vt:lpstr>Office 테마</vt:lpstr>
      <vt:lpstr>Git &amp; github 활용</vt:lpstr>
      <vt:lpstr>What is Git? (1)</vt:lpstr>
      <vt:lpstr>Version control system</vt:lpstr>
      <vt:lpstr>Local version control system</vt:lpstr>
      <vt:lpstr>Centralized Version Control Systems</vt:lpstr>
      <vt:lpstr>Distributed Version Control Systems</vt:lpstr>
      <vt:lpstr>What is Git? (2)</vt:lpstr>
      <vt:lpstr>What is Git? (3)</vt:lpstr>
      <vt:lpstr>What is Git? (4)</vt:lpstr>
      <vt:lpstr>PowerPoint 프레젠테이션</vt:lpstr>
      <vt:lpstr>기본 용법들</vt:lpstr>
      <vt:lpstr>이멜, 이름 세팅</vt:lpstr>
      <vt:lpstr>What is a GIT Repository?</vt:lpstr>
      <vt:lpstr>What Is GitHub</vt:lpstr>
      <vt:lpstr>깃 리포 시작하기 (로컬에서)</vt:lpstr>
      <vt:lpstr>Branch</vt:lpstr>
      <vt:lpstr>Branching</vt:lpstr>
      <vt:lpstr>Branching</vt:lpstr>
      <vt:lpstr>Exercise</vt:lpstr>
      <vt:lpstr>Basic merge conflicts (1/</vt:lpstr>
      <vt:lpstr>Basic merge conflicts (2/</vt:lpstr>
      <vt:lpstr>Basic merge conflicts (3/</vt:lpstr>
      <vt:lpstr>Branch renaming</vt:lpstr>
      <vt:lpstr>Remote branches</vt:lpstr>
      <vt:lpstr>Adding another remote</vt:lpstr>
      <vt:lpstr>Pushing</vt:lpstr>
      <vt:lpstr>Tracking Branches</vt:lpstr>
      <vt:lpstr>Pulling</vt:lpstr>
      <vt:lpstr>Deleting Remote Branches</vt:lpstr>
      <vt:lpstr>Rebasing</vt:lpstr>
      <vt:lpstr>Merging to integrate diverged work history</vt:lpstr>
      <vt:lpstr>Merging to integrate diverged work history</vt:lpstr>
      <vt:lpstr>Rebasing the change introduced in C4 onto C3</vt:lpstr>
      <vt:lpstr>Fast-forwarding the master branch</vt:lpstr>
      <vt:lpstr>Merge &amp; rebase, summary</vt:lpstr>
      <vt:lpstr>The Perils of Rebasing</vt:lpstr>
      <vt:lpstr>Rebase When You Rebase</vt:lpstr>
      <vt:lpstr>What commit history means</vt:lpstr>
      <vt:lpstr>Revision selection (1)</vt:lpstr>
      <vt:lpstr>Revision selection (2)</vt:lpstr>
      <vt:lpstr>Revision selection (3)</vt:lpstr>
      <vt:lpstr>Revision selection (4)</vt:lpstr>
      <vt:lpstr>Stashing (1)</vt:lpstr>
      <vt:lpstr>Stashing (2)</vt:lpstr>
      <vt:lpstr>Stashing (3)</vt:lpstr>
      <vt:lpstr>Stashing (4)</vt:lpstr>
      <vt:lpstr>Cleaning</vt:lpstr>
      <vt:lpstr>Searching (1)</vt:lpstr>
      <vt:lpstr>Searching (2)</vt:lpstr>
      <vt:lpstr>Rewriting History (1) - Changing the Last Commit</vt:lpstr>
      <vt:lpstr>Rewriting History (2) – Interactive rebase</vt:lpstr>
      <vt:lpstr>Rewriting History (3) – Interactive rebase</vt:lpstr>
      <vt:lpstr>Rewriting History (4) – Interactive rebase</vt:lpstr>
      <vt:lpstr>Rewriting History (5) – filter-branch</vt:lpstr>
      <vt:lpstr>Git Tools – Reset (1)</vt:lpstr>
      <vt:lpstr>PowerPoint 프레젠테이션</vt:lpstr>
      <vt:lpstr>Git Tools – Reset (2)</vt:lpstr>
      <vt:lpstr>PowerPoint 프레젠테이션</vt:lpstr>
      <vt:lpstr>PowerPoint 프레젠테이션</vt:lpstr>
      <vt:lpstr>PowerPoint 프레젠테이션</vt:lpstr>
      <vt:lpstr>Git Tools – Reset (3)</vt:lpstr>
      <vt:lpstr>PowerPoint 프레젠테이션</vt:lpstr>
      <vt:lpstr>PowerPoint 프레젠테이션</vt:lpstr>
      <vt:lpstr>Git Tools – Reset (4)</vt:lpstr>
      <vt:lpstr>PowerPoint 프레젠테이션</vt:lpstr>
      <vt:lpstr>PowerPoint 프레젠테이션</vt:lpstr>
      <vt:lpstr>checkout (vs reset) (1)</vt:lpstr>
      <vt:lpstr>PowerPoint 프레젠테이션</vt:lpstr>
      <vt:lpstr>checkout (vs reset) (2)</vt:lpstr>
      <vt:lpstr>checkout (vs reset) (3)</vt:lpstr>
      <vt:lpstr>Debugging with Git (1)</vt:lpstr>
      <vt:lpstr>Debugging with Git (2)</vt:lpstr>
      <vt:lpstr>Debugging with Git (3)</vt:lpstr>
      <vt:lpstr>Data Recovery (1)</vt:lpstr>
      <vt:lpstr>Data Recovery (2)</vt:lpstr>
      <vt:lpstr>Undoing things</vt:lpstr>
      <vt:lpstr>Keep changes but undoing things (for now)</vt:lpstr>
      <vt:lpstr>Tagging (1)</vt:lpstr>
      <vt:lpstr>Tagging (2)</vt:lpstr>
      <vt:lpstr>Tagging (3)</vt:lpstr>
      <vt:lpstr>Tagging (4)</vt:lpstr>
      <vt:lpstr>Tagging (5)</vt:lpstr>
      <vt:lpstr>Tagging (6)</vt:lpstr>
      <vt:lpstr>Tagging (7)</vt:lpstr>
      <vt:lpstr>cherry-pick</vt:lpstr>
      <vt:lpstr>깃 컨피그 (alias)</vt:lpstr>
      <vt:lpstr>Git GUI (Sourcetree)</vt:lpstr>
      <vt:lpstr>Demo</vt:lpstr>
      <vt:lpstr>Git in Visual Studio Code</vt:lpstr>
      <vt:lpstr>Github</vt:lpstr>
      <vt:lpstr>Github</vt:lpstr>
      <vt:lpstr>깃 응용 용법들</vt:lpstr>
      <vt:lpstr>깃헙 실습</vt:lpstr>
      <vt:lpstr>Rewriting history 실습</vt:lpstr>
      <vt:lpstr>끝~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활용</dc:title>
  <dc:creator>Won Seob Seo</dc:creator>
  <cp:lastModifiedBy>Won Seob Seo</cp:lastModifiedBy>
  <cp:revision>46</cp:revision>
  <dcterms:created xsi:type="dcterms:W3CDTF">2021-07-07T19:35:04Z</dcterms:created>
  <dcterms:modified xsi:type="dcterms:W3CDTF">2021-07-25T14:40:35Z</dcterms:modified>
</cp:coreProperties>
</file>