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8" r:id="rId3"/>
    <p:sldId id="259" r:id="rId4"/>
    <p:sldId id="261" r:id="rId5"/>
    <p:sldId id="284" r:id="rId6"/>
    <p:sldId id="262" r:id="rId7"/>
    <p:sldId id="263" r:id="rId8"/>
    <p:sldId id="268" r:id="rId9"/>
    <p:sldId id="267" r:id="rId10"/>
    <p:sldId id="269" r:id="rId11"/>
    <p:sldId id="270" r:id="rId12"/>
    <p:sldId id="271" r:id="rId13"/>
    <p:sldId id="273" r:id="rId14"/>
    <p:sldId id="274" r:id="rId15"/>
    <p:sldId id="275" r:id="rId16"/>
    <p:sldId id="277" r:id="rId17"/>
    <p:sldId id="276" r:id="rId18"/>
    <p:sldId id="281" r:id="rId19"/>
    <p:sldId id="282" r:id="rId20"/>
    <p:sldId id="278" r:id="rId21"/>
    <p:sldId id="279" r:id="rId22"/>
    <p:sldId id="280" r:id="rId23"/>
    <p:sldId id="283" r:id="rId24"/>
    <p:sldId id="285" r:id="rId25"/>
    <p:sldId id="286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D8A90-2D2E-42FD-96FA-2B689E901DD5}" type="datetimeFigureOut">
              <a:rPr lang="zh-TW" altLang="en-US" smtClean="0"/>
              <a:t>2019/12/31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68F79-3BD6-406C-900C-0740FEA3C4A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9338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D8A90-2D2E-42FD-96FA-2B689E901DD5}" type="datetimeFigureOut">
              <a:rPr lang="zh-TW" altLang="en-US" smtClean="0"/>
              <a:t>2019/12/31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68F79-3BD6-406C-900C-0740FEA3C4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1992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D8A90-2D2E-42FD-96FA-2B689E901DD5}" type="datetimeFigureOut">
              <a:rPr lang="zh-TW" altLang="en-US" smtClean="0"/>
              <a:t>2019/12/31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68F79-3BD6-406C-900C-0740FEA3C4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38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D8A90-2D2E-42FD-96FA-2B689E901DD5}" type="datetimeFigureOut">
              <a:rPr lang="zh-TW" altLang="en-US" smtClean="0"/>
              <a:t>2019/12/31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68F79-3BD6-406C-900C-0740FEA3C4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6695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D8A90-2D2E-42FD-96FA-2B689E901DD5}" type="datetimeFigureOut">
              <a:rPr lang="zh-TW" altLang="en-US" smtClean="0"/>
              <a:t>2019/12/31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68F79-3BD6-406C-900C-0740FEA3C4A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6574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D8A90-2D2E-42FD-96FA-2B689E901DD5}" type="datetimeFigureOut">
              <a:rPr lang="zh-TW" altLang="en-US" smtClean="0"/>
              <a:t>2019/12/31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68F79-3BD6-406C-900C-0740FEA3C4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6491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D8A90-2D2E-42FD-96FA-2B689E901DD5}" type="datetimeFigureOut">
              <a:rPr lang="zh-TW" altLang="en-US" smtClean="0"/>
              <a:t>2019/12/31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68F79-3BD6-406C-900C-0740FEA3C4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9134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D8A90-2D2E-42FD-96FA-2B689E901DD5}" type="datetimeFigureOut">
              <a:rPr lang="zh-TW" altLang="en-US" smtClean="0"/>
              <a:t>2019/12/31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68F79-3BD6-406C-900C-0740FEA3C4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4189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D8A90-2D2E-42FD-96FA-2B689E901DD5}" type="datetimeFigureOut">
              <a:rPr lang="zh-TW" altLang="en-US" smtClean="0"/>
              <a:t>2019/12/31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68F79-3BD6-406C-900C-0740FEA3C4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5985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5BD8A90-2D2E-42FD-96FA-2B689E901DD5}" type="datetimeFigureOut">
              <a:rPr lang="zh-TW" altLang="en-US" smtClean="0"/>
              <a:t>2019/12/31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4068F79-3BD6-406C-900C-0740FEA3C4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579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D8A90-2D2E-42FD-96FA-2B689E901DD5}" type="datetimeFigureOut">
              <a:rPr lang="zh-TW" altLang="en-US" smtClean="0"/>
              <a:t>2019/12/31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68F79-3BD6-406C-900C-0740FEA3C4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8619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5BD8A90-2D2E-42FD-96FA-2B689E901DD5}" type="datetimeFigureOut">
              <a:rPr lang="zh-TW" altLang="en-US" smtClean="0"/>
              <a:t>2019/12/31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4068F79-3BD6-406C-900C-0740FEA3C4A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002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drive/1lF4Tm_1GDp7Tl-70b8UAm8ip335eKCn1" TargetMode="Externa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F875D7-DAFC-4160-A386-84BFD0EBAC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7037" y="2955827"/>
            <a:ext cx="7959011" cy="1014347"/>
          </a:xfrm>
        </p:spPr>
        <p:txBody>
          <a:bodyPr>
            <a:normAutofit/>
          </a:bodyPr>
          <a:lstStyle/>
          <a:p>
            <a:r>
              <a:rPr lang="zh-TW" altLang="en-US" sz="4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期末主題</a:t>
            </a:r>
            <a:r>
              <a:rPr lang="en-US" altLang="zh-TW" sz="4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4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電子商務</a:t>
            </a: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8A66E530-15CA-4121-9D7C-97DD033653AB}"/>
              </a:ext>
            </a:extLst>
          </p:cNvPr>
          <p:cNvSpPr txBox="1">
            <a:spLocks/>
          </p:cNvSpPr>
          <p:nvPr/>
        </p:nvSpPr>
        <p:spPr>
          <a:xfrm>
            <a:off x="6616960" y="5514392"/>
            <a:ext cx="5575040" cy="87770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組員</a:t>
            </a:r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陳燁龍、黃瑋丞</a:t>
            </a:r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id="{25EB2ED3-24C3-436E-9E5B-41176DFF0AB0}"/>
              </a:ext>
            </a:extLst>
          </p:cNvPr>
          <p:cNvSpPr txBox="1">
            <a:spLocks/>
          </p:cNvSpPr>
          <p:nvPr/>
        </p:nvSpPr>
        <p:spPr>
          <a:xfrm>
            <a:off x="1017037" y="1166325"/>
            <a:ext cx="9220199" cy="125963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5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區塊鏈技術理論與實作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E22106A4-119C-45D2-979F-964EA98E25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1607" y="1885711"/>
            <a:ext cx="2546332" cy="2546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660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>
            <a:extLst>
              <a:ext uri="{FF2B5EF4-FFF2-40B4-BE49-F238E27FC236}">
                <a16:creationId xmlns:a16="http://schemas.microsoft.com/office/drawing/2014/main" id="{E68433E2-8B53-47DD-A673-D1AB51F23E51}"/>
              </a:ext>
            </a:extLst>
          </p:cNvPr>
          <p:cNvSpPr txBox="1">
            <a:spLocks/>
          </p:cNvSpPr>
          <p:nvPr/>
        </p:nvSpPr>
        <p:spPr>
          <a:xfrm>
            <a:off x="602269" y="3077125"/>
            <a:ext cx="2411520" cy="101434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4000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Vyper</a:t>
            </a:r>
            <a:r>
              <a:rPr lang="en-US" altLang="zh-TW" sz="4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endParaRPr lang="zh-TW" altLang="en-US" sz="40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id="{C354F0F2-D5A1-4FDF-8C60-E4646239E545}"/>
              </a:ext>
            </a:extLst>
          </p:cNvPr>
          <p:cNvSpPr txBox="1">
            <a:spLocks/>
          </p:cNvSpPr>
          <p:nvPr/>
        </p:nvSpPr>
        <p:spPr>
          <a:xfrm>
            <a:off x="6334375" y="3070900"/>
            <a:ext cx="2411520" cy="101434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4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Solidity:</a:t>
            </a:r>
            <a:endParaRPr lang="zh-TW" altLang="en-US" sz="40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標題 1">
            <a:extLst>
              <a:ext uri="{FF2B5EF4-FFF2-40B4-BE49-F238E27FC236}">
                <a16:creationId xmlns:a16="http://schemas.microsoft.com/office/drawing/2014/main" id="{4C7E826F-2C8F-4B16-B428-E8BA41380AA2}"/>
              </a:ext>
            </a:extLst>
          </p:cNvPr>
          <p:cNvSpPr txBox="1">
            <a:spLocks/>
          </p:cNvSpPr>
          <p:nvPr/>
        </p:nvSpPr>
        <p:spPr>
          <a:xfrm>
            <a:off x="602268" y="1712524"/>
            <a:ext cx="3447218" cy="101434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4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賣家更新商品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5953971F-6666-47DA-87DD-B160F132A7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4375" y="4052175"/>
            <a:ext cx="5634967" cy="1164340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77B90FA2-6227-41AF-ADAD-FDD0712C39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268" y="4052175"/>
            <a:ext cx="5052051" cy="1164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84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>
            <a:extLst>
              <a:ext uri="{FF2B5EF4-FFF2-40B4-BE49-F238E27FC236}">
                <a16:creationId xmlns:a16="http://schemas.microsoft.com/office/drawing/2014/main" id="{E68433E2-8B53-47DD-A673-D1AB51F23E51}"/>
              </a:ext>
            </a:extLst>
          </p:cNvPr>
          <p:cNvSpPr txBox="1">
            <a:spLocks/>
          </p:cNvSpPr>
          <p:nvPr/>
        </p:nvSpPr>
        <p:spPr>
          <a:xfrm>
            <a:off x="602269" y="3077125"/>
            <a:ext cx="2411520" cy="101434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4000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Vyper</a:t>
            </a:r>
            <a:r>
              <a:rPr lang="en-US" altLang="zh-TW" sz="4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endParaRPr lang="zh-TW" altLang="en-US" sz="40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id="{C354F0F2-D5A1-4FDF-8C60-E4646239E545}"/>
              </a:ext>
            </a:extLst>
          </p:cNvPr>
          <p:cNvSpPr txBox="1">
            <a:spLocks/>
          </p:cNvSpPr>
          <p:nvPr/>
        </p:nvSpPr>
        <p:spPr>
          <a:xfrm>
            <a:off x="6334375" y="3070900"/>
            <a:ext cx="2411520" cy="101434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4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Solidity:</a:t>
            </a:r>
            <a:endParaRPr lang="zh-TW" altLang="en-US" sz="40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標題 1">
            <a:extLst>
              <a:ext uri="{FF2B5EF4-FFF2-40B4-BE49-F238E27FC236}">
                <a16:creationId xmlns:a16="http://schemas.microsoft.com/office/drawing/2014/main" id="{4C7E826F-2C8F-4B16-B428-E8BA41380AA2}"/>
              </a:ext>
            </a:extLst>
          </p:cNvPr>
          <p:cNvSpPr txBox="1">
            <a:spLocks/>
          </p:cNvSpPr>
          <p:nvPr/>
        </p:nvSpPr>
        <p:spPr>
          <a:xfrm>
            <a:off x="602268" y="1712524"/>
            <a:ext cx="3447218" cy="101434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4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確認商品價錢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2F2AA2C-3DC0-45CF-BDD0-2D4D8533C3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268" y="4052590"/>
            <a:ext cx="3666106" cy="1256528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94161578-2CA3-4E14-BB3E-585E83F6D3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4375" y="3987374"/>
            <a:ext cx="4625864" cy="1014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639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>
            <a:extLst>
              <a:ext uri="{FF2B5EF4-FFF2-40B4-BE49-F238E27FC236}">
                <a16:creationId xmlns:a16="http://schemas.microsoft.com/office/drawing/2014/main" id="{E68433E2-8B53-47DD-A673-D1AB51F23E51}"/>
              </a:ext>
            </a:extLst>
          </p:cNvPr>
          <p:cNvSpPr txBox="1">
            <a:spLocks/>
          </p:cNvSpPr>
          <p:nvPr/>
        </p:nvSpPr>
        <p:spPr>
          <a:xfrm>
            <a:off x="602269" y="3077125"/>
            <a:ext cx="2411520" cy="101434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4000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Vyper</a:t>
            </a:r>
            <a:r>
              <a:rPr lang="en-US" altLang="zh-TW" sz="4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endParaRPr lang="zh-TW" altLang="en-US" sz="40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id="{C354F0F2-D5A1-4FDF-8C60-E4646239E545}"/>
              </a:ext>
            </a:extLst>
          </p:cNvPr>
          <p:cNvSpPr txBox="1">
            <a:spLocks/>
          </p:cNvSpPr>
          <p:nvPr/>
        </p:nvSpPr>
        <p:spPr>
          <a:xfrm>
            <a:off x="6334375" y="3070900"/>
            <a:ext cx="2411520" cy="101434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4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Solidity:</a:t>
            </a:r>
            <a:endParaRPr lang="zh-TW" altLang="en-US" sz="40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標題 1">
            <a:extLst>
              <a:ext uri="{FF2B5EF4-FFF2-40B4-BE49-F238E27FC236}">
                <a16:creationId xmlns:a16="http://schemas.microsoft.com/office/drawing/2014/main" id="{4C7E826F-2C8F-4B16-B428-E8BA41380AA2}"/>
              </a:ext>
            </a:extLst>
          </p:cNvPr>
          <p:cNvSpPr txBox="1">
            <a:spLocks/>
          </p:cNvSpPr>
          <p:nvPr/>
        </p:nvSpPr>
        <p:spPr>
          <a:xfrm>
            <a:off x="602268" y="1712524"/>
            <a:ext cx="3447218" cy="101434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4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確認商品庫存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E3CBAE12-973A-44C5-9DE8-64C93C1AB9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4375" y="4085247"/>
            <a:ext cx="5285893" cy="861317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3107C0E5-0C5D-4809-9CB3-9CB4AC44E7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268" y="4085247"/>
            <a:ext cx="3346182" cy="1014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509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>
            <a:extLst>
              <a:ext uri="{FF2B5EF4-FFF2-40B4-BE49-F238E27FC236}">
                <a16:creationId xmlns:a16="http://schemas.microsoft.com/office/drawing/2014/main" id="{E68433E2-8B53-47DD-A673-D1AB51F23E51}"/>
              </a:ext>
            </a:extLst>
          </p:cNvPr>
          <p:cNvSpPr txBox="1">
            <a:spLocks/>
          </p:cNvSpPr>
          <p:nvPr/>
        </p:nvSpPr>
        <p:spPr>
          <a:xfrm>
            <a:off x="602268" y="1808548"/>
            <a:ext cx="2411520" cy="101434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4000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Vyper</a:t>
            </a:r>
            <a:r>
              <a:rPr lang="en-US" altLang="zh-TW" sz="4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endParaRPr lang="zh-TW" altLang="en-US" sz="40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id="{C354F0F2-D5A1-4FDF-8C60-E4646239E545}"/>
              </a:ext>
            </a:extLst>
          </p:cNvPr>
          <p:cNvSpPr txBox="1">
            <a:spLocks/>
          </p:cNvSpPr>
          <p:nvPr/>
        </p:nvSpPr>
        <p:spPr>
          <a:xfrm>
            <a:off x="6269060" y="1808548"/>
            <a:ext cx="2411520" cy="101434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4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Solidity:</a:t>
            </a:r>
            <a:endParaRPr lang="zh-TW" altLang="en-US" sz="40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標題 1">
            <a:extLst>
              <a:ext uri="{FF2B5EF4-FFF2-40B4-BE49-F238E27FC236}">
                <a16:creationId xmlns:a16="http://schemas.microsoft.com/office/drawing/2014/main" id="{4C7E826F-2C8F-4B16-B428-E8BA41380AA2}"/>
              </a:ext>
            </a:extLst>
          </p:cNvPr>
          <p:cNvSpPr txBox="1">
            <a:spLocks/>
          </p:cNvSpPr>
          <p:nvPr/>
        </p:nvSpPr>
        <p:spPr>
          <a:xfrm>
            <a:off x="602267" y="546197"/>
            <a:ext cx="4417601" cy="101434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4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買家獲取訂購資格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11BDAB4F-6310-4650-953E-321CAC4A4C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267" y="2822895"/>
            <a:ext cx="5657098" cy="2463138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BCF8B1E0-D582-4BEF-ABE6-AF619B2400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986422"/>
            <a:ext cx="6137931" cy="2299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384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>
            <a:extLst>
              <a:ext uri="{FF2B5EF4-FFF2-40B4-BE49-F238E27FC236}">
                <a16:creationId xmlns:a16="http://schemas.microsoft.com/office/drawing/2014/main" id="{E68433E2-8B53-47DD-A673-D1AB51F23E51}"/>
              </a:ext>
            </a:extLst>
          </p:cNvPr>
          <p:cNvSpPr txBox="1">
            <a:spLocks/>
          </p:cNvSpPr>
          <p:nvPr/>
        </p:nvSpPr>
        <p:spPr>
          <a:xfrm>
            <a:off x="602268" y="1808548"/>
            <a:ext cx="2411520" cy="101434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4000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Vyper</a:t>
            </a:r>
            <a:r>
              <a:rPr lang="en-US" altLang="zh-TW" sz="4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endParaRPr lang="zh-TW" altLang="en-US" sz="40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id="{C354F0F2-D5A1-4FDF-8C60-E4646239E545}"/>
              </a:ext>
            </a:extLst>
          </p:cNvPr>
          <p:cNvSpPr txBox="1">
            <a:spLocks/>
          </p:cNvSpPr>
          <p:nvPr/>
        </p:nvSpPr>
        <p:spPr>
          <a:xfrm>
            <a:off x="6269060" y="1808548"/>
            <a:ext cx="2411520" cy="101434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4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Solidity:</a:t>
            </a:r>
            <a:endParaRPr lang="zh-TW" altLang="en-US" sz="40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標題 1">
            <a:extLst>
              <a:ext uri="{FF2B5EF4-FFF2-40B4-BE49-F238E27FC236}">
                <a16:creationId xmlns:a16="http://schemas.microsoft.com/office/drawing/2014/main" id="{4C7E826F-2C8F-4B16-B428-E8BA41380AA2}"/>
              </a:ext>
            </a:extLst>
          </p:cNvPr>
          <p:cNvSpPr txBox="1">
            <a:spLocks/>
          </p:cNvSpPr>
          <p:nvPr/>
        </p:nvSpPr>
        <p:spPr>
          <a:xfrm>
            <a:off x="602267" y="546197"/>
            <a:ext cx="4417601" cy="101434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4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買家付清訂購商品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03DFE5CB-36C4-4B31-837C-09F22990B1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683" y="3039255"/>
            <a:ext cx="5327317" cy="1991701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B66C0F42-B684-482C-A98A-2130042901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892484"/>
            <a:ext cx="5685013" cy="1912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952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>
            <a:extLst>
              <a:ext uri="{FF2B5EF4-FFF2-40B4-BE49-F238E27FC236}">
                <a16:creationId xmlns:a16="http://schemas.microsoft.com/office/drawing/2014/main" id="{E68433E2-8B53-47DD-A673-D1AB51F23E51}"/>
              </a:ext>
            </a:extLst>
          </p:cNvPr>
          <p:cNvSpPr txBox="1">
            <a:spLocks/>
          </p:cNvSpPr>
          <p:nvPr/>
        </p:nvSpPr>
        <p:spPr>
          <a:xfrm>
            <a:off x="602268" y="1808548"/>
            <a:ext cx="2411520" cy="101434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4000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Vyper</a:t>
            </a:r>
            <a:r>
              <a:rPr lang="en-US" altLang="zh-TW" sz="4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endParaRPr lang="zh-TW" altLang="en-US" sz="40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id="{C354F0F2-D5A1-4FDF-8C60-E4646239E545}"/>
              </a:ext>
            </a:extLst>
          </p:cNvPr>
          <p:cNvSpPr txBox="1">
            <a:spLocks/>
          </p:cNvSpPr>
          <p:nvPr/>
        </p:nvSpPr>
        <p:spPr>
          <a:xfrm>
            <a:off x="6269060" y="1808548"/>
            <a:ext cx="2411520" cy="101434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4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Solidity:</a:t>
            </a:r>
            <a:endParaRPr lang="zh-TW" altLang="en-US" sz="40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標題 1">
            <a:extLst>
              <a:ext uri="{FF2B5EF4-FFF2-40B4-BE49-F238E27FC236}">
                <a16:creationId xmlns:a16="http://schemas.microsoft.com/office/drawing/2014/main" id="{4C7E826F-2C8F-4B16-B428-E8BA41380AA2}"/>
              </a:ext>
            </a:extLst>
          </p:cNvPr>
          <p:cNvSpPr txBox="1">
            <a:spLocks/>
          </p:cNvSpPr>
          <p:nvPr/>
        </p:nvSpPr>
        <p:spPr>
          <a:xfrm>
            <a:off x="602267" y="546197"/>
            <a:ext cx="4417601" cy="101434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4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買家取消訂購商品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29F0016F-BFD6-4A7C-AE4C-3695DB2971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793" y="2822895"/>
            <a:ext cx="5959637" cy="1898395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ABC66E16-F283-4EAA-8E83-5DF0FC98E4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7430" y="2625020"/>
            <a:ext cx="5454131" cy="2320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091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7A7475-1F5F-426E-A1DF-2F89401DD7F4}"/>
              </a:ext>
            </a:extLst>
          </p:cNvPr>
          <p:cNvSpPr txBox="1">
            <a:spLocks/>
          </p:cNvSpPr>
          <p:nvPr/>
        </p:nvSpPr>
        <p:spPr>
          <a:xfrm>
            <a:off x="466697" y="997528"/>
            <a:ext cx="4637315" cy="350797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4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賣家</a:t>
            </a:r>
            <a:endParaRPr lang="en-US" altLang="zh-TW" sz="44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4400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3300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3300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3300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合約終止</a:t>
            </a:r>
            <a:endParaRPr lang="en-US" altLang="zh-TW" sz="3300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3300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3300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3300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棄單功能</a:t>
            </a:r>
            <a:endParaRPr lang="en-US" altLang="zh-TW" sz="3300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sz="3700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301696" y="227497"/>
            <a:ext cx="21709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最終改良</a:t>
            </a: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5E857A7C-67C5-416E-A627-59F9603A6F27}"/>
              </a:ext>
            </a:extLst>
          </p:cNvPr>
          <p:cNvSpPr txBox="1">
            <a:spLocks/>
          </p:cNvSpPr>
          <p:nvPr/>
        </p:nvSpPr>
        <p:spPr>
          <a:xfrm>
            <a:off x="6649445" y="1105593"/>
            <a:ext cx="4637315" cy="421463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4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買家</a:t>
            </a:r>
            <a:endParaRPr lang="en-US" altLang="zh-TW" sz="44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4400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3300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3300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與合約互動</a:t>
            </a:r>
            <a:endParaRPr lang="en-US" altLang="zh-TW" sz="3300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3300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3300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3300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訂購商品</a:t>
            </a:r>
            <a:endParaRPr lang="en-US" altLang="zh-TW" sz="3300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3300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3300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3300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放棄購買</a:t>
            </a:r>
            <a:endParaRPr lang="en-US" altLang="zh-TW" sz="3300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3300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3300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3300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確認取貨</a:t>
            </a:r>
            <a:endParaRPr lang="zh-TW" altLang="en-US" sz="3700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6742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4196" y="285002"/>
            <a:ext cx="172073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Solidity:</a:t>
            </a:r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24196" y="1155469"/>
            <a:ext cx="64506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enum State { Release,Locked, Inactive }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196" y="1696183"/>
            <a:ext cx="10600097" cy="3615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309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077" y="1376989"/>
            <a:ext cx="11197127" cy="3167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072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782" y="972591"/>
            <a:ext cx="9030645" cy="3774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043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12801B-3FE4-4F89-BE5F-56EEE93ABC82}"/>
              </a:ext>
            </a:extLst>
          </p:cNvPr>
          <p:cNvSpPr txBox="1">
            <a:spLocks/>
          </p:cNvSpPr>
          <p:nvPr/>
        </p:nvSpPr>
        <p:spPr>
          <a:xfrm>
            <a:off x="3741575" y="587827"/>
            <a:ext cx="4413380" cy="244773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sz="4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智能合約範例</a:t>
            </a:r>
            <a:r>
              <a:rPr lang="en-US" altLang="zh-TW" sz="4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endParaRPr lang="en-US" altLang="zh-TW" sz="44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4400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MarketPlaceTOD</a:t>
            </a:r>
            <a:endParaRPr lang="en-US" altLang="zh-TW" sz="44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sz="4400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0C24FDA-D3DA-478C-9C57-D7E50F6611AE}"/>
              </a:ext>
            </a:extLst>
          </p:cNvPr>
          <p:cNvSpPr/>
          <p:nvPr/>
        </p:nvSpPr>
        <p:spPr>
          <a:xfrm>
            <a:off x="688910" y="3592286"/>
            <a:ext cx="7046168" cy="220513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標題 1">
            <a:extLst>
              <a:ext uri="{FF2B5EF4-FFF2-40B4-BE49-F238E27FC236}">
                <a16:creationId xmlns:a16="http://schemas.microsoft.com/office/drawing/2014/main" id="{6D1EBA97-BD1A-4893-A74E-3F5A5AEF2F4D}"/>
              </a:ext>
            </a:extLst>
          </p:cNvPr>
          <p:cNvSpPr txBox="1">
            <a:spLocks/>
          </p:cNvSpPr>
          <p:nvPr/>
        </p:nvSpPr>
        <p:spPr>
          <a:xfrm>
            <a:off x="842865" y="3822443"/>
            <a:ext cx="6686939" cy="2205134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2900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MarketPlace</a:t>
            </a:r>
            <a:r>
              <a:rPr lang="en-US" altLang="zh-TW" sz="29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29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線上市集</a:t>
            </a:r>
            <a:endParaRPr lang="en-US" altLang="zh-TW" sz="29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9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9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900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TOD:Transaction-Ordering</a:t>
            </a:r>
            <a:r>
              <a:rPr lang="en-US" altLang="zh-TW" sz="29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Dependence</a:t>
            </a:r>
          </a:p>
          <a:p>
            <a:endParaRPr lang="zh-TW" altLang="en-US" sz="4400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52745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937" y="1501077"/>
            <a:ext cx="9970505" cy="3237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229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283" y="1966423"/>
            <a:ext cx="10486317" cy="2647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153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498" y="1753986"/>
            <a:ext cx="7628137" cy="2761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515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614633" y="268722"/>
            <a:ext cx="387373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600" dirty="0"/>
              <a:t>DEMO</a:t>
            </a:r>
            <a:endParaRPr lang="zh-TW" altLang="en-US" sz="96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BBB4E4B2-6CE4-49C8-9617-439EBB090F20}"/>
              </a:ext>
            </a:extLst>
          </p:cNvPr>
          <p:cNvSpPr txBox="1"/>
          <p:nvPr/>
        </p:nvSpPr>
        <p:spPr>
          <a:xfrm>
            <a:off x="3510233" y="1838382"/>
            <a:ext cx="445811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8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正常購買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E3358C63-4DDD-4152-B7F6-86133DE29A34}"/>
              </a:ext>
            </a:extLst>
          </p:cNvPr>
          <p:cNvSpPr txBox="1"/>
          <p:nvPr/>
        </p:nvSpPr>
        <p:spPr>
          <a:xfrm>
            <a:off x="3510232" y="3269076"/>
            <a:ext cx="645486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8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買家取消購買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D3621C2D-F033-4CE0-BC18-1A86296D12DA}"/>
              </a:ext>
            </a:extLst>
          </p:cNvPr>
          <p:cNvSpPr txBox="1"/>
          <p:nvPr/>
        </p:nvSpPr>
        <p:spPr>
          <a:xfrm>
            <a:off x="3510232" y="4667412"/>
            <a:ext cx="645486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8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賣家棄單</a:t>
            </a:r>
          </a:p>
        </p:txBody>
      </p:sp>
    </p:spTree>
    <p:extLst>
      <p:ext uri="{BB962C8B-B14F-4D97-AF65-F5344CB8AC3E}">
        <p14:creationId xmlns:p14="http://schemas.microsoft.com/office/powerpoint/2010/main" val="1307266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1EC814A-E3CE-4344-9598-983EC3F94ED6}"/>
              </a:ext>
            </a:extLst>
          </p:cNvPr>
          <p:cNvSpPr/>
          <p:nvPr/>
        </p:nvSpPr>
        <p:spPr>
          <a:xfrm>
            <a:off x="614634" y="235005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>
                <a:hlinkClick r:id="rId2"/>
              </a:rPr>
              <a:t>https://colab.research.google.com/drive/1lF4Tm_1GDp7Tl-70b8UAm8ip335eKCn1</a:t>
            </a:r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32AD4E3A-9E78-40EE-A8FE-7E7E896A4F92}"/>
              </a:ext>
            </a:extLst>
          </p:cNvPr>
          <p:cNvSpPr txBox="1"/>
          <p:nvPr/>
        </p:nvSpPr>
        <p:spPr>
          <a:xfrm>
            <a:off x="614634" y="268722"/>
            <a:ext cx="39107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600" dirty="0"/>
              <a:t>Python</a:t>
            </a:r>
            <a:endParaRPr lang="zh-TW" altLang="en-US" sz="9600" dirty="0"/>
          </a:p>
        </p:txBody>
      </p:sp>
    </p:spTree>
    <p:extLst>
      <p:ext uri="{BB962C8B-B14F-4D97-AF65-F5344CB8AC3E}">
        <p14:creationId xmlns:p14="http://schemas.microsoft.com/office/powerpoint/2010/main" val="31147747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F59152E8-A4F2-4D2B-9E74-E8A952F7A1E9}"/>
              </a:ext>
            </a:extLst>
          </p:cNvPr>
          <p:cNvSpPr txBox="1"/>
          <p:nvPr/>
        </p:nvSpPr>
        <p:spPr>
          <a:xfrm>
            <a:off x="4860063" y="2377440"/>
            <a:ext cx="39107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600" dirty="0"/>
              <a:t>End</a:t>
            </a:r>
            <a:endParaRPr lang="zh-TW" altLang="en-US" sz="9600" dirty="0"/>
          </a:p>
        </p:txBody>
      </p:sp>
    </p:spTree>
    <p:extLst>
      <p:ext uri="{BB962C8B-B14F-4D97-AF65-F5344CB8AC3E}">
        <p14:creationId xmlns:p14="http://schemas.microsoft.com/office/powerpoint/2010/main" val="2069662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DB805F-5C7E-42C9-8C9D-A5D6CCE1AC35}"/>
              </a:ext>
            </a:extLst>
          </p:cNvPr>
          <p:cNvSpPr txBox="1">
            <a:spLocks/>
          </p:cNvSpPr>
          <p:nvPr/>
        </p:nvSpPr>
        <p:spPr>
          <a:xfrm>
            <a:off x="690465" y="531845"/>
            <a:ext cx="8332238" cy="492656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55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合約流程</a:t>
            </a:r>
            <a:r>
              <a:rPr lang="en-US" altLang="zh-TW" sz="55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endParaRPr lang="en-US" altLang="zh-TW" sz="45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37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37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sz="37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賣家建立合約</a:t>
            </a:r>
            <a:endParaRPr lang="en-US" altLang="zh-TW" sz="37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indent="-742950">
              <a:buFont typeface="+mj-lt"/>
              <a:buAutoNum type="arabicPeriod"/>
            </a:pPr>
            <a:endParaRPr lang="en-US" altLang="zh-TW" sz="37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indent="-742950">
              <a:buFont typeface="+mj-lt"/>
              <a:buAutoNum type="arabicPeriod"/>
            </a:pPr>
            <a:endParaRPr lang="en-US" altLang="zh-TW" sz="37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37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r>
              <a:rPr lang="zh-TW" altLang="en-US" sz="37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買家藉由合約發行</a:t>
            </a:r>
            <a:r>
              <a:rPr lang="en-US" altLang="zh-TW" sz="37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Transaction</a:t>
            </a:r>
            <a:r>
              <a:rPr lang="zh-TW" altLang="en-US" sz="37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購買</a:t>
            </a:r>
            <a:endParaRPr lang="en-US" altLang="zh-TW" sz="37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indent="-742950">
              <a:buFont typeface="+mj-lt"/>
              <a:buAutoNum type="arabicPeriod"/>
            </a:pPr>
            <a:endParaRPr lang="en-US" altLang="zh-TW" sz="44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D065294-8699-4702-A1E0-E55CC94E75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4519" y="987871"/>
            <a:ext cx="2823684" cy="2823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753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>
            <a:extLst>
              <a:ext uri="{FF2B5EF4-FFF2-40B4-BE49-F238E27FC236}">
                <a16:creationId xmlns:a16="http://schemas.microsoft.com/office/drawing/2014/main" id="{79B4DC9C-B4F1-4934-96F3-7237041DD79D}"/>
              </a:ext>
            </a:extLst>
          </p:cNvPr>
          <p:cNvSpPr txBox="1">
            <a:spLocks/>
          </p:cNvSpPr>
          <p:nvPr/>
        </p:nvSpPr>
        <p:spPr>
          <a:xfrm>
            <a:off x="690465" y="698865"/>
            <a:ext cx="8332238" cy="492656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55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商品購買方式</a:t>
            </a:r>
            <a:r>
              <a:rPr lang="en-US" altLang="zh-TW" sz="55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endParaRPr lang="en-US" altLang="zh-TW" sz="45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7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買家發起合約，對商品做訂購，</a:t>
            </a:r>
            <a:endParaRPr lang="en-US" altLang="zh-TW" sz="37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7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並進行購買。</a:t>
            </a:r>
            <a:endParaRPr lang="en-US" altLang="zh-TW" sz="37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indent="-742950">
              <a:buFont typeface="+mj-lt"/>
              <a:buAutoNum type="arabicPeriod"/>
            </a:pPr>
            <a:endParaRPr lang="en-US" altLang="zh-TW" sz="29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9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*與一般買賣不同處，一定得先訂購</a:t>
            </a:r>
            <a:endParaRPr lang="en-US" altLang="zh-TW" sz="29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44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CE78959A-2C45-462F-8D1D-77E78D6FBD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4123" y="1660849"/>
            <a:ext cx="3357160" cy="3357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852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4A69366-C002-4726-955A-10B14B836F2F}"/>
              </a:ext>
            </a:extLst>
          </p:cNvPr>
          <p:cNvSpPr txBox="1">
            <a:spLocks/>
          </p:cNvSpPr>
          <p:nvPr/>
        </p:nvSpPr>
        <p:spPr>
          <a:xfrm>
            <a:off x="4007497" y="177282"/>
            <a:ext cx="4177005" cy="103569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55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流程圖與情況</a:t>
            </a:r>
            <a:endParaRPr lang="en-US" altLang="zh-TW" sz="4400" b="1" dirty="0">
              <a:solidFill>
                <a:schemeClr val="tx1">
                  <a:lumMod val="95000"/>
                  <a:lumOff val="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158ADB6-9D9D-4D6F-A492-555D907F58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795" y="3755213"/>
            <a:ext cx="1212979" cy="1212979"/>
          </a:xfrm>
          <a:prstGeom prst="rect">
            <a:avLst/>
          </a:prstGeom>
        </p:spPr>
      </p:pic>
      <p:sp>
        <p:nvSpPr>
          <p:cNvPr id="5" name="標題 1">
            <a:extLst>
              <a:ext uri="{FF2B5EF4-FFF2-40B4-BE49-F238E27FC236}">
                <a16:creationId xmlns:a16="http://schemas.microsoft.com/office/drawing/2014/main" id="{2EE58E86-47B8-478D-BC54-AC9A847986AA}"/>
              </a:ext>
            </a:extLst>
          </p:cNvPr>
          <p:cNvSpPr txBox="1">
            <a:spLocks/>
          </p:cNvSpPr>
          <p:nvPr/>
        </p:nvSpPr>
        <p:spPr>
          <a:xfrm>
            <a:off x="427653" y="2745955"/>
            <a:ext cx="3201956" cy="77755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3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賣家建立合約</a:t>
            </a:r>
            <a:endParaRPr lang="en-US" altLang="zh-TW" sz="20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箭號: 向右 5">
            <a:extLst>
              <a:ext uri="{FF2B5EF4-FFF2-40B4-BE49-F238E27FC236}">
                <a16:creationId xmlns:a16="http://schemas.microsoft.com/office/drawing/2014/main" id="{F5B37CEB-1F22-493F-894F-5AC9CE641AF6}"/>
              </a:ext>
            </a:extLst>
          </p:cNvPr>
          <p:cNvSpPr/>
          <p:nvPr/>
        </p:nvSpPr>
        <p:spPr>
          <a:xfrm>
            <a:off x="3368350" y="4122220"/>
            <a:ext cx="1119673" cy="5987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49FD2A84-C0BE-43C2-94B7-52A8130FCE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7348" y="3755214"/>
            <a:ext cx="1502434" cy="1502434"/>
          </a:xfrm>
          <a:prstGeom prst="rect">
            <a:avLst/>
          </a:prstGeom>
        </p:spPr>
      </p:pic>
      <p:sp>
        <p:nvSpPr>
          <p:cNvPr id="9" name="標題 1">
            <a:extLst>
              <a:ext uri="{FF2B5EF4-FFF2-40B4-BE49-F238E27FC236}">
                <a16:creationId xmlns:a16="http://schemas.microsoft.com/office/drawing/2014/main" id="{DF7C2A8F-1965-4541-9D97-9D9F2B970289}"/>
              </a:ext>
            </a:extLst>
          </p:cNvPr>
          <p:cNvSpPr txBox="1">
            <a:spLocks/>
          </p:cNvSpPr>
          <p:nvPr/>
        </p:nvSpPr>
        <p:spPr>
          <a:xfrm>
            <a:off x="4342033" y="2717900"/>
            <a:ext cx="2985797" cy="77755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3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買家訂購商品</a:t>
            </a:r>
            <a:endParaRPr lang="en-US" altLang="zh-TW" sz="24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箭號: 向右 9">
            <a:extLst>
              <a:ext uri="{FF2B5EF4-FFF2-40B4-BE49-F238E27FC236}">
                <a16:creationId xmlns:a16="http://schemas.microsoft.com/office/drawing/2014/main" id="{342D15EE-A0CA-44E7-BA0B-84C80F9FDCA8}"/>
              </a:ext>
            </a:extLst>
          </p:cNvPr>
          <p:cNvSpPr/>
          <p:nvPr/>
        </p:nvSpPr>
        <p:spPr>
          <a:xfrm rot="19860514">
            <a:off x="7402770" y="1971658"/>
            <a:ext cx="1119673" cy="5987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箭號: 向右 10">
            <a:extLst>
              <a:ext uri="{FF2B5EF4-FFF2-40B4-BE49-F238E27FC236}">
                <a16:creationId xmlns:a16="http://schemas.microsoft.com/office/drawing/2014/main" id="{4DF7FCBA-64CC-4A6F-BE87-85ED7EF2E7A6}"/>
              </a:ext>
            </a:extLst>
          </p:cNvPr>
          <p:cNvSpPr/>
          <p:nvPr/>
        </p:nvSpPr>
        <p:spPr>
          <a:xfrm>
            <a:off x="7351294" y="3370492"/>
            <a:ext cx="1119673" cy="5987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箭號: 向右 11">
            <a:extLst>
              <a:ext uri="{FF2B5EF4-FFF2-40B4-BE49-F238E27FC236}">
                <a16:creationId xmlns:a16="http://schemas.microsoft.com/office/drawing/2014/main" id="{D8EC262B-4198-45E1-B356-8C3265D97932}"/>
              </a:ext>
            </a:extLst>
          </p:cNvPr>
          <p:cNvSpPr/>
          <p:nvPr/>
        </p:nvSpPr>
        <p:spPr>
          <a:xfrm rot="2251498">
            <a:off x="7205329" y="4773115"/>
            <a:ext cx="1119673" cy="5987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F7BF3E87-52EB-478C-AD8D-B354CF5299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4325" y="3274554"/>
            <a:ext cx="1502434" cy="1502434"/>
          </a:xfrm>
          <a:prstGeom prst="rect">
            <a:avLst/>
          </a:prstGeom>
        </p:spPr>
      </p:pic>
      <p:sp>
        <p:nvSpPr>
          <p:cNvPr id="14" name="標題 1">
            <a:extLst>
              <a:ext uri="{FF2B5EF4-FFF2-40B4-BE49-F238E27FC236}">
                <a16:creationId xmlns:a16="http://schemas.microsoft.com/office/drawing/2014/main" id="{2D4CD463-DEDE-4EFB-A084-7E8DF44B722A}"/>
              </a:ext>
            </a:extLst>
          </p:cNvPr>
          <p:cNvSpPr txBox="1">
            <a:spLocks/>
          </p:cNvSpPr>
          <p:nvPr/>
        </p:nvSpPr>
        <p:spPr>
          <a:xfrm>
            <a:off x="8753669" y="2497002"/>
            <a:ext cx="2095645" cy="77755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2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情況</a:t>
            </a:r>
            <a:r>
              <a:rPr lang="en-US" altLang="zh-TW" sz="2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1:</a:t>
            </a:r>
            <a:r>
              <a:rPr lang="zh-TW" altLang="en-US" sz="2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買家付錢</a:t>
            </a:r>
            <a:endParaRPr lang="en-US" altLang="zh-TW" sz="20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完成買賣</a:t>
            </a:r>
            <a:endParaRPr lang="en-US" altLang="zh-TW" sz="16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標題 1">
            <a:extLst>
              <a:ext uri="{FF2B5EF4-FFF2-40B4-BE49-F238E27FC236}">
                <a16:creationId xmlns:a16="http://schemas.microsoft.com/office/drawing/2014/main" id="{096232EF-E948-4178-9A37-5401B91817A4}"/>
              </a:ext>
            </a:extLst>
          </p:cNvPr>
          <p:cNvSpPr txBox="1">
            <a:spLocks/>
          </p:cNvSpPr>
          <p:nvPr/>
        </p:nvSpPr>
        <p:spPr>
          <a:xfrm>
            <a:off x="4825814" y="5357235"/>
            <a:ext cx="1825501" cy="47883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買家支付訂金</a:t>
            </a:r>
            <a:endParaRPr lang="en-US" altLang="zh-TW" sz="20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標題 1">
            <a:extLst>
              <a:ext uri="{FF2B5EF4-FFF2-40B4-BE49-F238E27FC236}">
                <a16:creationId xmlns:a16="http://schemas.microsoft.com/office/drawing/2014/main" id="{5507E46A-FF45-4F30-9EBF-BC18ED5DFC98}"/>
              </a:ext>
            </a:extLst>
          </p:cNvPr>
          <p:cNvSpPr txBox="1">
            <a:spLocks/>
          </p:cNvSpPr>
          <p:nvPr/>
        </p:nvSpPr>
        <p:spPr>
          <a:xfrm>
            <a:off x="822256" y="5211976"/>
            <a:ext cx="1825501" cy="47883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賣家支付押金</a:t>
            </a:r>
            <a:endParaRPr lang="en-US" altLang="zh-TW" sz="20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" name="箭號: 向右 16">
            <a:extLst>
              <a:ext uri="{FF2B5EF4-FFF2-40B4-BE49-F238E27FC236}">
                <a16:creationId xmlns:a16="http://schemas.microsoft.com/office/drawing/2014/main" id="{07FB831E-1269-4E77-9735-B6CC1D3E75E0}"/>
              </a:ext>
            </a:extLst>
          </p:cNvPr>
          <p:cNvSpPr/>
          <p:nvPr/>
        </p:nvSpPr>
        <p:spPr>
          <a:xfrm rot="16200000">
            <a:off x="1374157" y="2229558"/>
            <a:ext cx="746254" cy="3990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8" name="圖片 17">
            <a:extLst>
              <a:ext uri="{FF2B5EF4-FFF2-40B4-BE49-F238E27FC236}">
                <a16:creationId xmlns:a16="http://schemas.microsoft.com/office/drawing/2014/main" id="{1D69D65C-7160-4D42-804F-9031E319C8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720" y="942657"/>
            <a:ext cx="973239" cy="973239"/>
          </a:xfrm>
          <a:prstGeom prst="rect">
            <a:avLst/>
          </a:prstGeom>
        </p:spPr>
      </p:pic>
      <p:sp>
        <p:nvSpPr>
          <p:cNvPr id="19" name="標題 1">
            <a:extLst>
              <a:ext uri="{FF2B5EF4-FFF2-40B4-BE49-F238E27FC236}">
                <a16:creationId xmlns:a16="http://schemas.microsoft.com/office/drawing/2014/main" id="{74C421FE-D87D-4079-950B-372991B05F1F}"/>
              </a:ext>
            </a:extLst>
          </p:cNvPr>
          <p:cNvSpPr txBox="1">
            <a:spLocks/>
          </p:cNvSpPr>
          <p:nvPr/>
        </p:nvSpPr>
        <p:spPr>
          <a:xfrm>
            <a:off x="2318911" y="1272920"/>
            <a:ext cx="1825501" cy="77011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賣家歸還押金</a:t>
            </a:r>
            <a:endParaRPr lang="en-US" altLang="zh-TW" sz="20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並獲得盈餘</a:t>
            </a:r>
            <a:endParaRPr lang="en-US" altLang="zh-TW" sz="20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" name="標題 1">
            <a:extLst>
              <a:ext uri="{FF2B5EF4-FFF2-40B4-BE49-F238E27FC236}">
                <a16:creationId xmlns:a16="http://schemas.microsoft.com/office/drawing/2014/main" id="{7B0D5DF9-C417-4FB3-8690-A8E134BA651A}"/>
              </a:ext>
            </a:extLst>
          </p:cNvPr>
          <p:cNvSpPr txBox="1">
            <a:spLocks/>
          </p:cNvSpPr>
          <p:nvPr/>
        </p:nvSpPr>
        <p:spPr>
          <a:xfrm>
            <a:off x="496077" y="95078"/>
            <a:ext cx="3201956" cy="77755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3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賣家終止合約</a:t>
            </a:r>
            <a:endParaRPr lang="en-US" altLang="zh-TW" sz="20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標題 1">
            <a:extLst>
              <a:ext uri="{FF2B5EF4-FFF2-40B4-BE49-F238E27FC236}">
                <a16:creationId xmlns:a16="http://schemas.microsoft.com/office/drawing/2014/main" id="{11A1FAE0-3E46-40E9-83A3-CD774AA76A04}"/>
              </a:ext>
            </a:extLst>
          </p:cNvPr>
          <p:cNvSpPr txBox="1">
            <a:spLocks/>
          </p:cNvSpPr>
          <p:nvPr/>
        </p:nvSpPr>
        <p:spPr>
          <a:xfrm>
            <a:off x="10376563" y="3565000"/>
            <a:ext cx="1825501" cy="72608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買家支付商品價</a:t>
            </a:r>
            <a:endParaRPr lang="en-US" altLang="zh-TW" sz="20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並歸還押金</a:t>
            </a:r>
            <a:endParaRPr lang="en-US" altLang="zh-TW" sz="20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2" name="圖片 21">
            <a:extLst>
              <a:ext uri="{FF2B5EF4-FFF2-40B4-BE49-F238E27FC236}">
                <a16:creationId xmlns:a16="http://schemas.microsoft.com/office/drawing/2014/main" id="{2B5645C0-DC97-4166-A865-21A83D2CD2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4129" y="768581"/>
            <a:ext cx="1502434" cy="1502434"/>
          </a:xfrm>
          <a:prstGeom prst="rect">
            <a:avLst/>
          </a:prstGeom>
        </p:spPr>
      </p:pic>
      <p:sp>
        <p:nvSpPr>
          <p:cNvPr id="23" name="標題 1">
            <a:extLst>
              <a:ext uri="{FF2B5EF4-FFF2-40B4-BE49-F238E27FC236}">
                <a16:creationId xmlns:a16="http://schemas.microsoft.com/office/drawing/2014/main" id="{3452897C-F2D5-4A02-AB2B-D7754EB21A5E}"/>
              </a:ext>
            </a:extLst>
          </p:cNvPr>
          <p:cNvSpPr txBox="1">
            <a:spLocks/>
          </p:cNvSpPr>
          <p:nvPr/>
        </p:nvSpPr>
        <p:spPr>
          <a:xfrm>
            <a:off x="8667719" y="62421"/>
            <a:ext cx="2095645" cy="77755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2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情況</a:t>
            </a:r>
            <a:r>
              <a:rPr lang="en-US" altLang="zh-TW" sz="2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2:</a:t>
            </a:r>
            <a:r>
              <a:rPr lang="zh-TW" altLang="en-US" sz="2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買家取消</a:t>
            </a:r>
            <a:endParaRPr lang="en-US" altLang="zh-TW" sz="20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終止買賣</a:t>
            </a:r>
            <a:endParaRPr lang="en-US" altLang="zh-TW" sz="16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4" name="標題 1">
            <a:extLst>
              <a:ext uri="{FF2B5EF4-FFF2-40B4-BE49-F238E27FC236}">
                <a16:creationId xmlns:a16="http://schemas.microsoft.com/office/drawing/2014/main" id="{D81B949A-B209-4E4D-A93B-48898839D2D3}"/>
              </a:ext>
            </a:extLst>
          </p:cNvPr>
          <p:cNvSpPr txBox="1">
            <a:spLocks/>
          </p:cNvSpPr>
          <p:nvPr/>
        </p:nvSpPr>
        <p:spPr>
          <a:xfrm>
            <a:off x="10376563" y="1066232"/>
            <a:ext cx="2095645" cy="72608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買家歸還押金</a:t>
            </a:r>
            <a:endParaRPr lang="en-US" altLang="zh-TW" sz="20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商品庫存回歸</a:t>
            </a:r>
            <a:endParaRPr lang="en-US" altLang="zh-TW" sz="20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6" name="圖片 25">
            <a:extLst>
              <a:ext uri="{FF2B5EF4-FFF2-40B4-BE49-F238E27FC236}">
                <a16:creationId xmlns:a16="http://schemas.microsoft.com/office/drawing/2014/main" id="{1CBEA218-732A-41E4-9B20-0CB3162FE4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9051" y="5482929"/>
            <a:ext cx="1212979" cy="1212979"/>
          </a:xfrm>
          <a:prstGeom prst="rect">
            <a:avLst/>
          </a:prstGeom>
        </p:spPr>
      </p:pic>
      <p:sp>
        <p:nvSpPr>
          <p:cNvPr id="27" name="標題 1">
            <a:extLst>
              <a:ext uri="{FF2B5EF4-FFF2-40B4-BE49-F238E27FC236}">
                <a16:creationId xmlns:a16="http://schemas.microsoft.com/office/drawing/2014/main" id="{8B0D55E1-C226-427D-8AEA-869752217F6A}"/>
              </a:ext>
            </a:extLst>
          </p:cNvPr>
          <p:cNvSpPr txBox="1">
            <a:spLocks/>
          </p:cNvSpPr>
          <p:nvPr/>
        </p:nvSpPr>
        <p:spPr>
          <a:xfrm>
            <a:off x="8753668" y="4799077"/>
            <a:ext cx="2095645" cy="53671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2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情況</a:t>
            </a:r>
            <a:r>
              <a:rPr lang="en-US" altLang="zh-TW" sz="2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3:</a:t>
            </a:r>
            <a:r>
              <a:rPr lang="zh-TW" altLang="en-US" sz="2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賣家終止</a:t>
            </a:r>
            <a:endParaRPr lang="en-US" altLang="zh-TW" sz="16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" name="標題 1">
            <a:extLst>
              <a:ext uri="{FF2B5EF4-FFF2-40B4-BE49-F238E27FC236}">
                <a16:creationId xmlns:a16="http://schemas.microsoft.com/office/drawing/2014/main" id="{ADD712B0-EDC2-4323-A26B-4741D8440717}"/>
              </a:ext>
            </a:extLst>
          </p:cNvPr>
          <p:cNvSpPr txBox="1">
            <a:spLocks/>
          </p:cNvSpPr>
          <p:nvPr/>
        </p:nvSpPr>
        <p:spPr>
          <a:xfrm>
            <a:off x="10352590" y="5357235"/>
            <a:ext cx="1825501" cy="9019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賣家支付罰金</a:t>
            </a:r>
            <a:endParaRPr lang="en-US" altLang="zh-TW" sz="20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買家獲得罰金</a:t>
            </a:r>
            <a:endParaRPr lang="en-US" altLang="zh-TW" sz="20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商品庫存回歸</a:t>
            </a:r>
            <a:endParaRPr lang="en-US" altLang="zh-TW" sz="20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15504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5100E9-D0A4-47A6-8957-221906B7C5F6}"/>
              </a:ext>
            </a:extLst>
          </p:cNvPr>
          <p:cNvSpPr txBox="1">
            <a:spLocks/>
          </p:cNvSpPr>
          <p:nvPr/>
        </p:nvSpPr>
        <p:spPr>
          <a:xfrm>
            <a:off x="5486399" y="1707500"/>
            <a:ext cx="1065245" cy="3247054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5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進</a:t>
            </a:r>
            <a:endParaRPr lang="en-US" altLang="zh-TW" sz="54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5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行</a:t>
            </a:r>
            <a:endParaRPr lang="en-US" altLang="zh-TW" sz="54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5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購</a:t>
            </a:r>
            <a:endParaRPr lang="en-US" altLang="zh-TW" sz="54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5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買</a:t>
            </a:r>
          </a:p>
        </p:txBody>
      </p:sp>
      <p:sp>
        <p:nvSpPr>
          <p:cNvPr id="3" name="標題 1">
            <a:extLst>
              <a:ext uri="{FF2B5EF4-FFF2-40B4-BE49-F238E27FC236}">
                <a16:creationId xmlns:a16="http://schemas.microsoft.com/office/drawing/2014/main" id="{317A7475-1F5F-426E-A1DF-2F89401DD7F4}"/>
              </a:ext>
            </a:extLst>
          </p:cNvPr>
          <p:cNvSpPr txBox="1">
            <a:spLocks/>
          </p:cNvSpPr>
          <p:nvPr/>
        </p:nvSpPr>
        <p:spPr>
          <a:xfrm>
            <a:off x="849084" y="816422"/>
            <a:ext cx="4637315" cy="531845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4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賣家 </a:t>
            </a:r>
            <a:r>
              <a:rPr lang="zh-TW" altLang="en-US" sz="21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紅字為新增功能</a:t>
            </a:r>
            <a:endParaRPr lang="en-US" altLang="zh-TW" sz="21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1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3300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3300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發布合約</a:t>
            </a:r>
            <a:endParaRPr lang="en-US" altLang="zh-TW" sz="3300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3300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33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33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更新商品數量</a:t>
            </a:r>
            <a:endParaRPr lang="en-US" altLang="zh-TW" sz="33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3300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3300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3300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更新商品價錢</a:t>
            </a:r>
            <a:endParaRPr lang="en-US" altLang="zh-TW" sz="3300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3300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33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33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確認商品數量</a:t>
            </a:r>
            <a:endParaRPr lang="en-US" altLang="zh-TW" sz="33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33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33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33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確認商品價錢</a:t>
            </a:r>
            <a:endParaRPr lang="en-US" altLang="zh-TW" sz="33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sz="3700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5E857A7C-67C5-416E-A627-59F9603A6F27}"/>
              </a:ext>
            </a:extLst>
          </p:cNvPr>
          <p:cNvSpPr txBox="1">
            <a:spLocks/>
          </p:cNvSpPr>
          <p:nvPr/>
        </p:nvSpPr>
        <p:spPr>
          <a:xfrm>
            <a:off x="7974562" y="984373"/>
            <a:ext cx="4637315" cy="531845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4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買家 </a:t>
            </a:r>
            <a:r>
              <a:rPr lang="zh-TW" altLang="en-US" sz="21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紅字為新增功能</a:t>
            </a:r>
            <a:endParaRPr lang="en-US" altLang="zh-TW" sz="44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4400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3300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3300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與合約互動</a:t>
            </a:r>
            <a:endParaRPr lang="en-US" altLang="zh-TW" sz="3300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3300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33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33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訂購商品</a:t>
            </a:r>
            <a:endParaRPr lang="en-US" altLang="zh-TW" sz="33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3300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3300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3300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購買商品</a:t>
            </a:r>
            <a:endParaRPr lang="en-US" altLang="zh-TW" sz="3300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3300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33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33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確認商品數量</a:t>
            </a:r>
            <a:endParaRPr lang="en-US" altLang="zh-TW" sz="33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3300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33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33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確認商品價錢</a:t>
            </a:r>
            <a:endParaRPr lang="en-US" altLang="zh-TW" sz="33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sz="3700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id="{F991BAB7-B57F-4039-ABF6-01CF7EB8D447}"/>
              </a:ext>
            </a:extLst>
          </p:cNvPr>
          <p:cNvSpPr txBox="1">
            <a:spLocks/>
          </p:cNvSpPr>
          <p:nvPr/>
        </p:nvSpPr>
        <p:spPr>
          <a:xfrm>
            <a:off x="3938294" y="37327"/>
            <a:ext cx="4315409" cy="103569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55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第一階段改良</a:t>
            </a:r>
            <a:endParaRPr lang="en-US" altLang="zh-TW" sz="4400" b="1" dirty="0">
              <a:solidFill>
                <a:schemeClr val="tx1">
                  <a:lumMod val="95000"/>
                  <a:lumOff val="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46007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>
            <a:extLst>
              <a:ext uri="{FF2B5EF4-FFF2-40B4-BE49-F238E27FC236}">
                <a16:creationId xmlns:a16="http://schemas.microsoft.com/office/drawing/2014/main" id="{42ACD2EC-56CC-4728-8C1D-970294777D77}"/>
              </a:ext>
            </a:extLst>
          </p:cNvPr>
          <p:cNvSpPr txBox="1">
            <a:spLocks/>
          </p:cNvSpPr>
          <p:nvPr/>
        </p:nvSpPr>
        <p:spPr>
          <a:xfrm>
            <a:off x="714235" y="405879"/>
            <a:ext cx="3204622" cy="1059028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5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進行購買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53ED30B-C1C5-4BD5-9962-0DD2A7E78E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268" y="3988836"/>
            <a:ext cx="5617914" cy="1312701"/>
          </a:xfrm>
          <a:prstGeom prst="rect">
            <a:avLst/>
          </a:prstGeom>
        </p:spPr>
      </p:pic>
      <p:sp>
        <p:nvSpPr>
          <p:cNvPr id="6" name="標題 1">
            <a:extLst>
              <a:ext uri="{FF2B5EF4-FFF2-40B4-BE49-F238E27FC236}">
                <a16:creationId xmlns:a16="http://schemas.microsoft.com/office/drawing/2014/main" id="{E68433E2-8B53-47DD-A673-D1AB51F23E51}"/>
              </a:ext>
            </a:extLst>
          </p:cNvPr>
          <p:cNvSpPr txBox="1">
            <a:spLocks/>
          </p:cNvSpPr>
          <p:nvPr/>
        </p:nvSpPr>
        <p:spPr>
          <a:xfrm>
            <a:off x="602269" y="3077125"/>
            <a:ext cx="2411520" cy="101434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4000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Vyper</a:t>
            </a:r>
            <a:r>
              <a:rPr lang="en-US" altLang="zh-TW" sz="4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endParaRPr lang="zh-TW" altLang="en-US" sz="40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id="{C354F0F2-D5A1-4FDF-8C60-E4646239E545}"/>
              </a:ext>
            </a:extLst>
          </p:cNvPr>
          <p:cNvSpPr txBox="1">
            <a:spLocks/>
          </p:cNvSpPr>
          <p:nvPr/>
        </p:nvSpPr>
        <p:spPr>
          <a:xfrm>
            <a:off x="6334375" y="3070900"/>
            <a:ext cx="2411520" cy="101434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4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Solidity:</a:t>
            </a:r>
            <a:endParaRPr lang="zh-TW" altLang="en-US" sz="40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1D06264D-BC64-4CA0-B17A-41F44CFBEE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5546" y="4138012"/>
            <a:ext cx="5144186" cy="1014347"/>
          </a:xfrm>
          <a:prstGeom prst="rect">
            <a:avLst/>
          </a:prstGeom>
        </p:spPr>
      </p:pic>
      <p:sp>
        <p:nvSpPr>
          <p:cNvPr id="10" name="標題 1">
            <a:extLst>
              <a:ext uri="{FF2B5EF4-FFF2-40B4-BE49-F238E27FC236}">
                <a16:creationId xmlns:a16="http://schemas.microsoft.com/office/drawing/2014/main" id="{4C7E826F-2C8F-4B16-B428-E8BA41380AA2}"/>
              </a:ext>
            </a:extLst>
          </p:cNvPr>
          <p:cNvSpPr txBox="1">
            <a:spLocks/>
          </p:cNvSpPr>
          <p:nvPr/>
        </p:nvSpPr>
        <p:spPr>
          <a:xfrm>
            <a:off x="602268" y="1712524"/>
            <a:ext cx="3624499" cy="101434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4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Constructor</a:t>
            </a:r>
            <a:endParaRPr lang="zh-TW" altLang="en-US" sz="40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19976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>
            <a:extLst>
              <a:ext uri="{FF2B5EF4-FFF2-40B4-BE49-F238E27FC236}">
                <a16:creationId xmlns:a16="http://schemas.microsoft.com/office/drawing/2014/main" id="{E68433E2-8B53-47DD-A673-D1AB51F23E51}"/>
              </a:ext>
            </a:extLst>
          </p:cNvPr>
          <p:cNvSpPr txBox="1">
            <a:spLocks/>
          </p:cNvSpPr>
          <p:nvPr/>
        </p:nvSpPr>
        <p:spPr>
          <a:xfrm>
            <a:off x="602269" y="3077125"/>
            <a:ext cx="2411520" cy="101434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4000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Vyper</a:t>
            </a:r>
            <a:r>
              <a:rPr lang="en-US" altLang="zh-TW" sz="4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endParaRPr lang="zh-TW" altLang="en-US" sz="40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id="{C354F0F2-D5A1-4FDF-8C60-E4646239E545}"/>
              </a:ext>
            </a:extLst>
          </p:cNvPr>
          <p:cNvSpPr txBox="1">
            <a:spLocks/>
          </p:cNvSpPr>
          <p:nvPr/>
        </p:nvSpPr>
        <p:spPr>
          <a:xfrm>
            <a:off x="6334375" y="3070900"/>
            <a:ext cx="2411520" cy="101434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4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Solidity:</a:t>
            </a:r>
            <a:endParaRPr lang="zh-TW" altLang="en-US" sz="40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標題 1">
            <a:extLst>
              <a:ext uri="{FF2B5EF4-FFF2-40B4-BE49-F238E27FC236}">
                <a16:creationId xmlns:a16="http://schemas.microsoft.com/office/drawing/2014/main" id="{4C7E826F-2C8F-4B16-B428-E8BA41380AA2}"/>
              </a:ext>
            </a:extLst>
          </p:cNvPr>
          <p:cNvSpPr txBox="1">
            <a:spLocks/>
          </p:cNvSpPr>
          <p:nvPr/>
        </p:nvSpPr>
        <p:spPr>
          <a:xfrm>
            <a:off x="602268" y="1712524"/>
            <a:ext cx="3624499" cy="101434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4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Event</a:t>
            </a:r>
            <a:endParaRPr lang="zh-TW" altLang="en-US" sz="40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B6F0ACF7-A7DE-4F59-8DE3-38F1C62D4C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268" y="4309182"/>
            <a:ext cx="5656266" cy="673365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019685FD-9AEF-4D68-ABB0-0C910A3318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4375" y="4210993"/>
            <a:ext cx="5628553" cy="771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960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>
            <a:extLst>
              <a:ext uri="{FF2B5EF4-FFF2-40B4-BE49-F238E27FC236}">
                <a16:creationId xmlns:a16="http://schemas.microsoft.com/office/drawing/2014/main" id="{E68433E2-8B53-47DD-A673-D1AB51F23E51}"/>
              </a:ext>
            </a:extLst>
          </p:cNvPr>
          <p:cNvSpPr txBox="1">
            <a:spLocks/>
          </p:cNvSpPr>
          <p:nvPr/>
        </p:nvSpPr>
        <p:spPr>
          <a:xfrm>
            <a:off x="602269" y="3077125"/>
            <a:ext cx="2411520" cy="101434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4000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Vyper</a:t>
            </a:r>
            <a:r>
              <a:rPr lang="en-US" altLang="zh-TW" sz="4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endParaRPr lang="zh-TW" altLang="en-US" sz="40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id="{C354F0F2-D5A1-4FDF-8C60-E4646239E545}"/>
              </a:ext>
            </a:extLst>
          </p:cNvPr>
          <p:cNvSpPr txBox="1">
            <a:spLocks/>
          </p:cNvSpPr>
          <p:nvPr/>
        </p:nvSpPr>
        <p:spPr>
          <a:xfrm>
            <a:off x="6334375" y="3070900"/>
            <a:ext cx="2411520" cy="101434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4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Solidity:</a:t>
            </a:r>
            <a:endParaRPr lang="zh-TW" altLang="en-US" sz="40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標題 1">
            <a:extLst>
              <a:ext uri="{FF2B5EF4-FFF2-40B4-BE49-F238E27FC236}">
                <a16:creationId xmlns:a16="http://schemas.microsoft.com/office/drawing/2014/main" id="{4C7E826F-2C8F-4B16-B428-E8BA41380AA2}"/>
              </a:ext>
            </a:extLst>
          </p:cNvPr>
          <p:cNvSpPr txBox="1">
            <a:spLocks/>
          </p:cNvSpPr>
          <p:nvPr/>
        </p:nvSpPr>
        <p:spPr>
          <a:xfrm>
            <a:off x="602268" y="1712524"/>
            <a:ext cx="3624499" cy="101434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4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賣家更新價格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DBB37D1-CC57-4D8E-96E1-49302ED00B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267" y="3965434"/>
            <a:ext cx="5380723" cy="1269039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06D81D10-D0DF-4E5E-82D4-4B26886669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4375" y="3965434"/>
            <a:ext cx="5051328" cy="1082427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B117EDFD-78D7-4315-AF15-630D038451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4375" y="1640527"/>
            <a:ext cx="3897226" cy="1014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265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TM02900769[[fn=回顧]]</Template>
  <TotalTime>212</TotalTime>
  <Words>339</Words>
  <Application>Microsoft Office PowerPoint</Application>
  <PresentationFormat>寬螢幕</PresentationFormat>
  <Paragraphs>123</Paragraphs>
  <Slides>25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25</vt:i4>
      </vt:variant>
    </vt:vector>
  </HeadingPairs>
  <TitlesOfParts>
    <vt:vector size="29" baseType="lpstr">
      <vt:lpstr>微軟正黑體</vt:lpstr>
      <vt:lpstr>Calibri</vt:lpstr>
      <vt:lpstr>Calibri Light</vt:lpstr>
      <vt:lpstr>回顧</vt:lpstr>
      <vt:lpstr>期末主題-電子商務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電子商務</dc:title>
  <dc:creator>Ivan</dc:creator>
  <cp:lastModifiedBy>Ivan</cp:lastModifiedBy>
  <cp:revision>238</cp:revision>
  <dcterms:created xsi:type="dcterms:W3CDTF">2019-12-30T14:13:03Z</dcterms:created>
  <dcterms:modified xsi:type="dcterms:W3CDTF">2019-12-31T10:05:46Z</dcterms:modified>
</cp:coreProperties>
</file>