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62" r:id="rId2"/>
    <p:sldId id="264" r:id="rId3"/>
    <p:sldId id="269" r:id="rId4"/>
    <p:sldId id="270" r:id="rId5"/>
    <p:sldId id="271" r:id="rId6"/>
    <p:sldId id="314" r:id="rId7"/>
    <p:sldId id="272" r:id="rId8"/>
    <p:sldId id="273" r:id="rId9"/>
    <p:sldId id="274" r:id="rId10"/>
    <p:sldId id="275" r:id="rId11"/>
    <p:sldId id="276" r:id="rId12"/>
    <p:sldId id="277" r:id="rId13"/>
    <p:sldId id="278" r:id="rId14"/>
    <p:sldId id="279" r:id="rId15"/>
    <p:sldId id="280" r:id="rId16"/>
    <p:sldId id="281"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5" r:id="rId39"/>
    <p:sldId id="306" r:id="rId40"/>
    <p:sldId id="307" r:id="rId41"/>
    <p:sldId id="308" r:id="rId42"/>
    <p:sldId id="309" r:id="rId43"/>
    <p:sldId id="310" r:id="rId44"/>
    <p:sldId id="311" r:id="rId45"/>
    <p:sldId id="312" r:id="rId46"/>
    <p:sldId id="313" r:id="rId47"/>
  </p:sldIdLst>
  <p:sldSz cx="12954000" cy="7562850"/>
  <p:notesSz cx="12954000" cy="7562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9" roundtripDataSignature="AMtx7mizizhhB940FlOvbi9Nzqggr6++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518F2D-2D2E-40EC-887A-D48A3D8F988D}">
  <a:tblStyle styleId="{36518F2D-2D2E-40EC-887A-D48A3D8F988D}"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p:scale>
          <a:sx n="66" d="100"/>
          <a:sy n="66" d="100"/>
        </p:scale>
        <p:origin x="1128" y="16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89" Type="http://customschemas.google.com/relationships/presentationmetadata" Target="metadata"/><Relationship Id="rId7" Type="http://schemas.openxmlformats.org/officeDocument/2006/relationships/slide" Target="slides/slide6.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90"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425" y="567200"/>
            <a:ext cx="8636425" cy="28360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95400" y="3592350"/>
            <a:ext cx="10363200" cy="34032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1: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11: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1"/>
        <p:cNvGrpSpPr/>
        <p:nvPr/>
      </p:nvGrpSpPr>
      <p:grpSpPr>
        <a:xfrm>
          <a:off x="0" y="0"/>
          <a:ext cx="0" cy="0"/>
          <a:chOff x="0" y="0"/>
          <a:chExt cx="0" cy="0"/>
        </a:xfrm>
      </p:grpSpPr>
      <p:sp>
        <p:nvSpPr>
          <p:cNvPr id="1312" name="Google Shape;1312;p38: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3" name="Google Shape;1313;p38: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p39: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7" name="Google Shape;1407;p39: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p40: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3" name="Google Shape;1463;p40: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
        <p:cNvGrpSpPr/>
        <p:nvPr/>
      </p:nvGrpSpPr>
      <p:grpSpPr>
        <a:xfrm>
          <a:off x="0" y="0"/>
          <a:ext cx="0" cy="0"/>
          <a:chOff x="0" y="0"/>
          <a:chExt cx="0" cy="0"/>
        </a:xfrm>
      </p:grpSpPr>
      <p:sp>
        <p:nvSpPr>
          <p:cNvPr id="1568" name="Google Shape;1568;p41: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9" name="Google Shape;1569;p41: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p42: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5" name="Google Shape;1605;p42: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7"/>
        <p:cNvGrpSpPr/>
        <p:nvPr/>
      </p:nvGrpSpPr>
      <p:grpSpPr>
        <a:xfrm>
          <a:off x="0" y="0"/>
          <a:ext cx="0" cy="0"/>
          <a:chOff x="0" y="0"/>
          <a:chExt cx="0" cy="0"/>
        </a:xfrm>
      </p:grpSpPr>
      <p:sp>
        <p:nvSpPr>
          <p:cNvPr id="2308" name="Google Shape;2308;p43: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9" name="Google Shape;2309;p43: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3"/>
        <p:cNvGrpSpPr/>
        <p:nvPr/>
      </p:nvGrpSpPr>
      <p:grpSpPr>
        <a:xfrm>
          <a:off x="0" y="0"/>
          <a:ext cx="0" cy="0"/>
          <a:chOff x="0" y="0"/>
          <a:chExt cx="0" cy="0"/>
        </a:xfrm>
      </p:grpSpPr>
      <p:sp>
        <p:nvSpPr>
          <p:cNvPr id="2404" name="Google Shape;2404;p44: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5" name="Google Shape;2405;p44: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p46: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0" name="Google Shape;2480;p46: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2"/>
        <p:cNvGrpSpPr/>
        <p:nvPr/>
      </p:nvGrpSpPr>
      <p:grpSpPr>
        <a:xfrm>
          <a:off x="0" y="0"/>
          <a:ext cx="0" cy="0"/>
          <a:chOff x="0" y="0"/>
          <a:chExt cx="0" cy="0"/>
        </a:xfrm>
      </p:grpSpPr>
      <p:sp>
        <p:nvSpPr>
          <p:cNvPr id="2543" name="Google Shape;2543;p47: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4" name="Google Shape;2544;p47: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3"/>
        <p:cNvGrpSpPr/>
        <p:nvPr/>
      </p:nvGrpSpPr>
      <p:grpSpPr>
        <a:xfrm>
          <a:off x="0" y="0"/>
          <a:ext cx="0" cy="0"/>
          <a:chOff x="0" y="0"/>
          <a:chExt cx="0" cy="0"/>
        </a:xfrm>
      </p:grpSpPr>
      <p:sp>
        <p:nvSpPr>
          <p:cNvPr id="2634" name="Google Shape;2634;p48: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5" name="Google Shape;2635;p48: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13: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13: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2"/>
        <p:cNvGrpSpPr/>
        <p:nvPr/>
      </p:nvGrpSpPr>
      <p:grpSpPr>
        <a:xfrm>
          <a:off x="0" y="0"/>
          <a:ext cx="0" cy="0"/>
          <a:chOff x="0" y="0"/>
          <a:chExt cx="0" cy="0"/>
        </a:xfrm>
      </p:grpSpPr>
      <p:sp>
        <p:nvSpPr>
          <p:cNvPr id="2673" name="Google Shape;2673;p49: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4" name="Google Shape;2674;p49: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9"/>
        <p:cNvGrpSpPr/>
        <p:nvPr/>
      </p:nvGrpSpPr>
      <p:grpSpPr>
        <a:xfrm>
          <a:off x="0" y="0"/>
          <a:ext cx="0" cy="0"/>
          <a:chOff x="0" y="0"/>
          <a:chExt cx="0" cy="0"/>
        </a:xfrm>
      </p:grpSpPr>
      <p:sp>
        <p:nvSpPr>
          <p:cNvPr id="2720" name="Google Shape;2720;p50: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1" name="Google Shape;2721;p50: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p51: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2" name="Google Shape;2782;p51: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1"/>
        <p:cNvGrpSpPr/>
        <p:nvPr/>
      </p:nvGrpSpPr>
      <p:grpSpPr>
        <a:xfrm>
          <a:off x="0" y="0"/>
          <a:ext cx="0" cy="0"/>
          <a:chOff x="0" y="0"/>
          <a:chExt cx="0" cy="0"/>
        </a:xfrm>
      </p:grpSpPr>
      <p:sp>
        <p:nvSpPr>
          <p:cNvPr id="2872" name="Google Shape;2872;p52: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3" name="Google Shape;2873;p52: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0"/>
        <p:cNvGrpSpPr/>
        <p:nvPr/>
      </p:nvGrpSpPr>
      <p:grpSpPr>
        <a:xfrm>
          <a:off x="0" y="0"/>
          <a:ext cx="0" cy="0"/>
          <a:chOff x="0" y="0"/>
          <a:chExt cx="0" cy="0"/>
        </a:xfrm>
      </p:grpSpPr>
      <p:sp>
        <p:nvSpPr>
          <p:cNvPr id="2921" name="Google Shape;2921;p53: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2" name="Google Shape;2922;p53: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9"/>
        <p:cNvGrpSpPr/>
        <p:nvPr/>
      </p:nvGrpSpPr>
      <p:grpSpPr>
        <a:xfrm>
          <a:off x="0" y="0"/>
          <a:ext cx="0" cy="0"/>
          <a:chOff x="0" y="0"/>
          <a:chExt cx="0" cy="0"/>
        </a:xfrm>
      </p:grpSpPr>
      <p:sp>
        <p:nvSpPr>
          <p:cNvPr id="3000" name="Google Shape;3000;p54: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1" name="Google Shape;3001;p54: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6"/>
        <p:cNvGrpSpPr/>
        <p:nvPr/>
      </p:nvGrpSpPr>
      <p:grpSpPr>
        <a:xfrm>
          <a:off x="0" y="0"/>
          <a:ext cx="0" cy="0"/>
          <a:chOff x="0" y="0"/>
          <a:chExt cx="0" cy="0"/>
        </a:xfrm>
      </p:grpSpPr>
      <p:sp>
        <p:nvSpPr>
          <p:cNvPr id="3097" name="Google Shape;3097;p55: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8" name="Google Shape;3098;p55: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9"/>
        <p:cNvGrpSpPr/>
        <p:nvPr/>
      </p:nvGrpSpPr>
      <p:grpSpPr>
        <a:xfrm>
          <a:off x="0" y="0"/>
          <a:ext cx="0" cy="0"/>
          <a:chOff x="0" y="0"/>
          <a:chExt cx="0" cy="0"/>
        </a:xfrm>
      </p:grpSpPr>
      <p:sp>
        <p:nvSpPr>
          <p:cNvPr id="3170" name="Google Shape;3170;p56: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1" name="Google Shape;3171;p56: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0"/>
        <p:cNvGrpSpPr/>
        <p:nvPr/>
      </p:nvGrpSpPr>
      <p:grpSpPr>
        <a:xfrm>
          <a:off x="0" y="0"/>
          <a:ext cx="0" cy="0"/>
          <a:chOff x="0" y="0"/>
          <a:chExt cx="0" cy="0"/>
        </a:xfrm>
      </p:grpSpPr>
      <p:sp>
        <p:nvSpPr>
          <p:cNvPr id="3211" name="Google Shape;3211;p57: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2" name="Google Shape;3212;p57: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1"/>
        <p:cNvGrpSpPr/>
        <p:nvPr/>
      </p:nvGrpSpPr>
      <p:grpSpPr>
        <a:xfrm>
          <a:off x="0" y="0"/>
          <a:ext cx="0" cy="0"/>
          <a:chOff x="0" y="0"/>
          <a:chExt cx="0" cy="0"/>
        </a:xfrm>
      </p:grpSpPr>
      <p:sp>
        <p:nvSpPr>
          <p:cNvPr id="3302" name="Google Shape;3302;p58: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303" name="Google Shape;3303;p58: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32: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5" name="Google Shape;845;p32: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2"/>
        <p:cNvGrpSpPr/>
        <p:nvPr/>
      </p:nvGrpSpPr>
      <p:grpSpPr>
        <a:xfrm>
          <a:off x="0" y="0"/>
          <a:ext cx="0" cy="0"/>
          <a:chOff x="0" y="0"/>
          <a:chExt cx="0" cy="0"/>
        </a:xfrm>
      </p:grpSpPr>
      <p:sp>
        <p:nvSpPr>
          <p:cNvPr id="3483" name="Google Shape;3483;p59: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4" name="Google Shape;3484;p59: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8"/>
        <p:cNvGrpSpPr/>
        <p:nvPr/>
      </p:nvGrpSpPr>
      <p:grpSpPr>
        <a:xfrm>
          <a:off x="0" y="0"/>
          <a:ext cx="0" cy="0"/>
          <a:chOff x="0" y="0"/>
          <a:chExt cx="0" cy="0"/>
        </a:xfrm>
      </p:grpSpPr>
      <p:sp>
        <p:nvSpPr>
          <p:cNvPr id="3569" name="Google Shape;3569;p60: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0" name="Google Shape;3570;p60: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6"/>
        <p:cNvGrpSpPr/>
        <p:nvPr/>
      </p:nvGrpSpPr>
      <p:grpSpPr>
        <a:xfrm>
          <a:off x="0" y="0"/>
          <a:ext cx="0" cy="0"/>
          <a:chOff x="0" y="0"/>
          <a:chExt cx="0" cy="0"/>
        </a:xfrm>
      </p:grpSpPr>
      <p:sp>
        <p:nvSpPr>
          <p:cNvPr id="3627" name="Google Shape;3627;p61: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8" name="Google Shape;3628;p61: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0"/>
        <p:cNvGrpSpPr/>
        <p:nvPr/>
      </p:nvGrpSpPr>
      <p:grpSpPr>
        <a:xfrm>
          <a:off x="0" y="0"/>
          <a:ext cx="0" cy="0"/>
          <a:chOff x="0" y="0"/>
          <a:chExt cx="0" cy="0"/>
        </a:xfrm>
      </p:grpSpPr>
      <p:sp>
        <p:nvSpPr>
          <p:cNvPr id="3671" name="Google Shape;3671;p62: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2" name="Google Shape;3672;p62: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p63: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50" name="Google Shape;3750;p63: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2"/>
        <p:cNvGrpSpPr/>
        <p:nvPr/>
      </p:nvGrpSpPr>
      <p:grpSpPr>
        <a:xfrm>
          <a:off x="0" y="0"/>
          <a:ext cx="0" cy="0"/>
          <a:chOff x="0" y="0"/>
          <a:chExt cx="0" cy="0"/>
        </a:xfrm>
      </p:grpSpPr>
      <p:sp>
        <p:nvSpPr>
          <p:cNvPr id="3823" name="Google Shape;3823;p64: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4" name="Google Shape;3824;p64: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2"/>
        <p:cNvGrpSpPr/>
        <p:nvPr/>
      </p:nvGrpSpPr>
      <p:grpSpPr>
        <a:xfrm>
          <a:off x="0" y="0"/>
          <a:ext cx="0" cy="0"/>
          <a:chOff x="0" y="0"/>
          <a:chExt cx="0" cy="0"/>
        </a:xfrm>
      </p:grpSpPr>
      <p:sp>
        <p:nvSpPr>
          <p:cNvPr id="3863" name="Google Shape;3863;p65: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4" name="Google Shape;3864;p65: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3"/>
        <p:cNvGrpSpPr/>
        <p:nvPr/>
      </p:nvGrpSpPr>
      <p:grpSpPr>
        <a:xfrm>
          <a:off x="0" y="0"/>
          <a:ext cx="0" cy="0"/>
          <a:chOff x="0" y="0"/>
          <a:chExt cx="0" cy="0"/>
        </a:xfrm>
      </p:grpSpPr>
      <p:sp>
        <p:nvSpPr>
          <p:cNvPr id="3904" name="Google Shape;3904;p66: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5" name="Google Shape;3905;p66: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7"/>
        <p:cNvGrpSpPr/>
        <p:nvPr/>
      </p:nvGrpSpPr>
      <p:grpSpPr>
        <a:xfrm>
          <a:off x="0" y="0"/>
          <a:ext cx="0" cy="0"/>
          <a:chOff x="0" y="0"/>
          <a:chExt cx="0" cy="0"/>
        </a:xfrm>
      </p:grpSpPr>
      <p:sp>
        <p:nvSpPr>
          <p:cNvPr id="4028" name="Google Shape;4028;p68: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9" name="Google Shape;4029;p68: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9"/>
        <p:cNvGrpSpPr/>
        <p:nvPr/>
      </p:nvGrpSpPr>
      <p:grpSpPr>
        <a:xfrm>
          <a:off x="0" y="0"/>
          <a:ext cx="0" cy="0"/>
          <a:chOff x="0" y="0"/>
          <a:chExt cx="0" cy="0"/>
        </a:xfrm>
      </p:grpSpPr>
      <p:sp>
        <p:nvSpPr>
          <p:cNvPr id="4120" name="Google Shape;4120;p69: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1" name="Google Shape;4121;p69: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p33: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9" name="Google Shape;879;p33: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2"/>
        <p:cNvGrpSpPr/>
        <p:nvPr/>
      </p:nvGrpSpPr>
      <p:grpSpPr>
        <a:xfrm>
          <a:off x="0" y="0"/>
          <a:ext cx="0" cy="0"/>
          <a:chOff x="0" y="0"/>
          <a:chExt cx="0" cy="0"/>
        </a:xfrm>
      </p:grpSpPr>
      <p:sp>
        <p:nvSpPr>
          <p:cNvPr id="4223" name="Google Shape;4223;p70: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4" name="Google Shape;4224;p70: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1"/>
        <p:cNvGrpSpPr/>
        <p:nvPr/>
      </p:nvGrpSpPr>
      <p:grpSpPr>
        <a:xfrm>
          <a:off x="0" y="0"/>
          <a:ext cx="0" cy="0"/>
          <a:chOff x="0" y="0"/>
          <a:chExt cx="0" cy="0"/>
        </a:xfrm>
      </p:grpSpPr>
      <p:sp>
        <p:nvSpPr>
          <p:cNvPr id="4282" name="Google Shape;4282;p71: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3" name="Google Shape;4283;p71: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2"/>
        <p:cNvGrpSpPr/>
        <p:nvPr/>
      </p:nvGrpSpPr>
      <p:grpSpPr>
        <a:xfrm>
          <a:off x="0" y="0"/>
          <a:ext cx="0" cy="0"/>
          <a:chOff x="0" y="0"/>
          <a:chExt cx="0" cy="0"/>
        </a:xfrm>
      </p:grpSpPr>
      <p:sp>
        <p:nvSpPr>
          <p:cNvPr id="4333" name="Google Shape;4333;p72: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4" name="Google Shape;4334;p72: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6"/>
        <p:cNvGrpSpPr/>
        <p:nvPr/>
      </p:nvGrpSpPr>
      <p:grpSpPr>
        <a:xfrm>
          <a:off x="0" y="0"/>
          <a:ext cx="0" cy="0"/>
          <a:chOff x="0" y="0"/>
          <a:chExt cx="0" cy="0"/>
        </a:xfrm>
      </p:grpSpPr>
      <p:sp>
        <p:nvSpPr>
          <p:cNvPr id="4377" name="Google Shape;4377;p73: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8" name="Google Shape;4378;p73: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1"/>
        <p:cNvGrpSpPr/>
        <p:nvPr/>
      </p:nvGrpSpPr>
      <p:grpSpPr>
        <a:xfrm>
          <a:off x="0" y="0"/>
          <a:ext cx="0" cy="0"/>
          <a:chOff x="0" y="0"/>
          <a:chExt cx="0" cy="0"/>
        </a:xfrm>
      </p:grpSpPr>
      <p:sp>
        <p:nvSpPr>
          <p:cNvPr id="4472" name="Google Shape;4472;p74: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73" name="Google Shape;4473;p74: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7"/>
        <p:cNvGrpSpPr/>
        <p:nvPr/>
      </p:nvGrpSpPr>
      <p:grpSpPr>
        <a:xfrm>
          <a:off x="0" y="0"/>
          <a:ext cx="0" cy="0"/>
          <a:chOff x="0" y="0"/>
          <a:chExt cx="0" cy="0"/>
        </a:xfrm>
      </p:grpSpPr>
      <p:sp>
        <p:nvSpPr>
          <p:cNvPr id="4538" name="Google Shape;4538;p75: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39" name="Google Shape;4539;p75: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6"/>
        <p:cNvGrpSpPr/>
        <p:nvPr/>
      </p:nvGrpSpPr>
      <p:grpSpPr>
        <a:xfrm>
          <a:off x="0" y="0"/>
          <a:ext cx="0" cy="0"/>
          <a:chOff x="0" y="0"/>
          <a:chExt cx="0" cy="0"/>
        </a:xfrm>
      </p:grpSpPr>
      <p:sp>
        <p:nvSpPr>
          <p:cNvPr id="4607" name="Google Shape;4607;p76: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08" name="Google Shape;4608;p76: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p:cNvGrpSpPr/>
        <p:nvPr/>
      </p:nvGrpSpPr>
      <p:grpSpPr>
        <a:xfrm>
          <a:off x="0" y="0"/>
          <a:ext cx="0" cy="0"/>
          <a:chOff x="0" y="0"/>
          <a:chExt cx="0" cy="0"/>
        </a:xfrm>
      </p:grpSpPr>
      <p:sp>
        <p:nvSpPr>
          <p:cNvPr id="941" name="Google Shape;941;p34: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2" name="Google Shape;942;p34: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0">
          <a:extLst>
            <a:ext uri="{FF2B5EF4-FFF2-40B4-BE49-F238E27FC236}">
              <a16:creationId xmlns:a16="http://schemas.microsoft.com/office/drawing/2014/main" id="{58C2EF77-B258-DB54-BE28-0CD37A8C06B6}"/>
            </a:ext>
          </a:extLst>
        </p:cNvPr>
        <p:cNvGrpSpPr/>
        <p:nvPr/>
      </p:nvGrpSpPr>
      <p:grpSpPr>
        <a:xfrm>
          <a:off x="0" y="0"/>
          <a:ext cx="0" cy="0"/>
          <a:chOff x="0" y="0"/>
          <a:chExt cx="0" cy="0"/>
        </a:xfrm>
      </p:grpSpPr>
      <p:sp>
        <p:nvSpPr>
          <p:cNvPr id="941" name="Google Shape;941;p34:notes">
            <a:extLst>
              <a:ext uri="{FF2B5EF4-FFF2-40B4-BE49-F238E27FC236}">
                <a16:creationId xmlns:a16="http://schemas.microsoft.com/office/drawing/2014/main" id="{BDED1553-7C83-114E-80C5-88F8AEF66817}"/>
              </a:ext>
            </a:extLst>
          </p:cNvPr>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2" name="Google Shape;942;p34:notes">
            <a:extLst>
              <a:ext uri="{FF2B5EF4-FFF2-40B4-BE49-F238E27FC236}">
                <a16:creationId xmlns:a16="http://schemas.microsoft.com/office/drawing/2014/main" id="{A4B743BC-96AF-021B-7517-2BD0AC14CE17}"/>
              </a:ext>
            </a:extLst>
          </p:cNvPr>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964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p35: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4" name="Google Shape;984;p35: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37:notes"/>
          <p:cNvSpPr txBox="1">
            <a:spLocks noGrp="1"/>
          </p:cNvSpPr>
          <p:nvPr>
            <p:ph type="body" idx="1"/>
          </p:nvPr>
        </p:nvSpPr>
        <p:spPr>
          <a:xfrm>
            <a:off x="1295400" y="3592350"/>
            <a:ext cx="10363200" cy="34032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0" name="Google Shape;1220;p37:notes"/>
          <p:cNvSpPr>
            <a:spLocks noGrp="1" noRot="1" noChangeAspect="1"/>
          </p:cNvSpPr>
          <p:nvPr>
            <p:ph type="sldImg" idx="2"/>
          </p:nvPr>
        </p:nvSpPr>
        <p:spPr>
          <a:xfrm>
            <a:off x="4048125" y="566738"/>
            <a:ext cx="4859338" cy="283686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7"/>
        <p:cNvGrpSpPr/>
        <p:nvPr/>
      </p:nvGrpSpPr>
      <p:grpSpPr>
        <a:xfrm>
          <a:off x="0" y="0"/>
          <a:ext cx="0" cy="0"/>
          <a:chOff x="0" y="0"/>
          <a:chExt cx="0" cy="0"/>
        </a:xfrm>
      </p:grpSpPr>
      <p:sp>
        <p:nvSpPr>
          <p:cNvPr id="28" name="Google Shape;28;p103"/>
          <p:cNvSpPr txBox="1">
            <a:spLocks noGrp="1"/>
          </p:cNvSpPr>
          <p:nvPr>
            <p:ph type="ftr" idx="11"/>
          </p:nvPr>
        </p:nvSpPr>
        <p:spPr>
          <a:xfrm>
            <a:off x="4406519" y="7033450"/>
            <a:ext cx="4147312" cy="3781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03"/>
          <p:cNvSpPr txBox="1">
            <a:spLocks noGrp="1"/>
          </p:cNvSpPr>
          <p:nvPr>
            <p:ph type="dt" idx="10"/>
          </p:nvPr>
        </p:nvSpPr>
        <p:spPr>
          <a:xfrm>
            <a:off x="648017" y="7033450"/>
            <a:ext cx="2980880" cy="3781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3"/>
          <p:cNvSpPr txBox="1">
            <a:spLocks noGrp="1"/>
          </p:cNvSpPr>
          <p:nvPr>
            <p:ph type="sldNum" idx="12"/>
          </p:nvPr>
        </p:nvSpPr>
        <p:spPr>
          <a:xfrm>
            <a:off x="9331452" y="7033450"/>
            <a:ext cx="2980880" cy="37814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104"/>
          <p:cNvSpPr txBox="1">
            <a:spLocks noGrp="1"/>
          </p:cNvSpPr>
          <p:nvPr>
            <p:ph type="ctrTitle"/>
          </p:nvPr>
        </p:nvSpPr>
        <p:spPr>
          <a:xfrm>
            <a:off x="972026" y="2344483"/>
            <a:ext cx="11016298" cy="158819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900" b="0" i="0">
                <a:solidFill>
                  <a:srgbClr val="006E6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4"/>
          <p:cNvSpPr txBox="1">
            <a:spLocks noGrp="1"/>
          </p:cNvSpPr>
          <p:nvPr>
            <p:ph type="subTitle" idx="1"/>
          </p:nvPr>
        </p:nvSpPr>
        <p:spPr>
          <a:xfrm>
            <a:off x="1944052" y="4235196"/>
            <a:ext cx="9072245" cy="189071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4"/>
          <p:cNvSpPr txBox="1">
            <a:spLocks noGrp="1"/>
          </p:cNvSpPr>
          <p:nvPr>
            <p:ph type="ftr" idx="11"/>
          </p:nvPr>
        </p:nvSpPr>
        <p:spPr>
          <a:xfrm>
            <a:off x="4406519" y="7033450"/>
            <a:ext cx="4147312" cy="3781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4"/>
          <p:cNvSpPr txBox="1">
            <a:spLocks noGrp="1"/>
          </p:cNvSpPr>
          <p:nvPr>
            <p:ph type="dt" idx="10"/>
          </p:nvPr>
        </p:nvSpPr>
        <p:spPr>
          <a:xfrm>
            <a:off x="648017" y="7033450"/>
            <a:ext cx="2980880" cy="3781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04"/>
          <p:cNvSpPr txBox="1">
            <a:spLocks noGrp="1"/>
          </p:cNvSpPr>
          <p:nvPr>
            <p:ph type="sldNum" idx="12"/>
          </p:nvPr>
        </p:nvSpPr>
        <p:spPr>
          <a:xfrm>
            <a:off x="9331452" y="7033450"/>
            <a:ext cx="2980880" cy="37814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105"/>
          <p:cNvSpPr txBox="1">
            <a:spLocks noGrp="1"/>
          </p:cNvSpPr>
          <p:nvPr>
            <p:ph type="title"/>
          </p:nvPr>
        </p:nvSpPr>
        <p:spPr>
          <a:xfrm>
            <a:off x="977705" y="2900111"/>
            <a:ext cx="4389755" cy="110108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900" b="0" i="0">
                <a:solidFill>
                  <a:srgbClr val="006E6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05"/>
          <p:cNvSpPr txBox="1">
            <a:spLocks noGrp="1"/>
          </p:cNvSpPr>
          <p:nvPr>
            <p:ph type="body" idx="1"/>
          </p:nvPr>
        </p:nvSpPr>
        <p:spPr>
          <a:xfrm>
            <a:off x="648017" y="1739455"/>
            <a:ext cx="11664315" cy="499148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5"/>
          <p:cNvSpPr txBox="1">
            <a:spLocks noGrp="1"/>
          </p:cNvSpPr>
          <p:nvPr>
            <p:ph type="ftr" idx="11"/>
          </p:nvPr>
        </p:nvSpPr>
        <p:spPr>
          <a:xfrm>
            <a:off x="4406519" y="7033450"/>
            <a:ext cx="4147312" cy="3781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05"/>
          <p:cNvSpPr txBox="1">
            <a:spLocks noGrp="1"/>
          </p:cNvSpPr>
          <p:nvPr>
            <p:ph type="dt" idx="10"/>
          </p:nvPr>
        </p:nvSpPr>
        <p:spPr>
          <a:xfrm>
            <a:off x="648017" y="7033450"/>
            <a:ext cx="2980880" cy="3781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5"/>
          <p:cNvSpPr txBox="1">
            <a:spLocks noGrp="1"/>
          </p:cNvSpPr>
          <p:nvPr>
            <p:ph type="sldNum" idx="12"/>
          </p:nvPr>
        </p:nvSpPr>
        <p:spPr>
          <a:xfrm>
            <a:off x="9331452" y="7033450"/>
            <a:ext cx="2980880" cy="37814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3"/>
        <p:cNvGrpSpPr/>
        <p:nvPr/>
      </p:nvGrpSpPr>
      <p:grpSpPr>
        <a:xfrm>
          <a:off x="0" y="0"/>
          <a:ext cx="0" cy="0"/>
          <a:chOff x="0" y="0"/>
          <a:chExt cx="0" cy="0"/>
        </a:xfrm>
      </p:grpSpPr>
      <p:sp>
        <p:nvSpPr>
          <p:cNvPr id="44" name="Google Shape;44;p106"/>
          <p:cNvSpPr txBox="1">
            <a:spLocks noGrp="1"/>
          </p:cNvSpPr>
          <p:nvPr>
            <p:ph type="title"/>
          </p:nvPr>
        </p:nvSpPr>
        <p:spPr>
          <a:xfrm>
            <a:off x="977705" y="2900111"/>
            <a:ext cx="4389755" cy="110108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900" b="0" i="0">
                <a:solidFill>
                  <a:srgbClr val="006E63"/>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106"/>
          <p:cNvSpPr txBox="1">
            <a:spLocks noGrp="1"/>
          </p:cNvSpPr>
          <p:nvPr>
            <p:ph type="body" idx="1"/>
          </p:nvPr>
        </p:nvSpPr>
        <p:spPr>
          <a:xfrm>
            <a:off x="648017" y="1739455"/>
            <a:ext cx="5637752" cy="499148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06"/>
          <p:cNvSpPr txBox="1">
            <a:spLocks noGrp="1"/>
          </p:cNvSpPr>
          <p:nvPr>
            <p:ph type="body" idx="2"/>
          </p:nvPr>
        </p:nvSpPr>
        <p:spPr>
          <a:xfrm>
            <a:off x="6674580" y="1739455"/>
            <a:ext cx="5637752" cy="4991481"/>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06"/>
          <p:cNvSpPr txBox="1">
            <a:spLocks noGrp="1"/>
          </p:cNvSpPr>
          <p:nvPr>
            <p:ph type="ftr" idx="11"/>
          </p:nvPr>
        </p:nvSpPr>
        <p:spPr>
          <a:xfrm>
            <a:off x="4406519" y="7033450"/>
            <a:ext cx="4147312" cy="3781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06"/>
          <p:cNvSpPr txBox="1">
            <a:spLocks noGrp="1"/>
          </p:cNvSpPr>
          <p:nvPr>
            <p:ph type="dt" idx="10"/>
          </p:nvPr>
        </p:nvSpPr>
        <p:spPr>
          <a:xfrm>
            <a:off x="648017" y="7033450"/>
            <a:ext cx="2980880" cy="3781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06"/>
          <p:cNvSpPr txBox="1">
            <a:spLocks noGrp="1"/>
          </p:cNvSpPr>
          <p:nvPr>
            <p:ph type="sldNum" idx="12"/>
          </p:nvPr>
        </p:nvSpPr>
        <p:spPr>
          <a:xfrm>
            <a:off x="9331452" y="7033450"/>
            <a:ext cx="2980880" cy="378142"/>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1"/>
          <p:cNvSpPr txBox="1">
            <a:spLocks noGrp="1"/>
          </p:cNvSpPr>
          <p:nvPr>
            <p:ph type="title"/>
          </p:nvPr>
        </p:nvSpPr>
        <p:spPr>
          <a:xfrm>
            <a:off x="977705" y="2900111"/>
            <a:ext cx="4389755" cy="110108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900" b="0" i="0" u="none" strike="noStrike" cap="none">
                <a:solidFill>
                  <a:srgbClr val="006E6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1"/>
          <p:cNvSpPr txBox="1">
            <a:spLocks noGrp="1"/>
          </p:cNvSpPr>
          <p:nvPr>
            <p:ph type="body" idx="1"/>
          </p:nvPr>
        </p:nvSpPr>
        <p:spPr>
          <a:xfrm>
            <a:off x="648017" y="1739455"/>
            <a:ext cx="11664315" cy="4991481"/>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01"/>
          <p:cNvSpPr txBox="1">
            <a:spLocks noGrp="1"/>
          </p:cNvSpPr>
          <p:nvPr>
            <p:ph type="ftr" idx="11"/>
          </p:nvPr>
        </p:nvSpPr>
        <p:spPr>
          <a:xfrm>
            <a:off x="4406519" y="7033450"/>
            <a:ext cx="4147312" cy="378142"/>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01"/>
          <p:cNvSpPr txBox="1">
            <a:spLocks noGrp="1"/>
          </p:cNvSpPr>
          <p:nvPr>
            <p:ph type="dt" idx="10"/>
          </p:nvPr>
        </p:nvSpPr>
        <p:spPr>
          <a:xfrm>
            <a:off x="648017" y="7033450"/>
            <a:ext cx="2980880" cy="378142"/>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01"/>
          <p:cNvSpPr txBox="1">
            <a:spLocks noGrp="1"/>
          </p:cNvSpPr>
          <p:nvPr>
            <p:ph type="sldNum" idx="12"/>
          </p:nvPr>
        </p:nvSpPr>
        <p:spPr>
          <a:xfrm>
            <a:off x="9331452" y="7033450"/>
            <a:ext cx="2980880" cy="378142"/>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7"/>
        <p:cNvGrpSpPr/>
        <p:nvPr/>
      </p:nvGrpSpPr>
      <p:grpSpPr>
        <a:xfrm>
          <a:off x="0" y="0"/>
          <a:ext cx="0" cy="0"/>
          <a:chOff x="0" y="0"/>
          <a:chExt cx="0" cy="0"/>
        </a:xfrm>
      </p:grpSpPr>
      <p:sp>
        <p:nvSpPr>
          <p:cNvPr id="448" name="Google Shape;448;p11"/>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11</a:t>
            </a:r>
            <a:endParaRPr sz="900">
              <a:latin typeface="Arial"/>
              <a:ea typeface="Arial"/>
              <a:cs typeface="Arial"/>
              <a:sym typeface="Arial"/>
            </a:endParaRPr>
          </a:p>
        </p:txBody>
      </p:sp>
      <p:sp>
        <p:nvSpPr>
          <p:cNvPr id="451" name="Google Shape;451;p11"/>
          <p:cNvSpPr txBox="1"/>
          <p:nvPr/>
        </p:nvSpPr>
        <p:spPr>
          <a:xfrm>
            <a:off x="344124" y="1267336"/>
            <a:ext cx="221297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006E63"/>
                </a:solidFill>
                <a:latin typeface="Arial"/>
                <a:ea typeface="Arial"/>
                <a:cs typeface="Arial"/>
                <a:sym typeface="Arial"/>
              </a:rPr>
              <a:t>ESG 전략 체계</a:t>
            </a:r>
            <a:endParaRPr sz="2500">
              <a:latin typeface="Arial"/>
              <a:ea typeface="Arial"/>
              <a:cs typeface="Arial"/>
              <a:sym typeface="Arial"/>
            </a:endParaRPr>
          </a:p>
        </p:txBody>
      </p:sp>
      <p:sp>
        <p:nvSpPr>
          <p:cNvPr id="452" name="Google Shape;452;p11"/>
          <p:cNvSpPr txBox="1"/>
          <p:nvPr/>
        </p:nvSpPr>
        <p:spPr>
          <a:xfrm>
            <a:off x="283218" y="1832400"/>
            <a:ext cx="6443653" cy="782778"/>
          </a:xfrm>
          <a:prstGeom prst="rect">
            <a:avLst/>
          </a:prstGeom>
          <a:noFill/>
          <a:ln>
            <a:noFill/>
          </a:ln>
        </p:spPr>
        <p:txBody>
          <a:bodyPr spcFirstLastPara="1" wrap="square" lIns="0" tIns="12700" rIns="0" bIns="0" anchor="t" anchorCtr="0">
            <a:spAutoFit/>
          </a:bodyPr>
          <a:lstStyle/>
          <a:p>
            <a:pPr marL="12700" marR="330200" lvl="0" indent="0" algn="just" rtl="0">
              <a:lnSpc>
                <a:spcPct val="138900"/>
              </a:lnSpc>
              <a:spcBef>
                <a:spcPts val="0"/>
              </a:spcBef>
              <a:spcAft>
                <a:spcPts val="0"/>
              </a:spcAft>
              <a:buNone/>
            </a:pPr>
            <a:r>
              <a:rPr lang="en-US" sz="900" b="0" dirty="0" err="1">
                <a:solidFill>
                  <a:srgbClr val="006E63"/>
                </a:solidFill>
                <a:latin typeface="Arial"/>
                <a:ea typeface="Arial"/>
                <a:cs typeface="Arial"/>
                <a:sym typeface="Arial"/>
              </a:rPr>
              <a:t>CJ프레시웨이는</a:t>
            </a:r>
            <a:r>
              <a:rPr lang="en-US" sz="900" b="0" dirty="0">
                <a:solidFill>
                  <a:srgbClr val="006E63"/>
                </a:solidFill>
                <a:latin typeface="Arial"/>
                <a:ea typeface="Arial"/>
                <a:cs typeface="Arial"/>
                <a:sym typeface="Arial"/>
              </a:rPr>
              <a:t> ESG </a:t>
            </a:r>
            <a:r>
              <a:rPr lang="en-US" sz="900" b="0" dirty="0" err="1">
                <a:solidFill>
                  <a:srgbClr val="006E63"/>
                </a:solidFill>
                <a:latin typeface="Arial"/>
                <a:ea typeface="Arial"/>
                <a:cs typeface="Arial"/>
                <a:sym typeface="Arial"/>
              </a:rPr>
              <a:t>경영을</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위해</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지향점</a:t>
            </a:r>
            <a:r>
              <a:rPr lang="en-US" sz="900" b="0" dirty="0">
                <a:solidFill>
                  <a:srgbClr val="006E63"/>
                </a:solidFill>
                <a:latin typeface="Arial"/>
                <a:ea typeface="Arial"/>
                <a:cs typeface="Arial"/>
                <a:sym typeface="Arial"/>
              </a:rPr>
              <a:t> 및 </a:t>
            </a:r>
            <a:r>
              <a:rPr lang="en-US" sz="900" b="0" dirty="0" err="1">
                <a:solidFill>
                  <a:srgbClr val="006E63"/>
                </a:solidFill>
                <a:latin typeface="Arial"/>
                <a:ea typeface="Arial"/>
                <a:cs typeface="Arial"/>
                <a:sym typeface="Arial"/>
              </a:rPr>
              <a:t>비전을</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수립하고</a:t>
            </a:r>
            <a:r>
              <a:rPr lang="en-US" sz="900" b="0" dirty="0">
                <a:solidFill>
                  <a:srgbClr val="006E63"/>
                </a:solidFill>
                <a:latin typeface="Arial"/>
                <a:ea typeface="Arial"/>
                <a:cs typeface="Arial"/>
                <a:sym typeface="Arial"/>
              </a:rPr>
              <a:t>,</a:t>
            </a:r>
            <a:endParaRPr sz="900" dirty="0">
              <a:latin typeface="Arial"/>
              <a:ea typeface="Arial"/>
              <a:cs typeface="Arial"/>
              <a:sym typeface="Arial"/>
            </a:endParaRPr>
          </a:p>
          <a:p>
            <a:pPr marL="12700" marR="5080" lvl="0" indent="0" algn="just" rtl="0">
              <a:lnSpc>
                <a:spcPct val="138900"/>
              </a:lnSpc>
              <a:spcBef>
                <a:spcPts val="0"/>
              </a:spcBef>
              <a:spcAft>
                <a:spcPts val="0"/>
              </a:spcAft>
              <a:buNone/>
            </a:pPr>
            <a:r>
              <a:rPr lang="en-US" sz="900" b="0" dirty="0">
                <a:solidFill>
                  <a:srgbClr val="006E63"/>
                </a:solidFill>
                <a:latin typeface="Arial"/>
                <a:ea typeface="Arial"/>
                <a:cs typeface="Arial"/>
                <a:sym typeface="Arial"/>
              </a:rPr>
              <a:t>6대 </a:t>
            </a:r>
            <a:r>
              <a:rPr lang="en-US" sz="900" b="0" dirty="0" err="1">
                <a:solidFill>
                  <a:srgbClr val="006E63"/>
                </a:solidFill>
                <a:latin typeface="Arial"/>
                <a:ea typeface="Arial"/>
                <a:cs typeface="Arial"/>
                <a:sym typeface="Arial"/>
              </a:rPr>
              <a:t>전략과제</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추진을</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지속하고</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있습니다</a:t>
            </a:r>
            <a:r>
              <a:rPr lang="en-US" sz="900" b="0" dirty="0">
                <a:solidFill>
                  <a:srgbClr val="006E63"/>
                </a:solidFill>
                <a:latin typeface="Arial"/>
                <a:ea typeface="Arial"/>
                <a:cs typeface="Arial"/>
                <a:sym typeface="Arial"/>
              </a:rPr>
              <a:t>. ESG </a:t>
            </a:r>
            <a:r>
              <a:rPr lang="en-US" sz="900" b="0" dirty="0" err="1">
                <a:solidFill>
                  <a:srgbClr val="006E63"/>
                </a:solidFill>
                <a:latin typeface="Arial"/>
                <a:ea typeface="Arial"/>
                <a:cs typeface="Arial"/>
                <a:sym typeface="Arial"/>
              </a:rPr>
              <a:t>전략</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체계는</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산업의</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특성과</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업계에서</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당사가</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실현하고자</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하는</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가치</a:t>
            </a:r>
            <a:r>
              <a:rPr lang="en-US" sz="900" b="0" dirty="0">
                <a:solidFill>
                  <a:srgbClr val="006E63"/>
                </a:solidFill>
                <a:latin typeface="Arial"/>
                <a:ea typeface="Arial"/>
                <a:cs typeface="Arial"/>
                <a:sym typeface="Arial"/>
              </a:rPr>
              <a:t>,</a:t>
            </a:r>
            <a:endParaRPr sz="900" dirty="0">
              <a:latin typeface="Arial"/>
              <a:ea typeface="Arial"/>
              <a:cs typeface="Arial"/>
              <a:sym typeface="Arial"/>
            </a:endParaRPr>
          </a:p>
          <a:p>
            <a:pPr marL="12700" marR="439419" lvl="0" indent="0" algn="l" rtl="0">
              <a:lnSpc>
                <a:spcPct val="138900"/>
              </a:lnSpc>
              <a:spcBef>
                <a:spcPts val="0"/>
              </a:spcBef>
              <a:spcAft>
                <a:spcPts val="0"/>
              </a:spcAft>
              <a:buNone/>
            </a:pPr>
            <a:r>
              <a:rPr lang="en-US" sz="900" b="0" dirty="0">
                <a:solidFill>
                  <a:srgbClr val="006E63"/>
                </a:solidFill>
                <a:latin typeface="Arial"/>
                <a:ea typeface="Arial"/>
                <a:cs typeface="Arial"/>
                <a:sym typeface="Arial"/>
              </a:rPr>
              <a:t>ESG </a:t>
            </a:r>
            <a:r>
              <a:rPr lang="en-US" sz="900" b="0" dirty="0" err="1">
                <a:solidFill>
                  <a:srgbClr val="006E63"/>
                </a:solidFill>
                <a:latin typeface="Arial"/>
                <a:ea typeface="Arial"/>
                <a:cs typeface="Arial"/>
                <a:sym typeface="Arial"/>
              </a:rPr>
              <a:t>대응</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우선순위</a:t>
            </a:r>
            <a:r>
              <a:rPr lang="en-US" sz="900" b="0" dirty="0">
                <a:solidFill>
                  <a:srgbClr val="006E63"/>
                </a:solidFill>
                <a:latin typeface="Arial"/>
                <a:ea typeface="Arial"/>
                <a:cs typeface="Arial"/>
                <a:sym typeface="Arial"/>
              </a:rPr>
              <a:t> 및 </a:t>
            </a:r>
            <a:r>
              <a:rPr lang="en-US" sz="900" b="0" dirty="0" err="1">
                <a:solidFill>
                  <a:srgbClr val="006E63"/>
                </a:solidFill>
                <a:latin typeface="Arial"/>
                <a:ea typeface="Arial"/>
                <a:cs typeface="Arial"/>
                <a:sym typeface="Arial"/>
              </a:rPr>
              <a:t>영향력을</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기반으로</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수립되었습니다</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당사는</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지속적으로</a:t>
            </a:r>
            <a:endParaRPr sz="900" dirty="0">
              <a:latin typeface="Arial"/>
              <a:ea typeface="Arial"/>
              <a:cs typeface="Arial"/>
              <a:sym typeface="Arial"/>
            </a:endParaRPr>
          </a:p>
          <a:p>
            <a:pPr marL="12700" marR="407669" lvl="0" indent="0" algn="l" rtl="0">
              <a:lnSpc>
                <a:spcPct val="138900"/>
              </a:lnSpc>
              <a:spcBef>
                <a:spcPts val="0"/>
              </a:spcBef>
              <a:spcAft>
                <a:spcPts val="0"/>
              </a:spcAft>
              <a:buNone/>
            </a:pPr>
            <a:r>
              <a:rPr lang="en-US" sz="900" b="0" dirty="0">
                <a:solidFill>
                  <a:srgbClr val="006E63"/>
                </a:solidFill>
                <a:latin typeface="Arial"/>
                <a:ea typeface="Arial"/>
                <a:cs typeface="Arial"/>
                <a:sym typeface="Arial"/>
              </a:rPr>
              <a:t>ESG </a:t>
            </a:r>
            <a:r>
              <a:rPr lang="en-US" sz="900" b="0" dirty="0" err="1">
                <a:solidFill>
                  <a:srgbClr val="006E63"/>
                </a:solidFill>
                <a:latin typeface="Arial"/>
                <a:ea typeface="Arial"/>
                <a:cs typeface="Arial"/>
                <a:sym typeface="Arial"/>
              </a:rPr>
              <a:t>목표</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시행을</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위해</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노력하고</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주요</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이슈에</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대응하겠습니다</a:t>
            </a:r>
            <a:r>
              <a:rPr lang="en-US" sz="900" b="0" dirty="0">
                <a:solidFill>
                  <a:srgbClr val="006E63"/>
                </a:solidFill>
                <a:latin typeface="Arial"/>
                <a:ea typeface="Arial"/>
                <a:cs typeface="Arial"/>
                <a:sym typeface="Arial"/>
              </a:rPr>
              <a:t>.</a:t>
            </a:r>
            <a:endParaRPr sz="900" dirty="0">
              <a:latin typeface="Arial"/>
              <a:ea typeface="Arial"/>
              <a:cs typeface="Arial"/>
              <a:sym typeface="Arial"/>
            </a:endParaRPr>
          </a:p>
        </p:txBody>
      </p:sp>
      <p:sp>
        <p:nvSpPr>
          <p:cNvPr id="453" name="Google Shape;453;p11"/>
          <p:cNvSpPr txBox="1"/>
          <p:nvPr/>
        </p:nvSpPr>
        <p:spPr>
          <a:xfrm>
            <a:off x="283218" y="5925338"/>
            <a:ext cx="4839970" cy="1351139"/>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a:solidFill>
                  <a:srgbClr val="006E63"/>
                </a:solidFill>
                <a:latin typeface="Arial"/>
                <a:ea typeface="Arial"/>
                <a:cs typeface="Arial"/>
                <a:sym typeface="Arial"/>
              </a:rPr>
              <a:t>ESG </a:t>
            </a:r>
            <a:r>
              <a:rPr lang="en-US" sz="1300" b="1" dirty="0" err="1">
                <a:solidFill>
                  <a:srgbClr val="006E63"/>
                </a:solidFill>
                <a:latin typeface="Arial"/>
                <a:ea typeface="Arial"/>
                <a:cs typeface="Arial"/>
                <a:sym typeface="Arial"/>
              </a:rPr>
              <a:t>거버넌스</a:t>
            </a:r>
            <a:endParaRPr sz="1300" dirty="0">
              <a:latin typeface="Arial"/>
              <a:ea typeface="Arial"/>
              <a:cs typeface="Arial"/>
              <a:sym typeface="Arial"/>
            </a:endParaRPr>
          </a:p>
          <a:p>
            <a:pPr marL="12700" marR="95885" lvl="0" indent="0" algn="just" rtl="0">
              <a:lnSpc>
                <a:spcPct val="120300"/>
              </a:lnSpc>
              <a:spcBef>
                <a:spcPts val="1090"/>
              </a:spcBef>
              <a:spcAft>
                <a:spcPts val="0"/>
              </a:spcAft>
              <a:buNone/>
            </a:pPr>
            <a:r>
              <a:rPr lang="en-US" sz="900" dirty="0" err="1">
                <a:solidFill>
                  <a:srgbClr val="595757"/>
                </a:solidFill>
                <a:latin typeface="Dotum"/>
                <a:ea typeface="Dotum"/>
                <a:cs typeface="Dotum"/>
                <a:sym typeface="Dotum"/>
              </a:rPr>
              <a:t>CJ프레시웨이는</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경영체계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확립을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위해</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거버넌스를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구축하여</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전략방향과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계획을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심의하고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있습니다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최고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의사결정기구인</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ESG위원회는</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매년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환경</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사회</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거버넌스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영역의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성과를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검토하고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추진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과제를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승인하고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있습니다</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안건은</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위원회와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경영진으로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구성된</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경영</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협의체의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검토·논의를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거쳐</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선정되며,세부활동은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ESG전담부서를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통해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추진됩니다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또한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실무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담당자로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이루어진</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실무협의체와의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지속적인</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소통으로</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안건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발굴과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개선을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진행하고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있습니다</a:t>
            </a:r>
            <a:r>
              <a:rPr lang="en-US"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454" name="Google Shape;454;p11"/>
          <p:cNvSpPr txBox="1"/>
          <p:nvPr/>
        </p:nvSpPr>
        <p:spPr>
          <a:xfrm>
            <a:off x="283218" y="2852613"/>
            <a:ext cx="1675130" cy="2235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006E63"/>
                </a:solidFill>
                <a:latin typeface="Arial"/>
                <a:ea typeface="Arial"/>
                <a:cs typeface="Arial"/>
                <a:sym typeface="Arial"/>
              </a:rPr>
              <a:t>ESG </a:t>
            </a:r>
            <a:r>
              <a:rPr lang="en-US" sz="1300" b="1" dirty="0" err="1">
                <a:solidFill>
                  <a:srgbClr val="006E63"/>
                </a:solidFill>
                <a:latin typeface="Arial"/>
                <a:ea typeface="Arial"/>
                <a:cs typeface="Arial"/>
                <a:sym typeface="Arial"/>
              </a:rPr>
              <a:t>전략</a:t>
            </a:r>
            <a:r>
              <a:rPr lang="en-US" sz="1300" b="1" dirty="0">
                <a:solidFill>
                  <a:srgbClr val="006E63"/>
                </a:solidFill>
                <a:latin typeface="Arial"/>
                <a:ea typeface="Arial"/>
                <a:cs typeface="Arial"/>
                <a:sym typeface="Arial"/>
              </a:rPr>
              <a:t> Overview</a:t>
            </a:r>
            <a:endParaRPr sz="1300" dirty="0">
              <a:latin typeface="Arial"/>
              <a:ea typeface="Arial"/>
              <a:cs typeface="Arial"/>
              <a:sym typeface="Arial"/>
            </a:endParaRPr>
          </a:p>
        </p:txBody>
      </p:sp>
      <p:sp>
        <p:nvSpPr>
          <p:cNvPr id="457" name="Google Shape;457;p11"/>
          <p:cNvSpPr txBox="1"/>
          <p:nvPr/>
        </p:nvSpPr>
        <p:spPr>
          <a:xfrm>
            <a:off x="8937778" y="3076133"/>
            <a:ext cx="589915" cy="147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a:solidFill>
                  <a:srgbClr val="FFFFFF"/>
                </a:solidFill>
                <a:latin typeface="Arial"/>
                <a:ea typeface="Arial"/>
                <a:cs typeface="Arial"/>
                <a:sym typeface="Arial"/>
              </a:rPr>
              <a:t>ESG위원회</a:t>
            </a:r>
            <a:endParaRPr sz="800">
              <a:latin typeface="Arial"/>
              <a:ea typeface="Arial"/>
              <a:cs typeface="Arial"/>
              <a:sym typeface="Arial"/>
            </a:endParaRPr>
          </a:p>
        </p:txBody>
      </p:sp>
      <p:sp>
        <p:nvSpPr>
          <p:cNvPr id="3" name="TextBox 2">
            <a:extLst>
              <a:ext uri="{FF2B5EF4-FFF2-40B4-BE49-F238E27FC236}">
                <a16:creationId xmlns:a16="http://schemas.microsoft.com/office/drawing/2014/main" id="{9E507E38-A9DD-2DB9-D5EC-978C3DD0FC66}"/>
              </a:ext>
            </a:extLst>
          </p:cNvPr>
          <p:cNvSpPr txBox="1"/>
          <p:nvPr/>
        </p:nvSpPr>
        <p:spPr>
          <a:xfrm>
            <a:off x="283218" y="3149793"/>
            <a:ext cx="5945460" cy="2723823"/>
          </a:xfrm>
          <a:prstGeom prst="rect">
            <a:avLst/>
          </a:prstGeom>
          <a:noFill/>
        </p:spPr>
        <p:txBody>
          <a:bodyPr wrap="square" rtlCol="0">
            <a:spAutoFit/>
          </a:bodyPr>
          <a:lstStyle/>
          <a:p>
            <a:r>
              <a:rPr lang="en-US" altLang="ko-KR" sz="900" dirty="0"/>
              <a:t>ESG </a:t>
            </a:r>
            <a:r>
              <a:rPr lang="ko-KR" altLang="en-US" sz="900" dirty="0"/>
              <a:t>지향점 </a:t>
            </a:r>
            <a:r>
              <a:rPr lang="en-US" altLang="ko-KR" sz="900" dirty="0"/>
              <a:t>: </a:t>
            </a:r>
            <a:r>
              <a:rPr lang="ko-KR" altLang="en-US" sz="900" dirty="0"/>
              <a:t>건강한 식문화와 지속 가능한 유통으로 미래를 만들어 갑니다</a:t>
            </a:r>
            <a:r>
              <a:rPr lang="en-US" altLang="ko-KR" sz="900" dirty="0"/>
              <a:t>.</a:t>
            </a:r>
          </a:p>
          <a:p>
            <a:r>
              <a:rPr lang="en-US" altLang="ko-KR" sz="900" dirty="0"/>
              <a:t>VISION : WE</a:t>
            </a:r>
            <a:r>
              <a:rPr lang="ko-KR" altLang="en-US" sz="900" dirty="0"/>
              <a:t> </a:t>
            </a:r>
            <a:r>
              <a:rPr lang="en-US" altLang="ko-KR" sz="900" dirty="0"/>
              <a:t>MAKE</a:t>
            </a:r>
            <a:r>
              <a:rPr lang="ko-KR" altLang="en-US" sz="900" dirty="0"/>
              <a:t> </a:t>
            </a:r>
            <a:r>
              <a:rPr lang="en-US" altLang="ko-KR" sz="900" dirty="0"/>
              <a:t>A</a:t>
            </a:r>
            <a:r>
              <a:rPr lang="ko-KR" altLang="en-US" sz="900" dirty="0"/>
              <a:t> </a:t>
            </a:r>
            <a:r>
              <a:rPr lang="en-US" altLang="ko-KR" sz="900" dirty="0"/>
              <a:t>FRESH</a:t>
            </a:r>
            <a:r>
              <a:rPr lang="ko-KR" altLang="en-US" sz="900" dirty="0"/>
              <a:t> </a:t>
            </a:r>
            <a:r>
              <a:rPr lang="en-US" altLang="ko-KR" sz="900" dirty="0"/>
              <a:t>WAY</a:t>
            </a:r>
            <a:r>
              <a:rPr lang="ko-KR" altLang="en-US" sz="900" dirty="0"/>
              <a:t> </a:t>
            </a:r>
            <a:r>
              <a:rPr lang="en-US" altLang="ko-KR" sz="900" dirty="0"/>
              <a:t>FOR</a:t>
            </a:r>
            <a:r>
              <a:rPr lang="ko-KR" altLang="en-US" sz="900" dirty="0"/>
              <a:t> </a:t>
            </a:r>
            <a:r>
              <a:rPr lang="en-US" altLang="ko-KR" sz="900" dirty="0"/>
              <a:t>TOMORROW</a:t>
            </a:r>
          </a:p>
          <a:p>
            <a:r>
              <a:rPr lang="ko-KR" altLang="en-US" sz="900" dirty="0"/>
              <a:t>전략방향</a:t>
            </a:r>
            <a:endParaRPr lang="en-US" altLang="ko-KR" sz="900" dirty="0"/>
          </a:p>
          <a:p>
            <a:r>
              <a:rPr lang="en-US" altLang="ko-KR" sz="900" dirty="0"/>
              <a:t>Planet </a:t>
            </a:r>
          </a:p>
          <a:p>
            <a:r>
              <a:rPr lang="ko-KR" altLang="en-US" sz="900" dirty="0"/>
              <a:t>친환경 유통환경</a:t>
            </a:r>
            <a:endParaRPr lang="en-US" altLang="ko-KR" sz="900" dirty="0"/>
          </a:p>
          <a:p>
            <a:r>
              <a:rPr lang="ko-KR" altLang="en-US" sz="900" dirty="0"/>
              <a:t>깨끗한 지구를 위해 폐기물 감축과 탄소 중립을 실천합니다</a:t>
            </a:r>
            <a:r>
              <a:rPr lang="en-US" altLang="ko-KR" sz="900" dirty="0"/>
              <a:t>.</a:t>
            </a:r>
          </a:p>
          <a:p>
            <a:r>
              <a:rPr lang="en-US" altLang="ko-KR" sz="900" dirty="0"/>
              <a:t>PRODUCT&amp;CULTURE</a:t>
            </a:r>
          </a:p>
          <a:p>
            <a:r>
              <a:rPr lang="ko-KR" altLang="en-US" sz="900" dirty="0"/>
              <a:t>건강한 </a:t>
            </a:r>
            <a:r>
              <a:rPr lang="ko-KR" altLang="en-US" sz="900" dirty="0" err="1"/>
              <a:t>식문화</a:t>
            </a:r>
            <a:endParaRPr lang="en-US" altLang="ko-KR" sz="900" dirty="0"/>
          </a:p>
          <a:p>
            <a:r>
              <a:rPr lang="ko-KR" altLang="en-US" sz="900" dirty="0"/>
              <a:t>누구나 즐길 수 있는 건강한 식문화를 만들어 나갑니다</a:t>
            </a:r>
            <a:r>
              <a:rPr lang="en-US" altLang="ko-KR" sz="900" dirty="0"/>
              <a:t>.</a:t>
            </a:r>
          </a:p>
          <a:p>
            <a:r>
              <a:rPr lang="en-US" altLang="ko-KR" sz="900" dirty="0"/>
              <a:t>PEOPLE</a:t>
            </a:r>
          </a:p>
          <a:p>
            <a:r>
              <a:rPr lang="ko-KR" altLang="en-US" sz="900" dirty="0"/>
              <a:t>함께 성장하는 사회</a:t>
            </a:r>
            <a:endParaRPr lang="en-US" altLang="ko-KR" sz="900" dirty="0"/>
          </a:p>
          <a:p>
            <a:r>
              <a:rPr lang="ko-KR" altLang="en-US" sz="900" dirty="0"/>
              <a:t>사회구성원 모두의 행복한 성장을 지원합니다</a:t>
            </a:r>
            <a:r>
              <a:rPr lang="en-US" altLang="ko-KR" sz="900" dirty="0"/>
              <a:t>.</a:t>
            </a:r>
          </a:p>
          <a:p>
            <a:r>
              <a:rPr lang="en-US" altLang="ko-KR" sz="900" dirty="0"/>
              <a:t>Goal By 2030</a:t>
            </a:r>
          </a:p>
          <a:p>
            <a:r>
              <a:rPr lang="en-US" altLang="ko-KR" sz="900" dirty="0"/>
              <a:t>NET-ZERO </a:t>
            </a:r>
            <a:r>
              <a:rPr lang="ko-KR" altLang="en-US" sz="900" dirty="0"/>
              <a:t>유통 체계 구축</a:t>
            </a:r>
            <a:endParaRPr lang="en-US" altLang="ko-KR" sz="900" dirty="0"/>
          </a:p>
          <a:p>
            <a:r>
              <a:rPr lang="ko-KR" altLang="en-US" sz="900" dirty="0"/>
              <a:t>지속 가능한 상품 </a:t>
            </a:r>
            <a:r>
              <a:rPr lang="en-US" altLang="ko-KR" sz="900" dirty="0"/>
              <a:t>&amp; </a:t>
            </a:r>
            <a:r>
              <a:rPr lang="ko-KR" altLang="en-US" sz="900" dirty="0"/>
              <a:t>서비스 선도</a:t>
            </a:r>
            <a:endParaRPr lang="en-US" altLang="ko-KR" sz="900" dirty="0"/>
          </a:p>
          <a:p>
            <a:r>
              <a:rPr lang="ko-KR" altLang="en-US" sz="900" dirty="0"/>
              <a:t>업계 최고 전문인재 양성</a:t>
            </a:r>
            <a:endParaRPr lang="en-US" altLang="ko-KR" sz="900" dirty="0"/>
          </a:p>
          <a:p>
            <a:r>
              <a:rPr lang="en-US" altLang="ko-KR" sz="900" dirty="0"/>
              <a:t>ESG 6</a:t>
            </a:r>
            <a:r>
              <a:rPr lang="ko-KR" altLang="en-US" sz="900" dirty="0"/>
              <a:t>대 전략과제</a:t>
            </a:r>
            <a:endParaRPr lang="en-US" altLang="ko-KR" sz="900" dirty="0"/>
          </a:p>
          <a:p>
            <a:r>
              <a:rPr lang="ko-KR" altLang="en-US" sz="900" dirty="0"/>
              <a:t>기후 변화 대응</a:t>
            </a:r>
            <a:r>
              <a:rPr lang="en-US" altLang="ko-KR" sz="900" dirty="0"/>
              <a:t>, </a:t>
            </a:r>
            <a:r>
              <a:rPr lang="ko-KR" altLang="en-US" sz="900" dirty="0"/>
              <a:t>지속 가능한 상품 및 서비스 개발</a:t>
            </a:r>
            <a:r>
              <a:rPr lang="en-US" altLang="ko-KR" sz="900" dirty="0"/>
              <a:t>, </a:t>
            </a:r>
            <a:r>
              <a:rPr lang="ko-KR" altLang="en-US" sz="900" dirty="0"/>
              <a:t>인권 경영 체계화</a:t>
            </a:r>
            <a:r>
              <a:rPr lang="en-US" altLang="ko-KR" sz="900" dirty="0"/>
              <a:t>, </a:t>
            </a:r>
            <a:r>
              <a:rPr lang="ko-KR" altLang="en-US" sz="900" dirty="0"/>
              <a:t>친환경 물류 및 자원 순환</a:t>
            </a:r>
            <a:r>
              <a:rPr lang="en-US" altLang="ko-KR" sz="900" dirty="0"/>
              <a:t>, </a:t>
            </a:r>
            <a:r>
              <a:rPr lang="ko-KR" altLang="en-US" sz="900" dirty="0"/>
              <a:t>생애 주기별 </a:t>
            </a:r>
            <a:r>
              <a:rPr lang="ko-KR" altLang="en-US" sz="900" dirty="0" err="1"/>
              <a:t>식문화</a:t>
            </a:r>
            <a:r>
              <a:rPr lang="ko-KR" altLang="en-US" sz="900" dirty="0"/>
              <a:t> 모델 구축</a:t>
            </a:r>
            <a:r>
              <a:rPr lang="en-US" altLang="ko-KR" sz="900" dirty="0"/>
              <a:t>, </a:t>
            </a:r>
            <a:r>
              <a:rPr lang="ko-KR" altLang="en-US" sz="900" dirty="0"/>
              <a:t>인재가 성장하는 일터 구현</a:t>
            </a:r>
            <a:endParaRPr lang="en-US" altLang="ko-KR" sz="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314"/>
        <p:cNvGrpSpPr/>
        <p:nvPr/>
      </p:nvGrpSpPr>
      <p:grpSpPr>
        <a:xfrm>
          <a:off x="0" y="0"/>
          <a:ext cx="0" cy="0"/>
          <a:chOff x="0" y="0"/>
          <a:chExt cx="0" cy="0"/>
        </a:xfrm>
      </p:grpSpPr>
      <p:sp>
        <p:nvSpPr>
          <p:cNvPr id="1328" name="Google Shape;1328;p38"/>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38</a:t>
            </a:r>
            <a:endParaRPr sz="900">
              <a:latin typeface="Arial"/>
              <a:ea typeface="Arial"/>
              <a:cs typeface="Arial"/>
              <a:sym typeface="Arial"/>
            </a:endParaRPr>
          </a:p>
        </p:txBody>
      </p:sp>
      <p:sp>
        <p:nvSpPr>
          <p:cNvPr id="1340" name="Google Shape;1340;p38"/>
          <p:cNvSpPr txBox="1"/>
          <p:nvPr/>
        </p:nvSpPr>
        <p:spPr>
          <a:xfrm>
            <a:off x="344103" y="1447070"/>
            <a:ext cx="6094095" cy="16363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err="1">
                <a:solidFill>
                  <a:srgbClr val="29B283"/>
                </a:solidFill>
                <a:latin typeface="Arial"/>
                <a:ea typeface="Arial"/>
                <a:cs typeface="Arial"/>
                <a:sym typeface="Arial"/>
              </a:rPr>
              <a:t>지속</a:t>
            </a:r>
            <a:r>
              <a:rPr lang="en-US" sz="3000" b="1" dirty="0">
                <a:solidFill>
                  <a:srgbClr val="29B283"/>
                </a:solidFill>
                <a:latin typeface="Arial"/>
                <a:ea typeface="Arial"/>
                <a:cs typeface="Arial"/>
                <a:sym typeface="Arial"/>
              </a:rPr>
              <a:t>	</a:t>
            </a:r>
            <a:r>
              <a:rPr lang="en-US" sz="3000" b="1" dirty="0" err="1">
                <a:solidFill>
                  <a:srgbClr val="29B283"/>
                </a:solidFill>
                <a:latin typeface="Arial"/>
                <a:ea typeface="Arial"/>
                <a:cs typeface="Arial"/>
                <a:sym typeface="Arial"/>
              </a:rPr>
              <a:t>가능한</a:t>
            </a:r>
            <a:r>
              <a:rPr lang="en-US" sz="3000" b="1" dirty="0">
                <a:solidFill>
                  <a:srgbClr val="29B283"/>
                </a:solidFill>
              </a:rPr>
              <a:t> </a:t>
            </a:r>
            <a:r>
              <a:rPr lang="en-US" sz="3000" b="1" dirty="0" err="1">
                <a:solidFill>
                  <a:srgbClr val="29B283"/>
                </a:solidFill>
                <a:latin typeface="Arial"/>
                <a:ea typeface="Arial"/>
                <a:cs typeface="Arial"/>
                <a:sym typeface="Arial"/>
              </a:rPr>
              <a:t>유통</a:t>
            </a:r>
            <a:endParaRPr sz="3000" dirty="0">
              <a:latin typeface="Arial"/>
              <a:ea typeface="Arial"/>
              <a:cs typeface="Arial"/>
              <a:sym typeface="Arial"/>
            </a:endParaRPr>
          </a:p>
          <a:p>
            <a:pPr marL="15875" lvl="0" indent="0" algn="l" rtl="0">
              <a:lnSpc>
                <a:spcPct val="100000"/>
              </a:lnSpc>
              <a:spcBef>
                <a:spcPts val="2710"/>
              </a:spcBef>
              <a:spcAft>
                <a:spcPts val="0"/>
              </a:spcAft>
              <a:buNone/>
            </a:pPr>
            <a:r>
              <a:rPr lang="en-US" sz="1300" b="1" dirty="0">
                <a:solidFill>
                  <a:srgbClr val="29B283"/>
                </a:solidFill>
                <a:latin typeface="Arial"/>
                <a:ea typeface="Arial"/>
                <a:cs typeface="Arial"/>
                <a:sym typeface="Arial"/>
              </a:rPr>
              <a:t>Governance</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29B283"/>
                </a:solidFill>
                <a:latin typeface="Arial"/>
                <a:ea typeface="Arial"/>
                <a:cs typeface="Arial"/>
                <a:sym typeface="Arial"/>
              </a:rPr>
              <a:t>폐기물</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관리</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체계</a:t>
            </a:r>
            <a:endParaRPr lang="en-US" sz="1000" b="0" dirty="0">
              <a:solidFill>
                <a:srgbClr val="29B283"/>
              </a:solidFill>
              <a:latin typeface="Arial"/>
              <a:ea typeface="Arial"/>
              <a:cs typeface="Arial"/>
              <a:sym typeface="Arial"/>
            </a:endParaRPr>
          </a:p>
          <a:p>
            <a:pPr marL="12700" lvl="0" indent="0" algn="l" rtl="0">
              <a:lnSpc>
                <a:spcPct val="100000"/>
              </a:lnSpc>
              <a:spcBef>
                <a:spcPts val="1225"/>
              </a:spcBef>
              <a:spcAft>
                <a:spcPts val="0"/>
              </a:spcAft>
              <a:buNone/>
            </a:pPr>
            <a:endParaRPr sz="1000" dirty="0">
              <a:latin typeface="Arial"/>
              <a:ea typeface="Arial"/>
              <a:cs typeface="Arial"/>
              <a:sym typeface="Arial"/>
            </a:endParaRPr>
          </a:p>
        </p:txBody>
      </p:sp>
      <p:sp>
        <p:nvSpPr>
          <p:cNvPr id="1341" name="Google Shape;1341;p38"/>
          <p:cNvSpPr txBox="1"/>
          <p:nvPr/>
        </p:nvSpPr>
        <p:spPr>
          <a:xfrm>
            <a:off x="356999" y="4914101"/>
            <a:ext cx="6093460" cy="17738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29B283"/>
                </a:solidFill>
                <a:latin typeface="Arial"/>
                <a:ea typeface="Arial"/>
                <a:cs typeface="Arial"/>
                <a:sym typeface="Arial"/>
              </a:rPr>
              <a:t>Strategy</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29B283"/>
                </a:solidFill>
                <a:latin typeface="Arial"/>
                <a:ea typeface="Arial"/>
                <a:cs typeface="Arial"/>
                <a:sym typeface="Arial"/>
              </a:rPr>
              <a:t>자원순환</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체계</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구축</a:t>
            </a:r>
            <a:endParaRPr sz="1000" dirty="0">
              <a:latin typeface="Arial"/>
              <a:ea typeface="Arial"/>
              <a:cs typeface="Arial"/>
              <a:sym typeface="Arial"/>
            </a:endParaRPr>
          </a:p>
          <a:p>
            <a:pPr marL="12700" marR="92710" lvl="0" indent="0" algn="just" rtl="0">
              <a:lnSpc>
                <a:spcPct val="120300"/>
              </a:lnSpc>
              <a:spcBef>
                <a:spcPts val="670"/>
              </a:spcBef>
              <a:spcAft>
                <a:spcPts val="0"/>
              </a:spcAft>
              <a:buNone/>
            </a:pPr>
            <a:r>
              <a:rPr lang="en-US" altLang="ko-KR" sz="1050" dirty="0"/>
              <a:t>CJ</a:t>
            </a:r>
            <a:r>
              <a:rPr lang="ko-KR" altLang="en-US" sz="1050" dirty="0" err="1"/>
              <a:t>프레시웨이는</a:t>
            </a:r>
            <a:r>
              <a:rPr lang="ko-KR" altLang="en-US" sz="1050" dirty="0"/>
              <a:t> 사업 활동과 관련하여 발생하는 폐기물을 자원화하기 위한 자원 순환 체계를 구축하고 있습니다</a:t>
            </a:r>
            <a:r>
              <a:rPr lang="en-US" altLang="ko-KR" sz="1050" dirty="0"/>
              <a:t>. </a:t>
            </a:r>
            <a:r>
              <a:rPr lang="ko-KR" altLang="en-US" sz="1050" dirty="0"/>
              <a:t>지난 </a:t>
            </a:r>
            <a:r>
              <a:rPr lang="en-US" altLang="ko-KR" sz="1050" dirty="0"/>
              <a:t>2021</a:t>
            </a:r>
            <a:r>
              <a:rPr lang="ko-KR" altLang="en-US" sz="1050" dirty="0"/>
              <a:t>년부터 국내 기업 최초로 한국환경공단과 화성시 등 지자체와 함께 ‘</a:t>
            </a:r>
            <a:r>
              <a:rPr lang="ko-KR" altLang="en-US" sz="1050" dirty="0" err="1"/>
              <a:t>아이스팩</a:t>
            </a:r>
            <a:r>
              <a:rPr lang="ko-KR" altLang="en-US" sz="1050" dirty="0"/>
              <a:t> 적정 처리 및 재사용 활성화’ 사업에 참여하여 </a:t>
            </a:r>
            <a:r>
              <a:rPr lang="ko-KR" altLang="en-US" sz="1050" dirty="0" err="1"/>
              <a:t>아이스팩</a:t>
            </a:r>
            <a:r>
              <a:rPr lang="ko-KR" altLang="en-US" sz="1050" dirty="0"/>
              <a:t> 재사용을 시작</a:t>
            </a:r>
            <a:r>
              <a:rPr lang="en-US" altLang="ko-KR" sz="1050" dirty="0"/>
              <a:t>, </a:t>
            </a:r>
            <a:r>
              <a:rPr lang="ko-KR" altLang="en-US" sz="1050" dirty="0"/>
              <a:t>행정안전부 협업 우수 사례로 선정된 바 있습니다</a:t>
            </a:r>
            <a:r>
              <a:rPr lang="en-US" altLang="ko-KR" sz="1050" dirty="0"/>
              <a:t>. </a:t>
            </a:r>
            <a:r>
              <a:rPr lang="ko-KR" altLang="en-US" sz="1050" dirty="0"/>
              <a:t>이후에도 관련 활동을 확장하여</a:t>
            </a:r>
            <a:r>
              <a:rPr lang="en-US" altLang="ko-KR" sz="1050" dirty="0"/>
              <a:t>, </a:t>
            </a:r>
            <a:r>
              <a:rPr lang="ko-KR" altLang="en-US" sz="1050" dirty="0"/>
              <a:t>환경적 </a:t>
            </a:r>
            <a:r>
              <a:rPr lang="ko-KR" altLang="en-US" sz="1050" dirty="0" err="1"/>
              <a:t>가치뿐</a:t>
            </a:r>
            <a:r>
              <a:rPr lang="ko-KR" altLang="en-US" sz="1050" dirty="0"/>
              <a:t> 아니라 사회적 가치를 추구하는 폐기물 절감을 실천하고 있습니다</a:t>
            </a:r>
            <a:r>
              <a:rPr lang="en-US" altLang="ko-KR" sz="1050" dirty="0"/>
              <a:t>. 2023</a:t>
            </a:r>
            <a:r>
              <a:rPr lang="ko-KR" altLang="en-US" sz="1050" dirty="0"/>
              <a:t>년에는 지난 </a:t>
            </a:r>
            <a:r>
              <a:rPr lang="en-US" altLang="ko-KR" sz="1050" dirty="0"/>
              <a:t>3</a:t>
            </a:r>
            <a:r>
              <a:rPr lang="ko-KR" altLang="en-US" sz="1050" dirty="0"/>
              <a:t>년간의 공로를 인정받아</a:t>
            </a:r>
            <a:r>
              <a:rPr lang="en-US" altLang="ko-KR" sz="1050" dirty="0"/>
              <a:t>, </a:t>
            </a:r>
            <a:r>
              <a:rPr lang="ko-KR" altLang="en-US" sz="1050" dirty="0"/>
              <a:t>환경부 장관 표창을 수상하였습니다</a:t>
            </a:r>
            <a:r>
              <a:rPr lang="en-US" altLang="ko-KR" sz="1050" dirty="0"/>
              <a:t>.</a:t>
            </a:r>
            <a:endParaRPr sz="900" dirty="0">
              <a:latin typeface="Dotum"/>
              <a:ea typeface="Dotum"/>
              <a:cs typeface="Dotum"/>
              <a:sym typeface="Dotum"/>
            </a:endParaRPr>
          </a:p>
        </p:txBody>
      </p:sp>
      <p:sp>
        <p:nvSpPr>
          <p:cNvPr id="4" name="Rectangle 3">
            <a:extLst>
              <a:ext uri="{FF2B5EF4-FFF2-40B4-BE49-F238E27FC236}">
                <a16:creationId xmlns:a16="http://schemas.microsoft.com/office/drawing/2014/main" id="{0C9BA4BD-17BA-BC14-F85D-E60048AD9D19}"/>
              </a:ext>
            </a:extLst>
          </p:cNvPr>
          <p:cNvSpPr>
            <a:spLocks noChangeArrowheads="1"/>
          </p:cNvSpPr>
          <p:nvPr/>
        </p:nvSpPr>
        <p:spPr bwMode="auto">
          <a:xfrm>
            <a:off x="249258" y="2843914"/>
            <a:ext cx="618894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chemeClr val="tx1"/>
                </a:solidFill>
                <a:effectLst/>
                <a:latin typeface="Arial" panose="020B0604020202020204" pitchFamily="34" charset="0"/>
              </a:rPr>
              <a:t>CJ프레시웨이는</a:t>
            </a:r>
            <a:r>
              <a:rPr kumimoji="0" lang="ko-KR" altLang="ko-KR" sz="1000" b="0" i="0" u="none" strike="noStrike" cap="none" normalizeH="0" baseline="0" dirty="0">
                <a:ln>
                  <a:noFill/>
                </a:ln>
                <a:solidFill>
                  <a:schemeClr val="tx1"/>
                </a:solidFill>
                <a:effectLst/>
                <a:latin typeface="Arial" panose="020B0604020202020204" pitchFamily="34" charset="0"/>
              </a:rPr>
              <a:t> 체계적인 폐기물 관리를 위한 지침과 관리 체계를 수립하였습니다. 이를 통해, 폐기물의 재활용을 확대하는 것뿐만 아니라 근본적으로 폐기물 발생량을 줄이기 위해 노력하고 있습니다. 관리 정책과 지침에 따라 각 사업장별 폐기물 발생 현황을 관리하고 있으며, 전사적 차원의 노력으로 임직원들이 실천 가능한 다양한 아이디어를 발굴하여 적극적인 환경 보호 캠페인을 전개하고 있습니다.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D002BD61-89AF-1585-6EAA-60B0E849B55F}"/>
              </a:ext>
            </a:extLst>
          </p:cNvPr>
          <p:cNvSpPr txBox="1"/>
          <p:nvPr/>
        </p:nvSpPr>
        <p:spPr>
          <a:xfrm>
            <a:off x="249258" y="3608368"/>
            <a:ext cx="6540649" cy="1015663"/>
          </a:xfrm>
          <a:prstGeom prst="rect">
            <a:avLst/>
          </a:prstGeom>
          <a:noFill/>
        </p:spPr>
        <p:txBody>
          <a:bodyPr wrap="square" rtlCol="0">
            <a:spAutoFit/>
          </a:bodyPr>
          <a:lstStyle/>
          <a:p>
            <a:r>
              <a:rPr lang="ko-KR" altLang="en-US" sz="1000" dirty="0"/>
              <a:t>정책 수립</a:t>
            </a:r>
            <a:r>
              <a:rPr lang="en-US" altLang="ko-KR" sz="1000" dirty="0"/>
              <a:t>: </a:t>
            </a:r>
            <a:r>
              <a:rPr lang="ko-KR" altLang="en-US" sz="1000" dirty="0"/>
              <a:t>전사 폐기물 관리를 위한 폐기물 관리 운영 지침 수립</a:t>
            </a:r>
            <a:br>
              <a:rPr lang="ko-KR" altLang="en-US" sz="1000" dirty="0"/>
            </a:br>
            <a:r>
              <a:rPr lang="ko-KR" altLang="en-US" sz="1000" dirty="0"/>
              <a:t>관리 범위</a:t>
            </a:r>
            <a:r>
              <a:rPr lang="en-US" altLang="ko-KR" sz="1000" dirty="0"/>
              <a:t>: CJ</a:t>
            </a:r>
            <a:r>
              <a:rPr lang="ko-KR" altLang="en-US" sz="1000" dirty="0" err="1"/>
              <a:t>프레시웨이</a:t>
            </a:r>
            <a:r>
              <a:rPr lang="ko-KR" altLang="en-US" sz="1000" dirty="0"/>
              <a:t> 전 사업장 대상</a:t>
            </a:r>
            <a:br>
              <a:rPr lang="ko-KR" altLang="en-US" sz="1000" dirty="0"/>
            </a:br>
            <a:r>
              <a:rPr lang="ko-KR" altLang="en-US" sz="1000" dirty="0"/>
              <a:t>폐기물 범위</a:t>
            </a:r>
            <a:r>
              <a:rPr lang="en-US" altLang="ko-KR" sz="1000" dirty="0"/>
              <a:t>: </a:t>
            </a:r>
            <a:r>
              <a:rPr lang="ko-KR" altLang="en-US" sz="1000" dirty="0"/>
              <a:t>일반폐기물</a:t>
            </a:r>
            <a:r>
              <a:rPr lang="en-US" altLang="ko-KR" sz="1000" dirty="0"/>
              <a:t>(</a:t>
            </a:r>
            <a:r>
              <a:rPr lang="ko-KR" altLang="en-US" sz="1000" dirty="0"/>
              <a:t>음식물</a:t>
            </a:r>
            <a:r>
              <a:rPr lang="en-US" altLang="ko-KR" sz="1000" dirty="0"/>
              <a:t>, </a:t>
            </a:r>
            <a:r>
              <a:rPr lang="ko-KR" altLang="en-US" sz="1000" dirty="0"/>
              <a:t>폐유</a:t>
            </a:r>
            <a:r>
              <a:rPr lang="en-US" altLang="ko-KR" sz="1000" dirty="0"/>
              <a:t>, </a:t>
            </a:r>
            <a:r>
              <a:rPr lang="ko-KR" altLang="en-US" sz="1000" dirty="0"/>
              <a:t>손수건</a:t>
            </a:r>
            <a:r>
              <a:rPr lang="en-US" altLang="ko-KR" sz="1000" dirty="0"/>
              <a:t>, </a:t>
            </a:r>
            <a:r>
              <a:rPr lang="ko-KR" altLang="en-US" sz="1000" dirty="0" err="1"/>
              <a:t>폐합성수지</a:t>
            </a:r>
            <a:r>
              <a:rPr lang="ko-KR" altLang="en-US" sz="1000" dirty="0"/>
              <a:t> 등</a:t>
            </a:r>
            <a:r>
              <a:rPr lang="en-US" altLang="ko-KR" sz="1000" dirty="0"/>
              <a:t>), </a:t>
            </a:r>
            <a:r>
              <a:rPr lang="ko-KR" altLang="en-US" sz="1000" dirty="0"/>
              <a:t>지정폐기물</a:t>
            </a:r>
            <a:br>
              <a:rPr lang="ko-KR" altLang="en-US" sz="1000" dirty="0"/>
            </a:br>
            <a:r>
              <a:rPr lang="ko-KR" altLang="en-US" sz="1000" dirty="0"/>
              <a:t>폐기물 관리</a:t>
            </a:r>
            <a:r>
              <a:rPr lang="en-US" altLang="ko-KR" sz="1000" dirty="0"/>
              <a:t>:</a:t>
            </a:r>
            <a:br>
              <a:rPr lang="en-US" altLang="ko-KR" sz="1000" dirty="0"/>
            </a:br>
            <a:r>
              <a:rPr lang="ko-KR" altLang="en-US" sz="1000" dirty="0" err="1"/>
              <a:t>ㆍ폐기물</a:t>
            </a:r>
            <a:r>
              <a:rPr lang="ko-KR" altLang="en-US" sz="1000" dirty="0"/>
              <a:t> 재활용</a:t>
            </a:r>
            <a:r>
              <a:rPr lang="en-US" altLang="ko-KR" sz="1000" dirty="0"/>
              <a:t>, </a:t>
            </a:r>
            <a:r>
              <a:rPr lang="ko-KR" altLang="en-US" sz="1000" dirty="0"/>
              <a:t>매립</a:t>
            </a:r>
            <a:r>
              <a:rPr lang="en-US" altLang="ko-KR" sz="1000" dirty="0"/>
              <a:t>, </a:t>
            </a:r>
            <a:r>
              <a:rPr lang="ko-KR" altLang="en-US" sz="1000" dirty="0"/>
              <a:t>소각 처리량 관리</a:t>
            </a:r>
            <a:br>
              <a:rPr lang="ko-KR" altLang="en-US" sz="1000" dirty="0"/>
            </a:br>
            <a:r>
              <a:rPr lang="ko-KR" altLang="en-US" sz="1000" dirty="0" err="1"/>
              <a:t>ㆍ폐기물관리법에</a:t>
            </a:r>
            <a:r>
              <a:rPr lang="ko-KR" altLang="en-US" sz="1000" dirty="0"/>
              <a:t> 의거하여 </a:t>
            </a:r>
            <a:r>
              <a:rPr lang="ko-KR" altLang="en-US" sz="1000" dirty="0" err="1"/>
              <a:t>허가받은</a:t>
            </a:r>
            <a:r>
              <a:rPr lang="ko-KR" altLang="en-US" sz="1000" dirty="0"/>
              <a:t> 전문업체 위탁을 통한 폐기 및 재활용 처리</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408"/>
        <p:cNvGrpSpPr/>
        <p:nvPr/>
      </p:nvGrpSpPr>
      <p:grpSpPr>
        <a:xfrm>
          <a:off x="0" y="0"/>
          <a:ext cx="0" cy="0"/>
          <a:chOff x="0" y="0"/>
          <a:chExt cx="0" cy="0"/>
        </a:xfrm>
      </p:grpSpPr>
      <p:sp>
        <p:nvSpPr>
          <p:cNvPr id="1413" name="Google Shape;1413;p39"/>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39</a:t>
            </a:r>
            <a:endParaRPr sz="900">
              <a:latin typeface="Arial"/>
              <a:ea typeface="Arial"/>
              <a:cs typeface="Arial"/>
              <a:sym typeface="Arial"/>
            </a:endParaRPr>
          </a:p>
        </p:txBody>
      </p:sp>
      <p:sp>
        <p:nvSpPr>
          <p:cNvPr id="1423" name="Google Shape;1423;p39"/>
          <p:cNvSpPr txBox="1"/>
          <p:nvPr/>
        </p:nvSpPr>
        <p:spPr>
          <a:xfrm>
            <a:off x="344124" y="1267336"/>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29B283"/>
                </a:solidFill>
                <a:latin typeface="Arial"/>
                <a:ea typeface="Arial"/>
                <a:cs typeface="Arial"/>
                <a:sym typeface="Arial"/>
              </a:rPr>
              <a:t>지속 가능한 유통</a:t>
            </a:r>
            <a:endParaRPr sz="2500">
              <a:latin typeface="Arial"/>
              <a:ea typeface="Arial"/>
              <a:cs typeface="Arial"/>
              <a:sym typeface="Arial"/>
            </a:endParaRPr>
          </a:p>
        </p:txBody>
      </p:sp>
      <p:sp>
        <p:nvSpPr>
          <p:cNvPr id="1424" name="Google Shape;1424;p39"/>
          <p:cNvSpPr txBox="1"/>
          <p:nvPr/>
        </p:nvSpPr>
        <p:spPr>
          <a:xfrm>
            <a:off x="347299" y="2068621"/>
            <a:ext cx="6104890" cy="200054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200" b="1" dirty="0">
                <a:solidFill>
                  <a:srgbClr val="29B283"/>
                </a:solidFill>
                <a:latin typeface="Arial"/>
                <a:ea typeface="Arial"/>
                <a:cs typeface="Arial"/>
                <a:sym typeface="Arial"/>
              </a:rPr>
              <a:t>Risk Management</a:t>
            </a:r>
            <a:endParaRPr sz="1200" dirty="0">
              <a:latin typeface="Arial"/>
              <a:ea typeface="Arial"/>
              <a:cs typeface="Arial"/>
              <a:sym typeface="Arial"/>
            </a:endParaRPr>
          </a:p>
          <a:p>
            <a:pPr marL="12700" marR="5080" lvl="0" indent="0" algn="l" rtl="0">
              <a:lnSpc>
                <a:spcPct val="120300"/>
              </a:lnSpc>
              <a:spcBef>
                <a:spcPts val="1105"/>
              </a:spcBef>
              <a:spcAft>
                <a:spcPts val="0"/>
              </a:spcAft>
              <a:buNone/>
            </a:pPr>
            <a:r>
              <a:rPr lang="en-US" altLang="ko-KR" sz="1000" dirty="0"/>
              <a:t>CJ</a:t>
            </a:r>
            <a:r>
              <a:rPr lang="ko-KR" altLang="en-US" sz="1000" dirty="0" err="1"/>
              <a:t>프레시웨이</a:t>
            </a:r>
            <a:r>
              <a:rPr lang="ko-KR" altLang="en-US" sz="1000" dirty="0"/>
              <a:t> 산업안전팀은 분기 </a:t>
            </a:r>
            <a:r>
              <a:rPr lang="en-US" altLang="ko-KR" sz="1000" dirty="0"/>
              <a:t>1</a:t>
            </a:r>
            <a:r>
              <a:rPr lang="ko-KR" altLang="en-US" sz="1000" dirty="0"/>
              <a:t>회 분야별 점검의 일환으로 제조 사업장 폐기물 점검을 실시하여 위험을 관리하고 있습니다</a:t>
            </a:r>
            <a:r>
              <a:rPr lang="en-US" altLang="ko-KR" sz="1000" dirty="0"/>
              <a:t>. </a:t>
            </a:r>
            <a:r>
              <a:rPr lang="ko-KR" altLang="en-US" sz="1000" dirty="0"/>
              <a:t>더불어</a:t>
            </a:r>
            <a:r>
              <a:rPr lang="en-US" altLang="ko-KR" sz="1000" dirty="0"/>
              <a:t>, </a:t>
            </a:r>
            <a:r>
              <a:rPr lang="ko-KR" altLang="en-US" sz="1000" dirty="0"/>
              <a:t>제조 사업장을 대상으로 환경 경영 시스템</a:t>
            </a:r>
            <a:r>
              <a:rPr lang="en-US" altLang="ko-KR" sz="1000" dirty="0"/>
              <a:t>(ISO14001) </a:t>
            </a:r>
            <a:r>
              <a:rPr lang="ko-KR" altLang="en-US" sz="1000" dirty="0"/>
              <a:t>운영을 통해 지속적으로 시행 자료 구축 및 사업장 담당자 교육을 실시하고</a:t>
            </a:r>
            <a:r>
              <a:rPr lang="en-US" altLang="ko-KR" sz="1000" dirty="0"/>
              <a:t>, ISO14001</a:t>
            </a:r>
            <a:r>
              <a:rPr lang="ko-KR" altLang="en-US" sz="1000" dirty="0"/>
              <a:t>에 따른 환경 경영 절차서를 수립하여 폐기물 감축과 자원 재활용 촉진을 위한 활동을 진행하고 있습니다</a:t>
            </a:r>
            <a:r>
              <a:rPr lang="en-US" altLang="ko-KR" sz="1000" dirty="0"/>
              <a:t>. </a:t>
            </a:r>
            <a:r>
              <a:rPr lang="ko-KR" altLang="en-US" sz="1000" dirty="0"/>
              <a:t>당사는 환경 리스크 중 자원 순환과 관련된 위험 요소를 식별하고</a:t>
            </a:r>
            <a:r>
              <a:rPr lang="en-US" altLang="ko-KR" sz="1000" dirty="0"/>
              <a:t>, </a:t>
            </a:r>
            <a:r>
              <a:rPr lang="ko-KR" altLang="en-US" sz="1000" dirty="0"/>
              <a:t>폐기물 관리 체계 구축을 위한 사업장 진단을 시행 중이며 음식물류 폐기물 저감 장치 운영을 통해 발생량 저감 조치를 시행하고 있습니다</a:t>
            </a:r>
            <a:r>
              <a:rPr lang="en-US" altLang="ko-KR" sz="1000" dirty="0"/>
              <a:t>. 2023</a:t>
            </a:r>
            <a:r>
              <a:rPr lang="ko-KR" altLang="en-US" sz="1000" dirty="0"/>
              <a:t>년에는 </a:t>
            </a:r>
            <a:r>
              <a:rPr lang="ko-KR" altLang="en-US" sz="1000" dirty="0" err="1"/>
              <a:t>푸드</a:t>
            </a:r>
            <a:r>
              <a:rPr lang="ko-KR" altLang="en-US" sz="1000" dirty="0"/>
              <a:t> 서비스 운영 점포를 대상으로 폐기물 처리 현황을 점검하였고</a:t>
            </a:r>
            <a:r>
              <a:rPr lang="en-US" altLang="ko-KR" sz="1000" dirty="0"/>
              <a:t>, </a:t>
            </a:r>
            <a:r>
              <a:rPr lang="ko-KR" altLang="en-US" sz="1000" dirty="0"/>
              <a:t>물류 센터 현장 관리 현황 점검을 통해 위험 관리를 위한 개선점에 대한 협의를 완료하였습니다</a:t>
            </a:r>
            <a:r>
              <a:rPr lang="en-US" altLang="ko-KR" sz="1000" dirty="0"/>
              <a:t>. </a:t>
            </a:r>
            <a:r>
              <a:rPr lang="ko-KR" altLang="en-US" sz="1000" dirty="0"/>
              <a:t>향후에는 사업장별 폐기물 처리 기준 수립을 통해 관리를 체계화하고</a:t>
            </a:r>
            <a:r>
              <a:rPr lang="en-US" altLang="ko-KR" sz="1000" dirty="0"/>
              <a:t>, </a:t>
            </a:r>
            <a:r>
              <a:rPr lang="ko-KR" altLang="en-US" sz="1000" dirty="0"/>
              <a:t>폐기물의 재자원화</a:t>
            </a:r>
            <a:r>
              <a:rPr lang="en-US" altLang="ko-KR" sz="1000" dirty="0"/>
              <a:t>, </a:t>
            </a:r>
            <a:r>
              <a:rPr lang="ko-KR" altLang="en-US" sz="1000" dirty="0"/>
              <a:t>친환경 원료 사용 증진 등으로 대응을 확대할 계획입니다</a:t>
            </a:r>
            <a:r>
              <a:rPr lang="en-US" altLang="ko-KR" sz="1000" dirty="0"/>
              <a:t>.</a:t>
            </a:r>
            <a:endParaRPr sz="800" dirty="0">
              <a:latin typeface="Dotum"/>
              <a:ea typeface="Dotum"/>
              <a:cs typeface="Dotum"/>
              <a:sym typeface="Dotum"/>
            </a:endParaRPr>
          </a:p>
        </p:txBody>
      </p:sp>
      <p:sp>
        <p:nvSpPr>
          <p:cNvPr id="1425" name="Google Shape;1425;p39"/>
          <p:cNvSpPr txBox="1"/>
          <p:nvPr/>
        </p:nvSpPr>
        <p:spPr>
          <a:xfrm>
            <a:off x="344124" y="5350320"/>
            <a:ext cx="12162836" cy="2128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29B283"/>
                </a:solidFill>
                <a:latin typeface="Arial"/>
                <a:ea typeface="Arial"/>
                <a:cs typeface="Arial"/>
                <a:sym typeface="Arial"/>
              </a:rPr>
              <a:t>Metrics and Targets</a:t>
            </a:r>
            <a:endParaRPr sz="1300" dirty="0">
              <a:latin typeface="Arial"/>
              <a:ea typeface="Arial"/>
              <a:cs typeface="Arial"/>
              <a:sym typeface="Arial"/>
            </a:endParaRPr>
          </a:p>
        </p:txBody>
      </p:sp>
      <p:sp>
        <p:nvSpPr>
          <p:cNvPr id="1426" name="Google Shape;1426;p39"/>
          <p:cNvSpPr txBox="1"/>
          <p:nvPr/>
        </p:nvSpPr>
        <p:spPr>
          <a:xfrm>
            <a:off x="356552" y="4175743"/>
            <a:ext cx="6104890" cy="10320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29B283"/>
                </a:solidFill>
                <a:latin typeface="Arial"/>
                <a:ea typeface="Arial"/>
                <a:cs typeface="Arial"/>
                <a:sym typeface="Arial"/>
              </a:rPr>
              <a:t>제품</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포장</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폐기물</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절감</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1050" dirty="0"/>
              <a:t>CJ</a:t>
            </a:r>
            <a:r>
              <a:rPr lang="ko-KR" altLang="en-US" sz="1050" dirty="0" err="1"/>
              <a:t>프레시웨이는</a:t>
            </a:r>
            <a:r>
              <a:rPr lang="ko-KR" altLang="en-US" sz="1050" dirty="0"/>
              <a:t> </a:t>
            </a:r>
            <a:r>
              <a:rPr lang="ko-KR" altLang="en-US" sz="1050" dirty="0" err="1"/>
              <a:t>키즈</a:t>
            </a:r>
            <a:r>
              <a:rPr lang="ko-KR" altLang="en-US" sz="1050" dirty="0"/>
              <a:t> 전문 식품 브랜드 ‘</a:t>
            </a:r>
            <a:r>
              <a:rPr lang="ko-KR" altLang="en-US" sz="1050" dirty="0" err="1"/>
              <a:t>아이누리’에서</a:t>
            </a:r>
            <a:r>
              <a:rPr lang="ko-KR" altLang="en-US" sz="1050" dirty="0"/>
              <a:t> 출시 중인 </a:t>
            </a:r>
            <a:r>
              <a:rPr lang="en-US" altLang="ko-KR" sz="1050" dirty="0"/>
              <a:t>11</a:t>
            </a:r>
            <a:r>
              <a:rPr lang="ko-KR" altLang="en-US" sz="1050" dirty="0"/>
              <a:t>종의 엽채류에 대해 생분해성 포장재를 사용하고 있습니다</a:t>
            </a:r>
            <a:r>
              <a:rPr lang="en-US" altLang="ko-KR" sz="1050" dirty="0"/>
              <a:t>. </a:t>
            </a:r>
            <a:r>
              <a:rPr lang="ko-KR" altLang="en-US" sz="1050" dirty="0"/>
              <a:t>또한 어린이집</a:t>
            </a:r>
            <a:r>
              <a:rPr lang="en-US" altLang="ko-KR" sz="1050" dirty="0"/>
              <a:t>, </a:t>
            </a:r>
            <a:r>
              <a:rPr lang="ko-KR" altLang="en-US" sz="1050" dirty="0"/>
              <a:t>유치원 등에 납품되는 ‘방울 토마토 재배 </a:t>
            </a:r>
            <a:r>
              <a:rPr lang="ko-KR" altLang="en-US" sz="1050" dirty="0" err="1"/>
              <a:t>키트’는</a:t>
            </a:r>
            <a:r>
              <a:rPr lang="ko-KR" altLang="en-US" sz="1050" dirty="0"/>
              <a:t> 친환경 배양토와 포장재를 활용한 친환경 교육 상품으로</a:t>
            </a:r>
            <a:r>
              <a:rPr lang="en-US" altLang="ko-KR" sz="1050" dirty="0"/>
              <a:t>, </a:t>
            </a:r>
            <a:r>
              <a:rPr lang="ko-KR" altLang="en-US" sz="1050" dirty="0"/>
              <a:t>플라스틱이나 화학 성분이 없는 </a:t>
            </a:r>
            <a:r>
              <a:rPr lang="en-US" altLang="ko-KR" sz="1050" dirty="0"/>
              <a:t>100% </a:t>
            </a:r>
            <a:r>
              <a:rPr lang="ko-KR" altLang="en-US" sz="1050" dirty="0"/>
              <a:t>천연 원료로 만든 포장재를 적용했습니다</a:t>
            </a:r>
            <a:r>
              <a:rPr lang="en-US" altLang="ko-KR" sz="1050" dirty="0"/>
              <a:t>.</a:t>
            </a:r>
            <a:endParaRPr sz="900" dirty="0">
              <a:latin typeface="Dotum"/>
              <a:ea typeface="Dotum"/>
              <a:cs typeface="Dotum"/>
              <a:sym typeface="Dotum"/>
            </a:endParaRPr>
          </a:p>
        </p:txBody>
      </p:sp>
      <p:sp>
        <p:nvSpPr>
          <p:cNvPr id="4" name="Rectangle 3">
            <a:extLst>
              <a:ext uri="{FF2B5EF4-FFF2-40B4-BE49-F238E27FC236}">
                <a16:creationId xmlns:a16="http://schemas.microsoft.com/office/drawing/2014/main" id="{E72A1713-485B-743D-D2F9-FA54C21A3A6C}"/>
              </a:ext>
            </a:extLst>
          </p:cNvPr>
          <p:cNvSpPr>
            <a:spLocks noChangeArrowheads="1"/>
          </p:cNvSpPr>
          <p:nvPr/>
        </p:nvSpPr>
        <p:spPr bwMode="auto">
          <a:xfrm>
            <a:off x="269723" y="5628755"/>
            <a:ext cx="635459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chemeClr val="tx1"/>
                </a:solidFill>
                <a:effectLst/>
                <a:latin typeface="Arial" panose="020B0604020202020204" pitchFamily="34" charset="0"/>
              </a:rPr>
              <a:t>CJ프레시웨이는</a:t>
            </a:r>
            <a:r>
              <a:rPr kumimoji="0" lang="ko-KR" altLang="ko-KR" sz="1000" b="0" i="0" u="none" strike="noStrike" cap="none" normalizeH="0" baseline="0" dirty="0">
                <a:ln>
                  <a:noFill/>
                </a:ln>
                <a:solidFill>
                  <a:schemeClr val="tx1"/>
                </a:solidFill>
                <a:effectLst/>
                <a:latin typeface="Arial" panose="020B0604020202020204" pitchFamily="34" charset="0"/>
              </a:rPr>
              <a:t> 폐기물 감소와 자원 순환 활동 촉진을 위한 계획을 추진하고 있습니다. 물류 센터 내에서 사용되는 아이스박스, 라벨, 테이프 등 소모품을 친환경 소재로 대체하고, 포장용 비닐의 재활용을 추진 중에 있으며, 음식 폐기물 순환 촉진을 위해 </a:t>
            </a:r>
            <a:r>
              <a:rPr kumimoji="0" lang="ko-KR" altLang="ko-KR" sz="1000" b="0" i="0" u="none" strike="noStrike" cap="none" normalizeH="0" baseline="0" dirty="0" err="1">
                <a:ln>
                  <a:noFill/>
                </a:ln>
                <a:solidFill>
                  <a:schemeClr val="tx1"/>
                </a:solidFill>
                <a:effectLst/>
                <a:latin typeface="Arial" panose="020B0604020202020204" pitchFamily="34" charset="0"/>
              </a:rPr>
              <a:t>파손·반품된</a:t>
            </a:r>
            <a:r>
              <a:rPr kumimoji="0" lang="ko-KR" altLang="ko-KR" sz="1000" b="0" i="0" u="none" strike="noStrike" cap="none" normalizeH="0" baseline="0" dirty="0">
                <a:ln>
                  <a:noFill/>
                </a:ln>
                <a:solidFill>
                  <a:schemeClr val="tx1"/>
                </a:solidFill>
                <a:effectLst/>
                <a:latin typeface="Arial" panose="020B0604020202020204" pitchFamily="34" charset="0"/>
              </a:rPr>
              <a:t> 식자재를 </a:t>
            </a:r>
            <a:r>
              <a:rPr kumimoji="0" lang="ko-KR" altLang="ko-KR" sz="1000" b="0" i="0" u="none" strike="noStrike" cap="none" normalizeH="0" baseline="0" dirty="0" err="1">
                <a:ln>
                  <a:noFill/>
                </a:ln>
                <a:solidFill>
                  <a:schemeClr val="tx1"/>
                </a:solidFill>
                <a:effectLst/>
                <a:latin typeface="Arial" panose="020B0604020202020204" pitchFamily="34" charset="0"/>
              </a:rPr>
              <a:t>퇴비·비료로</a:t>
            </a:r>
            <a:r>
              <a:rPr kumimoji="0" lang="ko-KR" altLang="ko-KR" sz="1000" b="0" i="0" u="none" strike="noStrike" cap="none" normalizeH="0" baseline="0" dirty="0">
                <a:ln>
                  <a:noFill/>
                </a:ln>
                <a:solidFill>
                  <a:schemeClr val="tx1"/>
                </a:solidFill>
                <a:effectLst/>
                <a:latin typeface="Arial" panose="020B0604020202020204" pitchFamily="34" charset="0"/>
              </a:rPr>
              <a:t> 가공하여 협력 농가 등에 제공하는 업사이클링 프로그램 실시를 검토하고 있습니다. 또한 전 사업장의 폐기물 배출량 및 배출량 집약도를 모니터링하고 있으며, 조리 시설인 센트럴 키친의 2024년 폐기물 배출량에 대한 감축 목표를 수립하여 목표 달성을 위한 과제를 이행하고 있습니다.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64"/>
        <p:cNvGrpSpPr/>
        <p:nvPr/>
      </p:nvGrpSpPr>
      <p:grpSpPr>
        <a:xfrm>
          <a:off x="0" y="0"/>
          <a:ext cx="0" cy="0"/>
          <a:chOff x="0" y="0"/>
          <a:chExt cx="0" cy="0"/>
        </a:xfrm>
      </p:grpSpPr>
      <p:sp>
        <p:nvSpPr>
          <p:cNvPr id="1472" name="Google Shape;1472;p40"/>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40</a:t>
            </a:r>
            <a:endParaRPr sz="900">
              <a:latin typeface="Arial"/>
              <a:ea typeface="Arial"/>
              <a:cs typeface="Arial"/>
              <a:sym typeface="Arial"/>
            </a:endParaRPr>
          </a:p>
        </p:txBody>
      </p:sp>
      <p:sp>
        <p:nvSpPr>
          <p:cNvPr id="1482" name="Google Shape;1482;p40"/>
          <p:cNvSpPr txBox="1"/>
          <p:nvPr/>
        </p:nvSpPr>
        <p:spPr>
          <a:xfrm>
            <a:off x="344124" y="908524"/>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지속</a:t>
            </a:r>
            <a:r>
              <a:rPr lang="en-US" sz="2500" b="1" dirty="0">
                <a:solidFill>
                  <a:srgbClr val="E1F1E8"/>
                </a:solidFill>
                <a:latin typeface="Arial"/>
                <a:ea typeface="Arial"/>
                <a:cs typeface="Arial"/>
                <a:sym typeface="Arial"/>
              </a:rPr>
              <a:t> </a:t>
            </a:r>
            <a:r>
              <a:rPr lang="en-US" sz="2500" b="1" dirty="0" err="1">
                <a:solidFill>
                  <a:srgbClr val="E1F1E8"/>
                </a:solidFill>
                <a:latin typeface="Arial"/>
                <a:ea typeface="Arial"/>
                <a:cs typeface="Arial"/>
                <a:sym typeface="Arial"/>
              </a:rPr>
              <a:t>가능한</a:t>
            </a:r>
            <a:r>
              <a:rPr lang="en-US" sz="2500" b="1" dirty="0">
                <a:solidFill>
                  <a:srgbClr val="E1F1E8"/>
                </a:solidFill>
                <a:latin typeface="Arial"/>
                <a:ea typeface="Arial"/>
                <a:cs typeface="Arial"/>
                <a:sym typeface="Arial"/>
              </a:rPr>
              <a:t> </a:t>
            </a:r>
            <a:r>
              <a:rPr lang="en-US" sz="2500" b="1" dirty="0" err="1">
                <a:solidFill>
                  <a:srgbClr val="E1F1E8"/>
                </a:solidFill>
                <a:latin typeface="Arial"/>
                <a:ea typeface="Arial"/>
                <a:cs typeface="Arial"/>
                <a:sym typeface="Arial"/>
              </a:rPr>
              <a:t>유통</a:t>
            </a:r>
            <a:endParaRPr sz="2500" dirty="0">
              <a:latin typeface="Arial"/>
              <a:ea typeface="Arial"/>
              <a:cs typeface="Arial"/>
              <a:sym typeface="Arial"/>
            </a:endParaRPr>
          </a:p>
        </p:txBody>
      </p:sp>
      <p:sp>
        <p:nvSpPr>
          <p:cNvPr id="1483" name="Google Shape;1483;p40"/>
          <p:cNvSpPr txBox="1"/>
          <p:nvPr/>
        </p:nvSpPr>
        <p:spPr>
          <a:xfrm>
            <a:off x="347299" y="1408859"/>
            <a:ext cx="2259730" cy="2128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29B283"/>
                </a:solidFill>
                <a:latin typeface="Arial"/>
                <a:ea typeface="Arial"/>
                <a:cs typeface="Arial"/>
                <a:sym typeface="Arial"/>
              </a:rPr>
              <a:t>지속</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가능한</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유통</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활성화</a:t>
            </a:r>
            <a:endParaRPr sz="1300" dirty="0">
              <a:latin typeface="Arial"/>
              <a:ea typeface="Arial"/>
              <a:cs typeface="Arial"/>
              <a:sym typeface="Arial"/>
            </a:endParaRPr>
          </a:p>
        </p:txBody>
      </p:sp>
      <p:sp>
        <p:nvSpPr>
          <p:cNvPr id="1484" name="Google Shape;1484;p40"/>
          <p:cNvSpPr txBox="1"/>
          <p:nvPr/>
        </p:nvSpPr>
        <p:spPr>
          <a:xfrm>
            <a:off x="344124" y="1799719"/>
            <a:ext cx="1953260" cy="2436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500" b="0" baseline="30000" dirty="0" err="1">
                <a:solidFill>
                  <a:srgbClr val="29B283"/>
                </a:solidFill>
                <a:latin typeface="Arial"/>
                <a:ea typeface="Arial"/>
                <a:cs typeface="Arial"/>
                <a:sym typeface="Arial"/>
              </a:rPr>
              <a:t>지속</a:t>
            </a:r>
            <a:r>
              <a:rPr lang="en-US" sz="1500" b="0" baseline="30000" dirty="0">
                <a:solidFill>
                  <a:srgbClr val="29B283"/>
                </a:solidFill>
                <a:latin typeface="Arial"/>
                <a:ea typeface="Arial"/>
                <a:cs typeface="Arial"/>
                <a:sym typeface="Arial"/>
              </a:rPr>
              <a:t> </a:t>
            </a:r>
            <a:r>
              <a:rPr lang="en-US" sz="1500" b="0" baseline="30000" dirty="0" err="1">
                <a:solidFill>
                  <a:srgbClr val="29B283"/>
                </a:solidFill>
                <a:latin typeface="Arial"/>
                <a:ea typeface="Arial"/>
                <a:cs typeface="Arial"/>
                <a:sym typeface="Arial"/>
              </a:rPr>
              <a:t>가능한</a:t>
            </a:r>
            <a:r>
              <a:rPr lang="en-US" sz="1500" b="0" baseline="30000" dirty="0">
                <a:solidFill>
                  <a:srgbClr val="29B283"/>
                </a:solidFill>
                <a:latin typeface="Arial"/>
                <a:ea typeface="Arial"/>
                <a:cs typeface="Arial"/>
                <a:sym typeface="Arial"/>
              </a:rPr>
              <a:t> </a:t>
            </a:r>
            <a:r>
              <a:rPr lang="en-US" sz="1500" b="0" baseline="30000" dirty="0" err="1">
                <a:solidFill>
                  <a:srgbClr val="29B283"/>
                </a:solidFill>
                <a:latin typeface="Arial"/>
                <a:ea typeface="Arial"/>
                <a:cs typeface="Arial"/>
                <a:sym typeface="Arial"/>
              </a:rPr>
              <a:t>구매</a:t>
            </a:r>
            <a:r>
              <a:rPr lang="en-US" sz="1500" b="0" baseline="30000" dirty="0">
                <a:solidFill>
                  <a:srgbClr val="29B283"/>
                </a:solidFill>
                <a:latin typeface="Arial"/>
                <a:ea typeface="Arial"/>
                <a:cs typeface="Arial"/>
                <a:sym typeface="Arial"/>
              </a:rPr>
              <a:t> </a:t>
            </a:r>
            <a:r>
              <a:rPr lang="en-US" sz="1500" b="0" baseline="30000" dirty="0" err="1">
                <a:solidFill>
                  <a:srgbClr val="29B283"/>
                </a:solidFill>
                <a:latin typeface="Arial"/>
                <a:ea typeface="Arial"/>
                <a:cs typeface="Arial"/>
                <a:sym typeface="Arial"/>
              </a:rPr>
              <a:t>지침</a:t>
            </a:r>
            <a:r>
              <a:rPr lang="en-US" sz="1500" b="0" baseline="30000" dirty="0">
                <a:solidFill>
                  <a:srgbClr val="29B283"/>
                </a:solidFill>
                <a:latin typeface="Arial"/>
                <a:ea typeface="Arial"/>
                <a:cs typeface="Arial"/>
                <a:sym typeface="Arial"/>
              </a:rPr>
              <a:t> </a:t>
            </a:r>
            <a:r>
              <a:rPr lang="en-US" sz="1500" b="0" baseline="30000" dirty="0" err="1">
                <a:solidFill>
                  <a:srgbClr val="29B283"/>
                </a:solidFill>
                <a:latin typeface="Arial"/>
                <a:ea typeface="Arial"/>
                <a:cs typeface="Arial"/>
                <a:sym typeface="Arial"/>
              </a:rPr>
              <a:t>수립</a:t>
            </a:r>
            <a:r>
              <a:rPr lang="en-US" sz="1500" b="0" baseline="30000" dirty="0">
                <a:solidFill>
                  <a:srgbClr val="29B283"/>
                </a:solidFill>
                <a:latin typeface="Arial"/>
                <a:ea typeface="Arial"/>
                <a:cs typeface="Arial"/>
                <a:sym typeface="Arial"/>
              </a:rPr>
              <a:t> </a:t>
            </a:r>
            <a:endParaRPr sz="1100" dirty="0">
              <a:latin typeface="Dotum"/>
              <a:ea typeface="Dotum"/>
              <a:cs typeface="Dotum"/>
              <a:sym typeface="Dotum"/>
            </a:endParaRPr>
          </a:p>
        </p:txBody>
      </p:sp>
      <p:sp>
        <p:nvSpPr>
          <p:cNvPr id="1485" name="Google Shape;1485;p40"/>
          <p:cNvSpPr txBox="1"/>
          <p:nvPr/>
        </p:nvSpPr>
        <p:spPr>
          <a:xfrm>
            <a:off x="305892" y="4312589"/>
            <a:ext cx="6106795"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29B283"/>
                </a:solidFill>
                <a:latin typeface="Arial"/>
                <a:ea typeface="Arial"/>
                <a:cs typeface="Arial"/>
                <a:sym typeface="Arial"/>
              </a:rPr>
              <a:t>스마트팜</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계약재배</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고도화</a:t>
            </a:r>
            <a:endParaRPr lang="en-US" sz="1000" b="0" dirty="0">
              <a:solidFill>
                <a:srgbClr val="29B283"/>
              </a:solidFill>
              <a:latin typeface="Arial"/>
              <a:ea typeface="Arial"/>
              <a:cs typeface="Arial"/>
              <a:sym typeface="Arial"/>
            </a:endParaRPr>
          </a:p>
          <a:p>
            <a:pPr marL="12700" lvl="0" indent="0" algn="l" rtl="0">
              <a:lnSpc>
                <a:spcPct val="100000"/>
              </a:lnSpc>
              <a:spcBef>
                <a:spcPts val="0"/>
              </a:spcBef>
              <a:spcAft>
                <a:spcPts val="0"/>
              </a:spcAft>
              <a:buNone/>
            </a:pPr>
            <a:endParaRPr lang="en-US" sz="1000" dirty="0">
              <a:solidFill>
                <a:srgbClr val="29B283"/>
              </a:solidFill>
            </a:endParaRPr>
          </a:p>
          <a:p>
            <a:pPr marL="12700" lvl="0" indent="0" algn="l" rtl="0">
              <a:lnSpc>
                <a:spcPct val="100000"/>
              </a:lnSpc>
              <a:spcBef>
                <a:spcPts val="0"/>
              </a:spcBef>
              <a:spcAft>
                <a:spcPts val="0"/>
              </a:spcAft>
              <a:buNone/>
            </a:pPr>
            <a:endParaRPr sz="1000" dirty="0">
              <a:latin typeface="Arial"/>
              <a:ea typeface="Arial"/>
              <a:cs typeface="Arial"/>
              <a:sym typeface="Arial"/>
            </a:endParaRPr>
          </a:p>
        </p:txBody>
      </p:sp>
      <p:sp>
        <p:nvSpPr>
          <p:cNvPr id="1486" name="Google Shape;1486;p40"/>
          <p:cNvSpPr txBox="1"/>
          <p:nvPr/>
        </p:nvSpPr>
        <p:spPr>
          <a:xfrm>
            <a:off x="317483" y="2962788"/>
            <a:ext cx="123190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29B283"/>
                </a:solidFill>
                <a:latin typeface="Arial"/>
                <a:ea typeface="Arial"/>
                <a:cs typeface="Arial"/>
                <a:sym typeface="Arial"/>
              </a:rPr>
              <a:t>지속</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가능한</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상품개발</a:t>
            </a:r>
            <a:endParaRPr sz="1000" dirty="0">
              <a:latin typeface="Arial"/>
              <a:ea typeface="Arial"/>
              <a:cs typeface="Arial"/>
              <a:sym typeface="Arial"/>
            </a:endParaRPr>
          </a:p>
        </p:txBody>
      </p:sp>
      <p:sp>
        <p:nvSpPr>
          <p:cNvPr id="1488" name="Google Shape;1488;p40"/>
          <p:cNvSpPr txBox="1"/>
          <p:nvPr/>
        </p:nvSpPr>
        <p:spPr>
          <a:xfrm>
            <a:off x="337481" y="3191144"/>
            <a:ext cx="6369914" cy="1010020"/>
          </a:xfrm>
          <a:prstGeom prst="rect">
            <a:avLst/>
          </a:prstGeom>
          <a:noFill/>
          <a:ln>
            <a:noFill/>
          </a:ln>
        </p:spPr>
        <p:txBody>
          <a:bodyPr spcFirstLastPara="1" wrap="square" lIns="0" tIns="12700" rIns="0" bIns="0" anchor="t" anchorCtr="0">
            <a:spAutoFit/>
          </a:bodyPr>
          <a:lstStyle/>
          <a:p>
            <a:pPr marL="12700" marR="5080" lvl="0" indent="0" algn="l" rtl="0">
              <a:lnSpc>
                <a:spcPct val="120300"/>
              </a:lnSpc>
              <a:spcBef>
                <a:spcPts val="0"/>
              </a:spcBef>
              <a:spcAft>
                <a:spcPts val="0"/>
              </a:spcAft>
              <a:buNone/>
            </a:pPr>
            <a:r>
              <a:rPr lang="en-US" altLang="ko-KR" sz="900" dirty="0"/>
              <a:t>CJ</a:t>
            </a:r>
            <a:r>
              <a:rPr lang="ko-KR" altLang="en-US" sz="900" dirty="0" err="1"/>
              <a:t>프레시웨이는</a:t>
            </a:r>
            <a:r>
              <a:rPr lang="ko-KR" altLang="en-US" sz="900" dirty="0"/>
              <a:t> </a:t>
            </a:r>
            <a:r>
              <a:rPr lang="en-US" altLang="ko-KR" sz="900" dirty="0"/>
              <a:t>2022</a:t>
            </a:r>
            <a:r>
              <a:rPr lang="ko-KR" altLang="en-US" sz="900" dirty="0"/>
              <a:t>년 </a:t>
            </a:r>
            <a:r>
              <a:rPr lang="en-US" altLang="ko-KR" sz="900" dirty="0"/>
              <a:t>ASC·MSC CoC(Chain of Custody) </a:t>
            </a:r>
            <a:r>
              <a:rPr lang="ko-KR" altLang="en-US" sz="900" dirty="0"/>
              <a:t>인증을 취득하여 환경친화적 어업 방식으로 생산한 </a:t>
            </a:r>
            <a:r>
              <a:rPr lang="en-US" altLang="ko-KR" sz="900" dirty="0"/>
              <a:t>ASC·MSC </a:t>
            </a:r>
            <a:r>
              <a:rPr lang="ko-KR" altLang="en-US" sz="900" dirty="0"/>
              <a:t>인증 수산물 유통을 앞장서고 있습니다</a:t>
            </a:r>
            <a:r>
              <a:rPr lang="en-US" altLang="ko-KR" sz="900" dirty="0"/>
              <a:t>. </a:t>
            </a:r>
            <a:r>
              <a:rPr lang="ko-KR" altLang="en-US" sz="900" dirty="0"/>
              <a:t>해당 인증을 받은 연어는 온라인과 리테일 판매를 확대하고 있습니다</a:t>
            </a:r>
            <a:r>
              <a:rPr lang="en-US" altLang="ko-KR" sz="900" dirty="0"/>
              <a:t>. </a:t>
            </a:r>
            <a:r>
              <a:rPr lang="ko-KR" altLang="en-US" sz="900" dirty="0"/>
              <a:t>또한</a:t>
            </a:r>
            <a:r>
              <a:rPr lang="en-US" altLang="ko-KR" sz="900" dirty="0"/>
              <a:t>, </a:t>
            </a:r>
            <a:r>
              <a:rPr lang="ko-KR" altLang="en-US" sz="900" dirty="0"/>
              <a:t>당사는 농가 개발을 통한 저탄소 </a:t>
            </a:r>
            <a:r>
              <a:rPr lang="ko-KR" altLang="en-US" sz="900" dirty="0" err="1"/>
              <a:t>새송이</a:t>
            </a:r>
            <a:r>
              <a:rPr lang="ko-KR" altLang="en-US" sz="900" dirty="0"/>
              <a:t> 등 </a:t>
            </a:r>
            <a:r>
              <a:rPr lang="ko-KR" altLang="en-US" sz="900" dirty="0" err="1"/>
              <a:t>버섯류</a:t>
            </a:r>
            <a:r>
              <a:rPr lang="en-US" altLang="ko-KR" sz="900" dirty="0"/>
              <a:t>, </a:t>
            </a:r>
            <a:r>
              <a:rPr lang="ko-KR" altLang="en-US" sz="900" dirty="0"/>
              <a:t>유기농 현미</a:t>
            </a:r>
            <a:r>
              <a:rPr lang="en-US" altLang="ko-KR" sz="900" dirty="0"/>
              <a:t>, </a:t>
            </a:r>
            <a:r>
              <a:rPr lang="ko-KR" altLang="en-US" sz="900" dirty="0"/>
              <a:t>엽채류</a:t>
            </a:r>
            <a:r>
              <a:rPr lang="en-US" altLang="ko-KR" sz="900" dirty="0"/>
              <a:t>, </a:t>
            </a:r>
            <a:r>
              <a:rPr lang="ko-KR" altLang="en-US" sz="900" dirty="0"/>
              <a:t>친환경 단호박</a:t>
            </a:r>
            <a:r>
              <a:rPr lang="en-US" altLang="ko-KR" sz="900" dirty="0"/>
              <a:t>, </a:t>
            </a:r>
            <a:r>
              <a:rPr lang="ko-KR" altLang="en-US" sz="900" dirty="0"/>
              <a:t>청양고추 등의 상품을 출시하고 있으며</a:t>
            </a:r>
            <a:r>
              <a:rPr lang="en-US" altLang="ko-KR" sz="900" dirty="0"/>
              <a:t>, </a:t>
            </a:r>
            <a:r>
              <a:rPr lang="ko-KR" altLang="en-US" sz="900" dirty="0"/>
              <a:t>동물복지 상품도 지속적으로 확대하고 있습니다</a:t>
            </a:r>
            <a:r>
              <a:rPr lang="en-US" altLang="ko-KR" sz="900" dirty="0"/>
              <a:t>. 2023</a:t>
            </a:r>
            <a:r>
              <a:rPr lang="ko-KR" altLang="en-US" sz="900" dirty="0"/>
              <a:t>년 동물복지 달걀은 전체 달걀 매출의 </a:t>
            </a:r>
            <a:r>
              <a:rPr lang="en-US" altLang="ko-KR" sz="900" dirty="0"/>
              <a:t>4.2%</a:t>
            </a:r>
            <a:r>
              <a:rPr lang="ko-KR" altLang="en-US" sz="900" dirty="0"/>
              <a:t>입니다</a:t>
            </a:r>
            <a:r>
              <a:rPr lang="en-US" altLang="ko-KR" sz="900" dirty="0"/>
              <a:t>. </a:t>
            </a:r>
            <a:r>
              <a:rPr lang="ko-KR" altLang="en-US" sz="900" dirty="0"/>
              <a:t>앞으로도 지역 농가와의 상생을 통한 못난이 원물 활용 </a:t>
            </a:r>
            <a:r>
              <a:rPr lang="ko-KR" altLang="en-US" sz="900" dirty="0" err="1"/>
              <a:t>상품뿐</a:t>
            </a:r>
            <a:r>
              <a:rPr lang="ko-KR" altLang="en-US" sz="900" dirty="0"/>
              <a:t> 아니라 </a:t>
            </a:r>
            <a:r>
              <a:rPr lang="ko-KR" altLang="en-US" sz="900" dirty="0" err="1"/>
              <a:t>환경친화적인</a:t>
            </a:r>
            <a:r>
              <a:rPr lang="ko-KR" altLang="en-US" sz="900" dirty="0"/>
              <a:t> 원물들을 발굴하여 비건 음료</a:t>
            </a:r>
            <a:r>
              <a:rPr lang="en-US" altLang="ko-KR" sz="900" dirty="0"/>
              <a:t>, </a:t>
            </a:r>
            <a:r>
              <a:rPr lang="ko-KR" altLang="en-US" sz="900" dirty="0"/>
              <a:t>스낵</a:t>
            </a:r>
            <a:r>
              <a:rPr lang="en-US" altLang="ko-KR" sz="900" dirty="0"/>
              <a:t>, </a:t>
            </a:r>
            <a:r>
              <a:rPr lang="ko-KR" altLang="en-US" sz="900" dirty="0" err="1"/>
              <a:t>베이커리류</a:t>
            </a:r>
            <a:r>
              <a:rPr lang="ko-KR" altLang="en-US" sz="900" dirty="0"/>
              <a:t> 등의 상품 확대로 건강한 식문화를 조성하고 고객의 다양한 요구를 만족시킬 수 있는 제품 개발을 강화하겠습니다</a:t>
            </a:r>
            <a:r>
              <a:rPr lang="en-US" altLang="ko-KR" sz="900" dirty="0"/>
              <a:t>.</a:t>
            </a:r>
            <a:endParaRPr sz="700" dirty="0">
              <a:latin typeface="Dotum"/>
              <a:ea typeface="Dotum"/>
              <a:cs typeface="Dotum"/>
              <a:sym typeface="Dotum"/>
            </a:endParaRPr>
          </a:p>
        </p:txBody>
      </p:sp>
      <p:sp>
        <p:nvSpPr>
          <p:cNvPr id="1516" name="Google Shape;1516;p40"/>
          <p:cNvSpPr txBox="1"/>
          <p:nvPr/>
        </p:nvSpPr>
        <p:spPr>
          <a:xfrm>
            <a:off x="3702574" y="3705519"/>
            <a:ext cx="285115" cy="139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750">
                <a:solidFill>
                  <a:srgbClr val="FFFFFF"/>
                </a:solidFill>
                <a:latin typeface="Dotum"/>
                <a:ea typeface="Dotum"/>
                <a:cs typeface="Dotum"/>
                <a:sym typeface="Dotum"/>
              </a:rPr>
              <a:t>2021</a:t>
            </a:r>
            <a:endParaRPr sz="750">
              <a:latin typeface="Dotum"/>
              <a:ea typeface="Dotum"/>
              <a:cs typeface="Dotum"/>
              <a:sym typeface="Dotum"/>
            </a:endParaRPr>
          </a:p>
        </p:txBody>
      </p:sp>
      <p:sp>
        <p:nvSpPr>
          <p:cNvPr id="3" name="Rectangle 2">
            <a:extLst>
              <a:ext uri="{FF2B5EF4-FFF2-40B4-BE49-F238E27FC236}">
                <a16:creationId xmlns:a16="http://schemas.microsoft.com/office/drawing/2014/main" id="{68853699-D59A-57D0-C5B2-AEE661580B21}"/>
              </a:ext>
            </a:extLst>
          </p:cNvPr>
          <p:cNvSpPr>
            <a:spLocks noChangeArrowheads="1"/>
          </p:cNvSpPr>
          <p:nvPr/>
        </p:nvSpPr>
        <p:spPr bwMode="auto">
          <a:xfrm>
            <a:off x="239061" y="1986846"/>
            <a:ext cx="623794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err="1">
                <a:ln>
                  <a:noFill/>
                </a:ln>
                <a:solidFill>
                  <a:schemeClr val="tx1"/>
                </a:solidFill>
                <a:effectLst/>
                <a:latin typeface="Arial" panose="020B0604020202020204" pitchFamily="34" charset="0"/>
              </a:rPr>
              <a:t>CJ프레시웨이는</a:t>
            </a:r>
            <a:r>
              <a:rPr kumimoji="0" lang="ko-KR" altLang="ko-KR" sz="900" b="0" i="0" u="none" strike="noStrike" cap="none" normalizeH="0" baseline="0" dirty="0">
                <a:ln>
                  <a:noFill/>
                </a:ln>
                <a:solidFill>
                  <a:schemeClr val="tx1"/>
                </a:solidFill>
                <a:effectLst/>
                <a:latin typeface="Arial" panose="020B0604020202020204" pitchFamily="34" charset="0"/>
              </a:rPr>
              <a:t> 지속 가능한 구매 활동을 정의하고 장려하고자 2023년 ‘지속 가능한 구매 </a:t>
            </a:r>
            <a:r>
              <a:rPr kumimoji="0" lang="ko-KR" altLang="ko-KR" sz="900" b="0" i="0" u="none" strike="noStrike" cap="none" normalizeH="0" baseline="0" dirty="0" err="1">
                <a:ln>
                  <a:noFill/>
                </a:ln>
                <a:solidFill>
                  <a:schemeClr val="tx1"/>
                </a:solidFill>
                <a:effectLst/>
                <a:latin typeface="Arial" panose="020B0604020202020204" pitchFamily="34" charset="0"/>
              </a:rPr>
              <a:t>지침’을</a:t>
            </a:r>
            <a:r>
              <a:rPr kumimoji="0" lang="ko-KR" altLang="ko-KR" sz="900" b="0" i="0" u="none" strike="noStrike" cap="none" normalizeH="0" baseline="0" dirty="0">
                <a:ln>
                  <a:noFill/>
                </a:ln>
                <a:solidFill>
                  <a:schemeClr val="tx1"/>
                </a:solidFill>
                <a:effectLst/>
                <a:latin typeface="Arial" panose="020B0604020202020204" pitchFamily="34" charset="0"/>
              </a:rPr>
              <a:t> 수립하였습니다. 본 지침을 통해 지속 가능한 </a:t>
            </a:r>
            <a:r>
              <a:rPr kumimoji="0" lang="ko-KR" altLang="ko-KR" sz="900" b="0" i="0" u="none" strike="noStrike" cap="none" normalizeH="0" baseline="0" dirty="0" err="1">
                <a:ln>
                  <a:noFill/>
                </a:ln>
                <a:solidFill>
                  <a:schemeClr val="tx1"/>
                </a:solidFill>
                <a:effectLst/>
                <a:latin typeface="Arial" panose="020B0604020202020204" pitchFamily="34" charset="0"/>
              </a:rPr>
              <a:t>구매란</a:t>
            </a:r>
            <a:r>
              <a:rPr kumimoji="0" lang="ko-KR" altLang="ko-KR" sz="900" b="0" i="0" u="none" strike="noStrike" cap="none" normalizeH="0" baseline="0" dirty="0">
                <a:ln>
                  <a:noFill/>
                </a:ln>
                <a:solidFill>
                  <a:schemeClr val="tx1"/>
                </a:solidFill>
                <a:effectLst/>
                <a:latin typeface="Arial" panose="020B0604020202020204" pitchFamily="34" charset="0"/>
              </a:rPr>
              <a:t> ‘환경 영향을 최소화하는 상품의 구매 및 개발하고 운영을 확대하는 활동이며, 나아가 협력사와 함께 상생하며 동반 성장할 수 있는 유통 환경을 구축하는 </a:t>
            </a:r>
            <a:r>
              <a:rPr kumimoji="0" lang="ko-KR" altLang="ko-KR" sz="900" b="0" i="0" u="none" strike="noStrike" cap="none" normalizeH="0" baseline="0" dirty="0" err="1">
                <a:ln>
                  <a:noFill/>
                </a:ln>
                <a:solidFill>
                  <a:schemeClr val="tx1"/>
                </a:solidFill>
                <a:effectLst/>
                <a:latin typeface="Arial" panose="020B0604020202020204" pitchFamily="34" charset="0"/>
              </a:rPr>
              <a:t>활동’으로</a:t>
            </a:r>
            <a:r>
              <a:rPr kumimoji="0" lang="ko-KR" altLang="ko-KR" sz="900" b="0" i="0" u="none" strike="noStrike" cap="none" normalizeH="0" baseline="0" dirty="0">
                <a:ln>
                  <a:noFill/>
                </a:ln>
                <a:solidFill>
                  <a:schemeClr val="tx1"/>
                </a:solidFill>
                <a:effectLst/>
                <a:latin typeface="Arial" panose="020B0604020202020204" pitchFamily="34" charset="0"/>
              </a:rPr>
              <a:t> 정의하였습니다. 지속 가능한 상품은 ‘친환경 인증 상품을 포함하여 환경에 부정적 영향과 자원 소모를 최소화한 </a:t>
            </a:r>
            <a:r>
              <a:rPr kumimoji="0" lang="ko-KR" altLang="ko-KR" sz="900" b="0" i="0" u="none" strike="noStrike" cap="none" normalizeH="0" baseline="0" dirty="0" err="1">
                <a:ln>
                  <a:noFill/>
                </a:ln>
                <a:solidFill>
                  <a:schemeClr val="tx1"/>
                </a:solidFill>
                <a:effectLst/>
                <a:latin typeface="Arial" panose="020B0604020202020204" pitchFamily="34" charset="0"/>
              </a:rPr>
              <a:t>상품’으로</a:t>
            </a:r>
            <a:r>
              <a:rPr kumimoji="0" lang="ko-KR" altLang="ko-KR" sz="900" b="0" i="0" u="none" strike="noStrike" cap="none" normalizeH="0" baseline="0" dirty="0">
                <a:ln>
                  <a:noFill/>
                </a:ln>
                <a:solidFill>
                  <a:schemeClr val="tx1"/>
                </a:solidFill>
                <a:effectLst/>
                <a:latin typeface="Arial" panose="020B0604020202020204" pitchFamily="34" charset="0"/>
              </a:rPr>
              <a:t> 정하고, 지속 가능한 상품의 세부 기준을 수립하여 범위를 명확히 하였습니다. 당사는 본 구매 지침에 의거하여 지속 가능한 상품의 유통 확대를 위해 노력하겠습니다.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9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F7C8CA6A-5D59-93A8-707B-07C7F5F14F69}"/>
              </a:ext>
            </a:extLst>
          </p:cNvPr>
          <p:cNvSpPr>
            <a:spLocks noChangeArrowheads="1"/>
          </p:cNvSpPr>
          <p:nvPr/>
        </p:nvSpPr>
        <p:spPr bwMode="auto">
          <a:xfrm>
            <a:off x="239060" y="4407164"/>
            <a:ext cx="64683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900" b="0" i="0" u="none" strike="noStrike" cap="none" normalizeH="0" baseline="0" dirty="0" err="1">
                <a:ln>
                  <a:noFill/>
                </a:ln>
                <a:solidFill>
                  <a:schemeClr val="tx1"/>
                </a:solidFill>
                <a:effectLst/>
                <a:latin typeface="Arial" panose="020B0604020202020204" pitchFamily="34" charset="0"/>
              </a:rPr>
              <a:t>CJ프레시웨이는</a:t>
            </a:r>
            <a:r>
              <a:rPr kumimoji="0" lang="ko-KR" altLang="ko-KR" sz="900" b="0" i="0" u="none" strike="noStrike" cap="none" normalizeH="0" baseline="0" dirty="0">
                <a:ln>
                  <a:noFill/>
                </a:ln>
                <a:solidFill>
                  <a:schemeClr val="tx1"/>
                </a:solidFill>
                <a:effectLst/>
                <a:latin typeface="Arial" panose="020B0604020202020204" pitchFamily="34" charset="0"/>
              </a:rPr>
              <a:t> 기후 변화로 인한 원료 수급 불안정에 대비하고, 농가와 상생을 도모하는 ESG 경영의 가치 실현을 위해 </a:t>
            </a:r>
            <a:r>
              <a:rPr kumimoji="0" lang="ko-KR" altLang="ko-KR" sz="900" b="0" i="0" u="none" strike="noStrike" cap="none" normalizeH="0" baseline="0" dirty="0" err="1">
                <a:ln>
                  <a:noFill/>
                </a:ln>
                <a:solidFill>
                  <a:schemeClr val="tx1"/>
                </a:solidFill>
                <a:effectLst/>
                <a:latin typeface="Arial" panose="020B0604020202020204" pitchFamily="34" charset="0"/>
              </a:rPr>
              <a:t>스마트팜</a:t>
            </a:r>
            <a:r>
              <a:rPr kumimoji="0" lang="ko-KR" altLang="ko-KR" sz="900" b="0" i="0" u="none" strike="noStrike" cap="none" normalizeH="0" baseline="0" dirty="0">
                <a:ln>
                  <a:noFill/>
                </a:ln>
                <a:solidFill>
                  <a:schemeClr val="tx1"/>
                </a:solidFill>
                <a:effectLst/>
                <a:latin typeface="Arial" panose="020B0604020202020204" pitchFamily="34" charset="0"/>
              </a:rPr>
              <a:t> 계약 재배 사업을 진행하고 있습니다. 다수 지자체와 협력 사업 모델을 구축하고, 1차 시험 재배 결과를 기반으로 관행 농업 대비 </a:t>
            </a:r>
            <a:r>
              <a:rPr kumimoji="0" lang="ko-KR" altLang="ko-KR" sz="900" b="0" i="0" u="none" strike="noStrike" cap="none" normalizeH="0" baseline="0" dirty="0" err="1">
                <a:ln>
                  <a:noFill/>
                </a:ln>
                <a:solidFill>
                  <a:schemeClr val="tx1"/>
                </a:solidFill>
                <a:effectLst/>
                <a:latin typeface="Arial" panose="020B0604020202020204" pitchFamily="34" charset="0"/>
              </a:rPr>
              <a:t>증수량</a:t>
            </a:r>
            <a:r>
              <a:rPr kumimoji="0" lang="ko-KR" altLang="ko-KR" sz="900" b="0" i="0" u="none" strike="noStrike" cap="none" normalizeH="0" baseline="0" dirty="0">
                <a:ln>
                  <a:noFill/>
                </a:ln>
                <a:solidFill>
                  <a:schemeClr val="tx1"/>
                </a:solidFill>
                <a:effectLst/>
                <a:latin typeface="Arial" panose="020B0604020202020204" pitchFamily="34" charset="0"/>
              </a:rPr>
              <a:t> 분석과 데이터베이스 구축을 진행하며 재배 기술 고도화를 진행 중입니다. 향후 정보통신기술 기반 재배 솔루션 고도화를 가속화하여 지속 가능한 상품을 개발하는 스마트 농업에 선제적 진입을 이루고, </a:t>
            </a:r>
            <a:r>
              <a:rPr kumimoji="0" lang="ko-KR" altLang="ko-KR" sz="900" b="0" i="0" u="none" strike="noStrike" cap="none" normalizeH="0" baseline="0" dirty="0" err="1">
                <a:ln>
                  <a:noFill/>
                </a:ln>
                <a:solidFill>
                  <a:schemeClr val="tx1"/>
                </a:solidFill>
                <a:effectLst/>
                <a:latin typeface="Arial" panose="020B0604020202020204" pitchFamily="34" charset="0"/>
              </a:rPr>
              <a:t>도·농</a:t>
            </a:r>
            <a:r>
              <a:rPr kumimoji="0" lang="ko-KR" altLang="ko-KR" sz="900" b="0" i="0" u="none" strike="noStrike" cap="none" normalizeH="0" baseline="0" dirty="0">
                <a:ln>
                  <a:noFill/>
                </a:ln>
                <a:solidFill>
                  <a:schemeClr val="tx1"/>
                </a:solidFill>
                <a:effectLst/>
                <a:latin typeface="Arial" panose="020B0604020202020204" pitchFamily="34" charset="0"/>
              </a:rPr>
              <a:t> 상생과 미래 농업 선도에 기여하기 위한 노력을 계속하겠습니다.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9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0C5069B-0266-01E1-FFAF-12123A09402D}"/>
              </a:ext>
            </a:extLst>
          </p:cNvPr>
          <p:cNvSpPr txBox="1"/>
          <p:nvPr/>
        </p:nvSpPr>
        <p:spPr>
          <a:xfrm>
            <a:off x="624840" y="6873240"/>
            <a:ext cx="6088380" cy="982980"/>
          </a:xfrm>
          <a:prstGeom prst="rect">
            <a:avLst/>
          </a:prstGeom>
          <a:noFill/>
        </p:spPr>
        <p:txBody>
          <a:bodyPr wrap="square" rtlCol="0">
            <a:spAutoFit/>
          </a:bodyPr>
          <a:lstStyle/>
          <a:p>
            <a:endParaRPr lang="ko-KR" altLang="en-US" dirty="0"/>
          </a:p>
        </p:txBody>
      </p:sp>
      <p:sp>
        <p:nvSpPr>
          <p:cNvPr id="15" name="TextBox 14">
            <a:extLst>
              <a:ext uri="{FF2B5EF4-FFF2-40B4-BE49-F238E27FC236}">
                <a16:creationId xmlns:a16="http://schemas.microsoft.com/office/drawing/2014/main" id="{B2E3A7F1-1F91-3F8D-9122-91478A909776}"/>
              </a:ext>
            </a:extLst>
          </p:cNvPr>
          <p:cNvSpPr txBox="1"/>
          <p:nvPr/>
        </p:nvSpPr>
        <p:spPr>
          <a:xfrm>
            <a:off x="239060" y="5373165"/>
            <a:ext cx="6237940" cy="1892826"/>
          </a:xfrm>
          <a:prstGeom prst="rect">
            <a:avLst/>
          </a:prstGeom>
          <a:noFill/>
        </p:spPr>
        <p:txBody>
          <a:bodyPr wrap="square" rtlCol="0">
            <a:spAutoFit/>
          </a:bodyPr>
          <a:lstStyle/>
          <a:p>
            <a:r>
              <a:rPr lang="ko-KR" altLang="en-US" sz="900" dirty="0"/>
              <a:t>이상기후로 인한 가격 변동 및 수급 불안정 대응</a:t>
            </a:r>
          </a:p>
          <a:p>
            <a:r>
              <a:rPr lang="ko-KR" altLang="en-US" sz="900" dirty="0"/>
              <a:t>→ 지자체 협력 사업모델 구축</a:t>
            </a:r>
            <a:endParaRPr lang="en-US" altLang="ko-KR" sz="900" dirty="0"/>
          </a:p>
          <a:p>
            <a:r>
              <a:rPr lang="ko-KR" altLang="en-US" sz="900" dirty="0"/>
              <a:t>충청북도 보은군 </a:t>
            </a:r>
            <a:r>
              <a:rPr lang="ko-KR" altLang="en-US" sz="900" dirty="0" err="1"/>
              <a:t>스마트팜</a:t>
            </a:r>
            <a:r>
              <a:rPr lang="ko-KR" altLang="en-US" sz="900" dirty="0"/>
              <a:t> 약재 배전형 </a:t>
            </a:r>
            <a:r>
              <a:rPr lang="en-US" altLang="ko-KR" sz="900" dirty="0"/>
              <a:t>(</a:t>
            </a:r>
            <a:r>
              <a:rPr lang="ko-KR" altLang="en-US" sz="900" dirty="0"/>
              <a:t>약 </a:t>
            </a:r>
            <a:r>
              <a:rPr lang="en-US" altLang="ko-KR" sz="900" dirty="0"/>
              <a:t>21,600</a:t>
            </a:r>
            <a:r>
              <a:rPr lang="ko-KR" altLang="en-US" sz="900" dirty="0"/>
              <a:t>평</a:t>
            </a:r>
            <a:r>
              <a:rPr lang="en-US" altLang="ko-KR" sz="900" dirty="0"/>
              <a:t>), </a:t>
            </a:r>
            <a:r>
              <a:rPr lang="ko-KR" altLang="en-US" sz="900" dirty="0"/>
              <a:t>경상북도 </a:t>
            </a:r>
            <a:r>
              <a:rPr lang="en-US" altLang="ko-KR" sz="900" dirty="0"/>
              <a:t>23</a:t>
            </a:r>
            <a:r>
              <a:rPr lang="ko-KR" altLang="en-US" sz="900" dirty="0"/>
              <a:t>개 지자체와 스마트 농업 활성화를 위한 공동 사업 추진</a:t>
            </a:r>
          </a:p>
          <a:p>
            <a:endParaRPr lang="ko-KR" altLang="en-US" sz="900" dirty="0"/>
          </a:p>
          <a:p>
            <a:r>
              <a:rPr lang="ko-KR" altLang="en-US" sz="900" dirty="0"/>
              <a:t>안정적인 판매가와 계약물량 확보를 통한 농가 소득 증대</a:t>
            </a:r>
          </a:p>
          <a:p>
            <a:r>
              <a:rPr lang="ko-KR" altLang="en-US" sz="900" dirty="0"/>
              <a:t>→ 재배 솔루션 선고 및 도화</a:t>
            </a:r>
          </a:p>
          <a:p>
            <a:r>
              <a:rPr lang="ko-KR" altLang="en-US" sz="900" dirty="0" err="1"/>
              <a:t>저온실</a:t>
            </a:r>
            <a:r>
              <a:rPr lang="ko-KR" altLang="en-US" sz="900" dirty="0"/>
              <a:t> 환경 작물 </a:t>
            </a:r>
            <a:r>
              <a:rPr lang="en-US" altLang="ko-KR" sz="900" dirty="0"/>
              <a:t>9</a:t>
            </a:r>
            <a:r>
              <a:rPr lang="ko-KR" altLang="en-US" sz="900" dirty="0"/>
              <a:t>개 품목에 대한 </a:t>
            </a:r>
            <a:r>
              <a:rPr lang="en-US" altLang="ko-KR" sz="900" dirty="0"/>
              <a:t>1</a:t>
            </a:r>
            <a:r>
              <a:rPr lang="ko-KR" altLang="en-US" sz="900" dirty="0"/>
              <a:t>기 시범 재배 완료</a:t>
            </a:r>
            <a:r>
              <a:rPr lang="en-US" altLang="ko-KR" sz="900" dirty="0"/>
              <a:t>, </a:t>
            </a:r>
            <a:r>
              <a:rPr lang="ko-KR" altLang="en-US" sz="900" dirty="0"/>
              <a:t>수량 분석 및 데이터베이스화</a:t>
            </a:r>
          </a:p>
          <a:p>
            <a:endParaRPr lang="ko-KR" altLang="en-US" sz="900" dirty="0"/>
          </a:p>
          <a:p>
            <a:r>
              <a:rPr lang="ko-KR" altLang="en-US" sz="900" dirty="0"/>
              <a:t>데이터 기반 농업 운영</a:t>
            </a:r>
            <a:r>
              <a:rPr lang="en-US" altLang="ko-KR" sz="900" dirty="0"/>
              <a:t>·</a:t>
            </a:r>
            <a:r>
              <a:rPr lang="ko-KR" altLang="en-US" sz="900" dirty="0"/>
              <a:t>수급 관리 및 비용 완화</a:t>
            </a:r>
            <a:r>
              <a:rPr lang="en-US" altLang="ko-KR" sz="900" dirty="0"/>
              <a:t>, </a:t>
            </a:r>
            <a:r>
              <a:rPr lang="ko-KR" altLang="en-US" sz="900" dirty="0"/>
              <a:t>역자투입 농업 실현 통한 </a:t>
            </a:r>
            <a:r>
              <a:rPr lang="en-US" altLang="ko-KR" sz="900" dirty="0"/>
              <a:t>ESG </a:t>
            </a:r>
            <a:r>
              <a:rPr lang="ko-KR" altLang="en-US" sz="900" dirty="0"/>
              <a:t>경영 실천</a:t>
            </a:r>
          </a:p>
          <a:p>
            <a:r>
              <a:rPr lang="ko-KR" altLang="en-US" sz="900" dirty="0"/>
              <a:t>→ 생산작물 유통 확대</a:t>
            </a:r>
          </a:p>
          <a:p>
            <a:r>
              <a:rPr lang="ko-KR" altLang="en-US" sz="900" dirty="0"/>
              <a:t>노지 </a:t>
            </a:r>
            <a:r>
              <a:rPr lang="en-US" altLang="ko-KR" sz="900" dirty="0"/>
              <a:t>(</a:t>
            </a:r>
            <a:r>
              <a:rPr lang="ko-KR" altLang="en-US" sz="900" dirty="0"/>
              <a:t>마늘</a:t>
            </a:r>
            <a:r>
              <a:rPr lang="en-US" altLang="ko-KR" sz="900" dirty="0"/>
              <a:t>, </a:t>
            </a:r>
            <a:r>
              <a:rPr lang="ko-KR" altLang="en-US" sz="900" dirty="0"/>
              <a:t>양파</a:t>
            </a:r>
            <a:r>
              <a:rPr lang="en-US" altLang="ko-KR" sz="900" dirty="0"/>
              <a:t>, </a:t>
            </a:r>
            <a:r>
              <a:rPr lang="ko-KR" altLang="en-US" sz="900" dirty="0"/>
              <a:t>감자</a:t>
            </a:r>
            <a:r>
              <a:rPr lang="en-US" altLang="ko-KR" sz="900" dirty="0"/>
              <a:t>), </a:t>
            </a:r>
            <a:r>
              <a:rPr lang="ko-KR" altLang="en-US" sz="900" dirty="0"/>
              <a:t>온실 </a:t>
            </a:r>
            <a:r>
              <a:rPr lang="en-US" altLang="ko-KR" sz="900" dirty="0"/>
              <a:t>(</a:t>
            </a:r>
            <a:r>
              <a:rPr lang="ko-KR" altLang="en-US" sz="900" dirty="0"/>
              <a:t>열</a:t>
            </a:r>
            <a:r>
              <a:rPr lang="en-US" altLang="ko-KR" sz="900" dirty="0"/>
              <a:t>·</a:t>
            </a:r>
            <a:r>
              <a:rPr lang="ko-KR" altLang="en-US" sz="900" dirty="0" err="1"/>
              <a:t>고채류</a:t>
            </a:r>
            <a:r>
              <a:rPr lang="en-US" altLang="ko-KR" sz="900" dirty="0"/>
              <a:t>) 11</a:t>
            </a:r>
            <a:r>
              <a:rPr lang="ko-KR" altLang="en-US" sz="900" dirty="0"/>
              <a:t>가지</a:t>
            </a:r>
            <a:r>
              <a:rPr lang="en-US" altLang="ko-KR" sz="900" dirty="0"/>
              <a:t>, 9</a:t>
            </a:r>
            <a:r>
              <a:rPr lang="ko-KR" altLang="en-US" sz="900" dirty="0"/>
              <a:t>품목 매입 </a:t>
            </a:r>
            <a:r>
              <a:rPr lang="en-US" altLang="ko-KR" sz="900" dirty="0"/>
              <a:t>(</a:t>
            </a:r>
            <a:r>
              <a:rPr lang="ko-KR" altLang="en-US" sz="900" dirty="0"/>
              <a:t>약 </a:t>
            </a:r>
            <a:r>
              <a:rPr lang="en-US" altLang="ko-KR" sz="900" dirty="0"/>
              <a:t>450</a:t>
            </a:r>
            <a:r>
              <a:rPr lang="ko-KR" altLang="en-US" sz="900" dirty="0"/>
              <a:t>톤</a:t>
            </a:r>
            <a:r>
              <a:rPr lang="en-US" altLang="ko-KR" sz="900" dirty="0"/>
              <a:t>, 10.5</a:t>
            </a:r>
            <a:r>
              <a:rPr lang="ko-KR" altLang="en-US" sz="900" dirty="0"/>
              <a:t>억 원</a:t>
            </a:r>
            <a:r>
              <a:rPr lang="en-US" altLang="ko-KR" sz="900" dirty="0"/>
              <a:t>), </a:t>
            </a:r>
            <a:r>
              <a:rPr lang="ko-KR" altLang="en-US" sz="900" dirty="0"/>
              <a:t>예단한 생산</a:t>
            </a:r>
            <a:r>
              <a:rPr lang="en-US" altLang="ko-KR" sz="900" dirty="0"/>
              <a:t>·</a:t>
            </a:r>
            <a:r>
              <a:rPr lang="ko-KR" altLang="en-US" sz="900" dirty="0"/>
              <a:t>판매</a:t>
            </a:r>
            <a:r>
              <a:rPr lang="en-US" altLang="ko-KR" sz="900" dirty="0"/>
              <a:t>·</a:t>
            </a:r>
            <a:r>
              <a:rPr lang="ko-KR" altLang="en-US" sz="900" dirty="0"/>
              <a:t>유통까지 담당하는 프로젝트 시범 이행 완료</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70"/>
        <p:cNvGrpSpPr/>
        <p:nvPr/>
      </p:nvGrpSpPr>
      <p:grpSpPr>
        <a:xfrm>
          <a:off x="0" y="0"/>
          <a:ext cx="0" cy="0"/>
          <a:chOff x="0" y="0"/>
          <a:chExt cx="0" cy="0"/>
        </a:xfrm>
      </p:grpSpPr>
      <p:sp>
        <p:nvSpPr>
          <p:cNvPr id="1575" name="Google Shape;1575;p41"/>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41</a:t>
            </a:r>
            <a:endParaRPr sz="900">
              <a:latin typeface="Arial"/>
              <a:ea typeface="Arial"/>
              <a:cs typeface="Arial"/>
              <a:sym typeface="Arial"/>
            </a:endParaRPr>
          </a:p>
        </p:txBody>
      </p:sp>
      <p:sp>
        <p:nvSpPr>
          <p:cNvPr id="1585" name="Google Shape;1585;p41"/>
          <p:cNvSpPr txBox="1"/>
          <p:nvPr/>
        </p:nvSpPr>
        <p:spPr>
          <a:xfrm>
            <a:off x="344124" y="1267336"/>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E1F1E8"/>
                </a:solidFill>
                <a:latin typeface="Arial"/>
                <a:ea typeface="Arial"/>
                <a:cs typeface="Arial"/>
                <a:sym typeface="Arial"/>
              </a:rPr>
              <a:t>지속 가능한 유통</a:t>
            </a:r>
            <a:endParaRPr sz="2500">
              <a:latin typeface="Arial"/>
              <a:ea typeface="Arial"/>
              <a:cs typeface="Arial"/>
              <a:sym typeface="Arial"/>
            </a:endParaRPr>
          </a:p>
        </p:txBody>
      </p:sp>
      <p:sp>
        <p:nvSpPr>
          <p:cNvPr id="1586" name="Google Shape;1586;p41"/>
          <p:cNvSpPr txBox="1"/>
          <p:nvPr/>
        </p:nvSpPr>
        <p:spPr>
          <a:xfrm>
            <a:off x="344124" y="2068621"/>
            <a:ext cx="6096000" cy="1579920"/>
          </a:xfrm>
          <a:prstGeom prst="rect">
            <a:avLst/>
          </a:prstGeom>
          <a:noFill/>
          <a:ln>
            <a:noFill/>
          </a:ln>
        </p:spPr>
        <p:txBody>
          <a:bodyPr spcFirstLastPara="1" wrap="square" lIns="0" tIns="12700" rIns="0" bIns="0" anchor="t" anchorCtr="0">
            <a:spAutoFit/>
          </a:bodyPr>
          <a:lstStyle/>
          <a:p>
            <a:pPr marL="15875" lvl="0" indent="0" algn="l" rtl="0">
              <a:lnSpc>
                <a:spcPct val="100000"/>
              </a:lnSpc>
              <a:spcBef>
                <a:spcPts val="0"/>
              </a:spcBef>
              <a:spcAft>
                <a:spcPts val="0"/>
              </a:spcAft>
              <a:buNone/>
            </a:pPr>
            <a:r>
              <a:rPr lang="en-US" sz="1300" b="1" dirty="0" err="1">
                <a:solidFill>
                  <a:srgbClr val="E1F1E8"/>
                </a:solidFill>
                <a:latin typeface="Arial"/>
                <a:ea typeface="Arial"/>
                <a:cs typeface="Arial"/>
                <a:sym typeface="Arial"/>
              </a:rPr>
              <a:t>지속</a:t>
            </a:r>
            <a:r>
              <a:rPr lang="en-US" sz="1300" b="1" dirty="0">
                <a:solidFill>
                  <a:srgbClr val="E1F1E8"/>
                </a:solidFill>
                <a:latin typeface="Arial"/>
                <a:ea typeface="Arial"/>
                <a:cs typeface="Arial"/>
                <a:sym typeface="Arial"/>
              </a:rPr>
              <a:t> </a:t>
            </a:r>
            <a:r>
              <a:rPr lang="en-US" sz="1300" b="1" dirty="0" err="1">
                <a:solidFill>
                  <a:srgbClr val="E1F1E8"/>
                </a:solidFill>
                <a:latin typeface="Arial"/>
                <a:ea typeface="Arial"/>
                <a:cs typeface="Arial"/>
                <a:sym typeface="Arial"/>
              </a:rPr>
              <a:t>가능한</a:t>
            </a:r>
            <a:r>
              <a:rPr lang="en-US" sz="1300" b="1" dirty="0">
                <a:solidFill>
                  <a:srgbClr val="E1F1E8"/>
                </a:solidFill>
                <a:latin typeface="Arial"/>
                <a:ea typeface="Arial"/>
                <a:cs typeface="Arial"/>
                <a:sym typeface="Arial"/>
              </a:rPr>
              <a:t> </a:t>
            </a:r>
            <a:r>
              <a:rPr lang="en-US" sz="1300" b="1" dirty="0" err="1">
                <a:solidFill>
                  <a:srgbClr val="E1F1E8"/>
                </a:solidFill>
                <a:latin typeface="Arial"/>
                <a:ea typeface="Arial"/>
                <a:cs typeface="Arial"/>
                <a:sym typeface="Arial"/>
              </a:rPr>
              <a:t>유통</a:t>
            </a:r>
            <a:r>
              <a:rPr lang="en-US" sz="1300" b="1" dirty="0">
                <a:solidFill>
                  <a:srgbClr val="E1F1E8"/>
                </a:solidFill>
                <a:latin typeface="Arial"/>
                <a:ea typeface="Arial"/>
                <a:cs typeface="Arial"/>
                <a:sym typeface="Arial"/>
              </a:rPr>
              <a:t> </a:t>
            </a:r>
            <a:r>
              <a:rPr lang="en-US" sz="1300" b="1" dirty="0" err="1">
                <a:solidFill>
                  <a:srgbClr val="E1F1E8"/>
                </a:solidFill>
                <a:latin typeface="Arial"/>
                <a:ea typeface="Arial"/>
                <a:cs typeface="Arial"/>
                <a:sym typeface="Arial"/>
              </a:rPr>
              <a:t>활성화</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a:solidFill>
                  <a:srgbClr val="29B283"/>
                </a:solidFill>
                <a:latin typeface="Arial"/>
                <a:ea typeface="Arial"/>
                <a:cs typeface="Arial"/>
                <a:sym typeface="Arial"/>
              </a:rPr>
              <a:t>ESG </a:t>
            </a:r>
            <a:r>
              <a:rPr lang="en-US" sz="1000" b="0" dirty="0" err="1">
                <a:solidFill>
                  <a:srgbClr val="29B283"/>
                </a:solidFill>
                <a:latin typeface="Arial"/>
                <a:ea typeface="Arial"/>
                <a:cs typeface="Arial"/>
                <a:sym typeface="Arial"/>
              </a:rPr>
              <a:t>캠페인</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렛츠그린</a:t>
            </a:r>
            <a:r>
              <a:rPr lang="en-US" sz="1000" b="0" dirty="0">
                <a:solidFill>
                  <a:srgbClr val="29B283"/>
                </a:solidFill>
                <a:latin typeface="Arial"/>
                <a:ea typeface="Arial"/>
                <a:cs typeface="Arial"/>
                <a:sym typeface="Arial"/>
              </a:rPr>
              <a:t>’</a:t>
            </a:r>
            <a:endParaRPr sz="1000" dirty="0">
              <a:latin typeface="Arial"/>
              <a:ea typeface="Arial"/>
              <a:cs typeface="Arial"/>
              <a:sym typeface="Arial"/>
            </a:endParaRPr>
          </a:p>
          <a:p>
            <a:pPr marL="15875" marR="96520" lvl="0" indent="0" algn="just" rtl="0">
              <a:lnSpc>
                <a:spcPct val="120300"/>
              </a:lnSpc>
              <a:spcBef>
                <a:spcPts val="675"/>
              </a:spcBef>
              <a:spcAft>
                <a:spcPts val="0"/>
              </a:spcAft>
              <a:buNone/>
            </a:pPr>
            <a:r>
              <a:rPr lang="en-US" altLang="ko-KR" sz="1050" dirty="0"/>
              <a:t>CJ</a:t>
            </a:r>
            <a:r>
              <a:rPr lang="ko-KR" altLang="en-US" sz="1050" dirty="0" err="1"/>
              <a:t>프레시웨이는</a:t>
            </a:r>
            <a:r>
              <a:rPr lang="ko-KR" altLang="en-US" sz="1050" dirty="0"/>
              <a:t> </a:t>
            </a:r>
            <a:r>
              <a:rPr lang="ko-KR" altLang="en-US" sz="1050" dirty="0" err="1"/>
              <a:t>푸드</a:t>
            </a:r>
            <a:r>
              <a:rPr lang="ko-KR" altLang="en-US" sz="1050" dirty="0"/>
              <a:t> 서비스 운영 점포에서 고객을 대상으로 매월 육류 소비를 줄여 탄소 절감을 실천하기 위한 메뉴 소개와 각종 환경 정보를 공유하기 위한 정보지를 발간하고 있습니다</a:t>
            </a:r>
            <a:r>
              <a:rPr lang="en-US" altLang="ko-KR" sz="1050" dirty="0"/>
              <a:t>. </a:t>
            </a:r>
            <a:r>
              <a:rPr lang="ko-KR" altLang="en-US" sz="1050" dirty="0"/>
              <a:t>또한 폐기물 배출 저감을 위한 ‘</a:t>
            </a:r>
            <a:r>
              <a:rPr lang="ko-KR" altLang="en-US" sz="1050" dirty="0" err="1"/>
              <a:t>잔반</a:t>
            </a:r>
            <a:r>
              <a:rPr lang="ko-KR" altLang="en-US" sz="1050" dirty="0"/>
              <a:t> 제로’</a:t>
            </a:r>
            <a:r>
              <a:rPr lang="en-US" altLang="ko-KR" sz="1050" dirty="0"/>
              <a:t>, ‘</a:t>
            </a:r>
            <a:r>
              <a:rPr lang="ko-KR" altLang="en-US" sz="1050" dirty="0"/>
              <a:t>일회용품 줄이기’ 등 정기 캠페인을 진행하며 환경 보호 의식 제고를 위해 노력하고 있습니다</a:t>
            </a:r>
            <a:r>
              <a:rPr lang="en-US" altLang="ko-KR" sz="1050" dirty="0"/>
              <a:t>. </a:t>
            </a:r>
            <a:r>
              <a:rPr lang="ko-KR" altLang="en-US" sz="1050" dirty="0"/>
              <a:t>향후에도 다양한 정보 제공과 캠페인을 진행하여</a:t>
            </a:r>
            <a:r>
              <a:rPr lang="en-US" altLang="ko-KR" sz="1050" dirty="0"/>
              <a:t>, </a:t>
            </a:r>
            <a:r>
              <a:rPr lang="ko-KR" altLang="en-US" sz="1050" dirty="0"/>
              <a:t>고객 및 사업장 등 이해관계자와의 시너지를 창출할 수 있는 친환경 활동 확대를 모색하겠습니다</a:t>
            </a:r>
            <a:r>
              <a:rPr lang="en-US" altLang="ko-KR" sz="1050" dirty="0"/>
              <a:t>.</a:t>
            </a:r>
            <a:endParaRPr sz="900" dirty="0">
              <a:latin typeface="Dotum"/>
              <a:ea typeface="Dotum"/>
              <a:cs typeface="Dotum"/>
              <a:sym typeface="Dotum"/>
            </a:endParaRPr>
          </a:p>
        </p:txBody>
      </p:sp>
      <p:sp>
        <p:nvSpPr>
          <p:cNvPr id="1587" name="Google Shape;1587;p41"/>
          <p:cNvSpPr txBox="1"/>
          <p:nvPr/>
        </p:nvSpPr>
        <p:spPr>
          <a:xfrm>
            <a:off x="344124" y="3914310"/>
            <a:ext cx="6094095" cy="1087477"/>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29B283"/>
                </a:solidFill>
                <a:latin typeface="Arial"/>
                <a:ea typeface="Arial"/>
                <a:cs typeface="Arial"/>
                <a:sym typeface="Arial"/>
              </a:rPr>
              <a:t>친환경</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매장</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디자인</a:t>
            </a:r>
            <a:endParaRPr lang="en-US" sz="1000" b="0" dirty="0">
              <a:solidFill>
                <a:srgbClr val="29B283"/>
              </a:solidFill>
              <a:latin typeface="Arial"/>
              <a:ea typeface="Arial"/>
              <a:cs typeface="Arial"/>
              <a:sym typeface="Arial"/>
            </a:endParaRPr>
          </a:p>
          <a:p>
            <a:pPr marL="15240" marR="9779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고객에게 친환경 공간 디자인을 제안하며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쾌적하면서도 환경을 고려한 매장 확대를 지향하고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신규 오픈한 프리미엄 </a:t>
            </a:r>
            <a:r>
              <a:rPr lang="ko-KR" altLang="en-US" sz="900" dirty="0" err="1">
                <a:solidFill>
                  <a:srgbClr val="595757"/>
                </a:solidFill>
                <a:latin typeface="Dotum"/>
                <a:ea typeface="Dotum"/>
                <a:cs typeface="Dotum"/>
                <a:sym typeface="Dotum"/>
              </a:rPr>
              <a:t>푸드코트</a:t>
            </a:r>
            <a:r>
              <a:rPr lang="ko-KR" altLang="en-US"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고메브릿지</a:t>
            </a:r>
            <a:r>
              <a:rPr lang="ko-KR" altLang="en-US" sz="900" dirty="0">
                <a:solidFill>
                  <a:srgbClr val="595757"/>
                </a:solidFill>
                <a:latin typeface="Dotum"/>
                <a:ea typeface="Dotum"/>
                <a:cs typeface="Dotum"/>
                <a:sym typeface="Dotum"/>
              </a:rPr>
              <a:t>’ 매장에는 </a:t>
            </a:r>
            <a:r>
              <a:rPr lang="ko-KR" altLang="en-US" sz="900" dirty="0" err="1">
                <a:solidFill>
                  <a:srgbClr val="595757"/>
                </a:solidFill>
                <a:latin typeface="Dotum"/>
                <a:ea typeface="Dotum"/>
                <a:cs typeface="Dotum"/>
                <a:sym typeface="Dotum"/>
              </a:rPr>
              <a:t>푸드코트</a:t>
            </a:r>
            <a:r>
              <a:rPr lang="ko-KR" altLang="en-US" sz="900" dirty="0">
                <a:solidFill>
                  <a:srgbClr val="595757"/>
                </a:solidFill>
                <a:latin typeface="Dotum"/>
                <a:ea typeface="Dotum"/>
                <a:cs typeface="Dotum"/>
                <a:sym typeface="Dotum"/>
              </a:rPr>
              <a:t> 전체 친환경 페인트를 적용하여 휘발성 유기 화합물</a:t>
            </a:r>
            <a:r>
              <a:rPr lang="en-US" altLang="ko-KR" sz="900" dirty="0">
                <a:solidFill>
                  <a:srgbClr val="595757"/>
                </a:solidFill>
                <a:latin typeface="Dotum"/>
                <a:ea typeface="Dotum"/>
                <a:cs typeface="Dotum"/>
                <a:sym typeface="Dotum"/>
              </a:rPr>
              <a:t>(VOCs*)</a:t>
            </a:r>
            <a:r>
              <a:rPr lang="ko-KR" altLang="en-US" sz="900" dirty="0">
                <a:solidFill>
                  <a:srgbClr val="595757"/>
                </a:solidFill>
                <a:latin typeface="Dotum"/>
                <a:ea typeface="Dotum"/>
                <a:cs typeface="Dotum"/>
                <a:sym typeface="Dotum"/>
              </a:rPr>
              <a:t>을 최소화하였습니다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a:t>
            </a:r>
            <a:r>
              <a:rPr lang="ko-KR" altLang="en-US" sz="900" dirty="0" err="1">
                <a:solidFill>
                  <a:srgbClr val="595757"/>
                </a:solidFill>
                <a:latin typeface="Dotum"/>
                <a:ea typeface="Dotum"/>
                <a:cs typeface="Dotum"/>
                <a:sym typeface="Dotum"/>
              </a:rPr>
              <a:t>커피박을</a:t>
            </a:r>
            <a:r>
              <a:rPr lang="ko-KR" altLang="en-US" sz="900" dirty="0">
                <a:solidFill>
                  <a:srgbClr val="595757"/>
                </a:solidFill>
                <a:latin typeface="Dotum"/>
                <a:ea typeface="Dotum"/>
                <a:cs typeface="Dotum"/>
                <a:sym typeface="Dotum"/>
              </a:rPr>
              <a:t> 활용한 리사이클링 마감재 패널 벽면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폐플라스틱을 활용한 재사용 마감재 및 재활용이 가능한 금속으로 포인트 테이블과 가구를 제작하는 등 광범위하게 재활용 소재를 활용하였습니다</a:t>
            </a:r>
            <a:r>
              <a:rPr lang="en-US" altLang="ko-KR" sz="900" dirty="0">
                <a:solidFill>
                  <a:srgbClr val="595757"/>
                </a:solidFill>
                <a:latin typeface="Dotum"/>
                <a:ea typeface="Dotum"/>
                <a:cs typeface="Dotum"/>
                <a:sym typeface="Dotum"/>
              </a:rPr>
              <a:t>.</a:t>
            </a:r>
            <a:endParaRPr lang="ko-KR" altLang="en-US" sz="900" dirty="0">
              <a:latin typeface="Dotum"/>
              <a:ea typeface="Dotum"/>
              <a:cs typeface="Dotum"/>
              <a:sym typeface="Dot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606"/>
        <p:cNvGrpSpPr/>
        <p:nvPr/>
      </p:nvGrpSpPr>
      <p:grpSpPr>
        <a:xfrm>
          <a:off x="0" y="0"/>
          <a:ext cx="0" cy="0"/>
          <a:chOff x="0" y="0"/>
          <a:chExt cx="0" cy="0"/>
        </a:xfrm>
      </p:grpSpPr>
      <p:sp>
        <p:nvSpPr>
          <p:cNvPr id="1611" name="Google Shape;1611;p42"/>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42</a:t>
            </a:r>
            <a:endParaRPr sz="900">
              <a:latin typeface="Arial"/>
              <a:ea typeface="Arial"/>
              <a:cs typeface="Arial"/>
              <a:sym typeface="Arial"/>
            </a:endParaRPr>
          </a:p>
        </p:txBody>
      </p:sp>
      <p:sp>
        <p:nvSpPr>
          <p:cNvPr id="1621" name="Google Shape;1621;p42"/>
          <p:cNvSpPr txBox="1"/>
          <p:nvPr/>
        </p:nvSpPr>
        <p:spPr>
          <a:xfrm>
            <a:off x="344123" y="1267336"/>
            <a:ext cx="1565699"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29B283"/>
                </a:solidFill>
                <a:latin typeface="Arial"/>
                <a:ea typeface="Arial"/>
                <a:cs typeface="Arial"/>
                <a:sym typeface="Arial"/>
              </a:rPr>
              <a:t>환경경영</a:t>
            </a:r>
            <a:endParaRPr sz="2500" dirty="0">
              <a:latin typeface="Arial"/>
              <a:ea typeface="Arial"/>
              <a:cs typeface="Arial"/>
              <a:sym typeface="Arial"/>
            </a:endParaRPr>
          </a:p>
        </p:txBody>
      </p:sp>
      <p:sp>
        <p:nvSpPr>
          <p:cNvPr id="1622" name="Google Shape;1622;p42"/>
          <p:cNvSpPr txBox="1"/>
          <p:nvPr/>
        </p:nvSpPr>
        <p:spPr>
          <a:xfrm>
            <a:off x="344125" y="2068621"/>
            <a:ext cx="6600686" cy="1785104"/>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1" dirty="0" err="1">
                <a:solidFill>
                  <a:srgbClr val="29B283"/>
                </a:solidFill>
                <a:latin typeface="Arial"/>
                <a:ea typeface="Arial"/>
                <a:cs typeface="Arial"/>
                <a:sym typeface="Arial"/>
              </a:rPr>
              <a:t>환경경영</a:t>
            </a:r>
            <a:r>
              <a:rPr lang="en-US" sz="1000" b="1" dirty="0">
                <a:solidFill>
                  <a:srgbClr val="29B283"/>
                </a:solidFill>
                <a:latin typeface="Arial"/>
                <a:ea typeface="Arial"/>
                <a:cs typeface="Arial"/>
                <a:sym typeface="Arial"/>
              </a:rPr>
              <a:t> </a:t>
            </a:r>
            <a:r>
              <a:rPr lang="en-US" sz="1000" b="1" dirty="0" err="1">
                <a:solidFill>
                  <a:srgbClr val="29B283"/>
                </a:solidFill>
                <a:latin typeface="Arial"/>
                <a:ea typeface="Arial"/>
                <a:cs typeface="Arial"/>
                <a:sym typeface="Arial"/>
              </a:rPr>
              <a:t>거버넌스</a:t>
            </a:r>
            <a:endParaRPr sz="1000" dirty="0">
              <a:latin typeface="Arial"/>
              <a:ea typeface="Arial"/>
              <a:cs typeface="Arial"/>
              <a:sym typeface="Arial"/>
            </a:endParaRPr>
          </a:p>
          <a:p>
            <a:pPr marL="15875" marR="65405" lvl="0" indent="0" algn="just" rtl="0">
              <a:lnSpc>
                <a:spcPct val="120300"/>
              </a:lnSpc>
              <a:spcBef>
                <a:spcPts val="1105"/>
              </a:spcBef>
              <a:spcAft>
                <a:spcPts val="0"/>
              </a:spcAft>
              <a:buNone/>
            </a:pPr>
            <a:r>
              <a:rPr lang="en-US" altLang="ko-KR" sz="1000" dirty="0"/>
              <a:t>CJ</a:t>
            </a:r>
            <a:r>
              <a:rPr lang="ko-KR" altLang="en-US" sz="1000" dirty="0" err="1"/>
              <a:t>프레시웨이</a:t>
            </a:r>
            <a:r>
              <a:rPr lang="ko-KR" altLang="en-US" sz="1000" dirty="0"/>
              <a:t> 환경 및 기후 위기 대응은 최고경영진 산하 책임 조직을 통해 실시되고 있습니다</a:t>
            </a:r>
            <a:r>
              <a:rPr lang="en-US" altLang="ko-KR" sz="1000" dirty="0"/>
              <a:t>. </a:t>
            </a:r>
            <a:r>
              <a:rPr lang="ko-KR" altLang="en-US" sz="1000" dirty="0"/>
              <a:t>환경 경영 실무를 담당하고 있는 산업안전팀에서는 제조 사업장 환경 시설에 대해 매 분기 </a:t>
            </a:r>
            <a:r>
              <a:rPr lang="en-US" altLang="ko-KR" sz="1000" dirty="0"/>
              <a:t>1</a:t>
            </a:r>
            <a:r>
              <a:rPr lang="ko-KR" altLang="en-US" sz="1000" dirty="0"/>
              <a:t>회 수질</a:t>
            </a:r>
            <a:r>
              <a:rPr lang="en-US" altLang="ko-KR" sz="1000" dirty="0"/>
              <a:t>, </a:t>
            </a:r>
            <a:r>
              <a:rPr lang="ko-KR" altLang="en-US" sz="1000" dirty="0"/>
              <a:t>대기</a:t>
            </a:r>
            <a:r>
              <a:rPr lang="en-US" altLang="ko-KR" sz="1000" dirty="0"/>
              <a:t>, </a:t>
            </a:r>
            <a:r>
              <a:rPr lang="ko-KR" altLang="en-US" sz="1000" dirty="0"/>
              <a:t>폐기물</a:t>
            </a:r>
            <a:r>
              <a:rPr lang="en-US" altLang="ko-KR" sz="1000" dirty="0"/>
              <a:t>, </a:t>
            </a:r>
            <a:r>
              <a:rPr lang="ko-KR" altLang="en-US" sz="1000" dirty="0"/>
              <a:t>소음</a:t>
            </a:r>
            <a:r>
              <a:rPr lang="en-US" altLang="ko-KR" sz="1000" dirty="0"/>
              <a:t>·</a:t>
            </a:r>
            <a:r>
              <a:rPr lang="ko-KR" altLang="en-US" sz="1000" dirty="0"/>
              <a:t>진동 분야별 점검을 실시하여</a:t>
            </a:r>
            <a:r>
              <a:rPr lang="en-US" altLang="ko-KR" sz="1000" dirty="0"/>
              <a:t>, </a:t>
            </a:r>
            <a:r>
              <a:rPr lang="ko-KR" altLang="en-US" sz="1000" dirty="0"/>
              <a:t>사업장 환경 법률 위반 위험을 점검하고 있습니다</a:t>
            </a:r>
            <a:r>
              <a:rPr lang="en-US" altLang="ko-KR" sz="1000" dirty="0"/>
              <a:t>. </a:t>
            </a:r>
            <a:r>
              <a:rPr lang="ko-KR" altLang="en-US" sz="1000" dirty="0"/>
              <a:t>사업장 환경 법적 관리 사항 및 운영상 개선 항목에 대해서도 정기 점검을 실시하고 있으며 필요 시 수시 점검도 실시하여 환경 법규를 준수하고 있습니다</a:t>
            </a:r>
            <a:r>
              <a:rPr lang="en-US" altLang="ko-KR" sz="1000" dirty="0"/>
              <a:t>. </a:t>
            </a:r>
            <a:r>
              <a:rPr lang="ko-KR" altLang="en-US" sz="1000" dirty="0"/>
              <a:t>또한 매 분기 </a:t>
            </a:r>
            <a:r>
              <a:rPr lang="en-US" altLang="ko-KR" sz="1000" dirty="0"/>
              <a:t>1</a:t>
            </a:r>
            <a:r>
              <a:rPr lang="ko-KR" altLang="en-US" sz="1000" dirty="0"/>
              <a:t>회 환경 협의체를 운영하여</a:t>
            </a:r>
            <a:r>
              <a:rPr lang="en-US" altLang="ko-KR" sz="1000" dirty="0"/>
              <a:t>, </a:t>
            </a:r>
            <a:r>
              <a:rPr lang="ko-KR" altLang="en-US" sz="1000" dirty="0"/>
              <a:t>제조 사업장 환경 관리 역량 확보를 도모하고 있습니다</a:t>
            </a:r>
            <a:r>
              <a:rPr lang="en-US" altLang="ko-KR" sz="1000" dirty="0"/>
              <a:t>. </a:t>
            </a:r>
            <a:r>
              <a:rPr lang="ko-KR" altLang="en-US" sz="1000" dirty="0"/>
              <a:t>환경 협의체에서는 최근 환경 법규 동향이나 사업장별 환경 시설 운영 현황 및 개선 내역에 대해 공유 및 토론하며 환경 관리자의 역량 향상을 모색하고 있습니다</a:t>
            </a:r>
            <a:r>
              <a:rPr lang="en-US" altLang="ko-KR" sz="1000" dirty="0"/>
              <a:t>. </a:t>
            </a:r>
            <a:r>
              <a:rPr lang="ko-KR" altLang="en-US" sz="1000" dirty="0"/>
              <a:t>더불어 사업장별 </a:t>
            </a:r>
            <a:r>
              <a:rPr lang="en-US" altLang="ko-KR" sz="1000" dirty="0"/>
              <a:t>ESG </a:t>
            </a:r>
            <a:r>
              <a:rPr lang="ko-KR" altLang="en-US" sz="1000" dirty="0"/>
              <a:t>분야에 대한 교육을 진행하여</a:t>
            </a:r>
            <a:r>
              <a:rPr lang="en-US" altLang="ko-KR" sz="1000" dirty="0"/>
              <a:t>, </a:t>
            </a:r>
            <a:r>
              <a:rPr lang="ko-KR" altLang="en-US" sz="1000" dirty="0"/>
              <a:t>사업장 </a:t>
            </a:r>
            <a:r>
              <a:rPr lang="en-US" altLang="ko-KR" sz="1000" dirty="0"/>
              <a:t>ESG </a:t>
            </a:r>
            <a:r>
              <a:rPr lang="ko-KR" altLang="en-US" sz="1000" dirty="0"/>
              <a:t>데이터 관리 및 환경 리스크 관리를 수행하고 있습니다</a:t>
            </a:r>
            <a:r>
              <a:rPr lang="en-US" altLang="ko-KR" sz="1000" dirty="0"/>
              <a:t>.</a:t>
            </a:r>
            <a:endParaRPr sz="1000" dirty="0">
              <a:latin typeface="Dotum"/>
              <a:ea typeface="Dotum"/>
              <a:cs typeface="Dotum"/>
              <a:sym typeface="Dotum"/>
            </a:endParaRPr>
          </a:p>
        </p:txBody>
      </p:sp>
      <p:sp>
        <p:nvSpPr>
          <p:cNvPr id="1623" name="Google Shape;1623;p42"/>
          <p:cNvSpPr txBox="1"/>
          <p:nvPr/>
        </p:nvSpPr>
        <p:spPr>
          <a:xfrm>
            <a:off x="315199" y="5570609"/>
            <a:ext cx="6094095" cy="907941"/>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29B283"/>
                </a:solidFill>
                <a:latin typeface="Arial"/>
                <a:ea typeface="Arial"/>
                <a:cs typeface="Arial"/>
                <a:sym typeface="Arial"/>
              </a:rPr>
              <a:t>환경경영</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정책</a:t>
            </a:r>
            <a:r>
              <a:rPr lang="en-US" sz="1300" b="1" dirty="0">
                <a:solidFill>
                  <a:srgbClr val="29B283"/>
                </a:solidFill>
                <a:latin typeface="Arial"/>
                <a:ea typeface="Arial"/>
                <a:cs typeface="Arial"/>
                <a:sym typeface="Arial"/>
              </a:rPr>
              <a:t> </a:t>
            </a:r>
            <a:endParaRPr lang="en-US" sz="1650" u="sng" baseline="30000" dirty="0">
              <a:solidFill>
                <a:srgbClr val="29B283"/>
              </a:solidFill>
              <a:latin typeface="Dotum"/>
              <a:ea typeface="Dotum"/>
              <a:cs typeface="Dotum"/>
              <a:sym typeface="Dotum"/>
            </a:endParaRPr>
          </a:p>
          <a:p>
            <a:pPr marL="15240" marR="97790" lvl="0" indent="0" algn="just" rtl="0">
              <a:lnSpc>
                <a:spcPct val="120300"/>
              </a:lnSpc>
              <a:spcBef>
                <a:spcPts val="1100"/>
              </a:spcBef>
              <a:spcAft>
                <a:spcPts val="0"/>
              </a:spcAft>
              <a:buNone/>
            </a:pPr>
            <a:r>
              <a:rPr lang="en-US" altLang="ko-KR" sz="1000" dirty="0">
                <a:solidFill>
                  <a:srgbClr val="595757"/>
                </a:solidFill>
                <a:latin typeface="Dotum"/>
                <a:ea typeface="Dotum"/>
                <a:cs typeface="Dotum"/>
                <a:sym typeface="Dotum"/>
              </a:rPr>
              <a:t>CJ</a:t>
            </a:r>
            <a:r>
              <a:rPr lang="ko-KR" altLang="en-US" sz="1000" dirty="0" err="1">
                <a:solidFill>
                  <a:srgbClr val="595757"/>
                </a:solidFill>
                <a:latin typeface="Dotum"/>
                <a:ea typeface="Dotum"/>
                <a:cs typeface="Dotum"/>
                <a:sym typeface="Dotum"/>
              </a:rPr>
              <a:t>프레시웨이는</a:t>
            </a:r>
            <a:r>
              <a:rPr lang="ko-KR" altLang="en-US" sz="1000" dirty="0">
                <a:solidFill>
                  <a:srgbClr val="595757"/>
                </a:solidFill>
                <a:latin typeface="Dotum"/>
                <a:ea typeface="Dotum"/>
                <a:cs typeface="Dotum"/>
                <a:sym typeface="Dotum"/>
              </a:rPr>
              <a:t> 환경 경영을 최우선 가치로 실현하고 구성원의 환경 경영 참여를 장려하기 위해 환경 경영 방침을 수립하였습니다</a:t>
            </a:r>
            <a:r>
              <a:rPr lang="en-US" altLang="ko-KR" sz="1000" dirty="0">
                <a:solidFill>
                  <a:srgbClr val="595757"/>
                </a:solidFill>
                <a:latin typeface="Dotum"/>
                <a:ea typeface="Dotum"/>
                <a:cs typeface="Dotum"/>
                <a:sym typeface="Dotum"/>
              </a:rPr>
              <a:t>. </a:t>
            </a:r>
            <a:r>
              <a:rPr lang="ko-KR" altLang="en-US" sz="1000" dirty="0">
                <a:solidFill>
                  <a:srgbClr val="595757"/>
                </a:solidFill>
                <a:latin typeface="Dotum"/>
                <a:ea typeface="Dotum"/>
                <a:cs typeface="Dotum"/>
                <a:sym typeface="Dotum"/>
              </a:rPr>
              <a:t>환경 경영 방침은 최고경영진의 환경 경영 정책 지원 의지 표명과 기업 목표 선언이 담겨 있으며</a:t>
            </a:r>
            <a:r>
              <a:rPr lang="en-US" altLang="ko-KR" sz="1000" dirty="0">
                <a:solidFill>
                  <a:srgbClr val="595757"/>
                </a:solidFill>
                <a:latin typeface="Dotum"/>
                <a:ea typeface="Dotum"/>
                <a:cs typeface="Dotum"/>
                <a:sym typeface="Dotum"/>
              </a:rPr>
              <a:t>, </a:t>
            </a:r>
            <a:r>
              <a:rPr lang="ko-KR" altLang="en-US" sz="1000" dirty="0">
                <a:solidFill>
                  <a:srgbClr val="595757"/>
                </a:solidFill>
                <a:latin typeface="Dotum"/>
                <a:ea typeface="Dotum"/>
                <a:cs typeface="Dotum"/>
                <a:sym typeface="Dotum"/>
              </a:rPr>
              <a:t>전 직원이 규정된 책임과 권한을 준수하도록 요구하고 있습니다</a:t>
            </a:r>
            <a:r>
              <a:rPr lang="en-US" altLang="ko-KR" sz="1000" dirty="0">
                <a:solidFill>
                  <a:srgbClr val="595757"/>
                </a:solidFill>
                <a:latin typeface="Dotum"/>
                <a:ea typeface="Dotum"/>
                <a:cs typeface="Dotum"/>
                <a:sym typeface="Dotum"/>
              </a:rPr>
              <a:t>.</a:t>
            </a:r>
            <a:endParaRPr lang="ko-KR" altLang="en-US" sz="1000" dirty="0">
              <a:latin typeface="Dotum"/>
              <a:ea typeface="Dotum"/>
              <a:cs typeface="Dotum"/>
              <a:sym typeface="Dotum"/>
            </a:endParaRPr>
          </a:p>
        </p:txBody>
      </p:sp>
      <p:sp>
        <p:nvSpPr>
          <p:cNvPr id="1624" name="Google Shape;1624;p42"/>
          <p:cNvSpPr txBox="1"/>
          <p:nvPr/>
        </p:nvSpPr>
        <p:spPr>
          <a:xfrm>
            <a:off x="338726" y="3959980"/>
            <a:ext cx="2550795" cy="2235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29B283"/>
                </a:solidFill>
                <a:latin typeface="Arial"/>
                <a:ea typeface="Arial"/>
                <a:cs typeface="Arial"/>
                <a:sym typeface="Arial"/>
              </a:rPr>
              <a:t>환경경영시스템</a:t>
            </a:r>
            <a:r>
              <a:rPr lang="en-US" sz="1300" b="1" dirty="0">
                <a:solidFill>
                  <a:srgbClr val="29B283"/>
                </a:solidFill>
                <a:latin typeface="Arial"/>
                <a:ea typeface="Arial"/>
                <a:cs typeface="Arial"/>
                <a:sym typeface="Arial"/>
              </a:rPr>
              <a:t>(ISO 14001) </a:t>
            </a:r>
            <a:r>
              <a:rPr lang="en-US" sz="1300" b="1" dirty="0" err="1">
                <a:solidFill>
                  <a:srgbClr val="29B283"/>
                </a:solidFill>
                <a:latin typeface="Arial"/>
                <a:ea typeface="Arial"/>
                <a:cs typeface="Arial"/>
                <a:sym typeface="Arial"/>
              </a:rPr>
              <a:t>운영</a:t>
            </a:r>
            <a:endParaRPr sz="1300" dirty="0">
              <a:latin typeface="Arial"/>
              <a:ea typeface="Arial"/>
              <a:cs typeface="Arial"/>
              <a:sym typeface="Arial"/>
            </a:endParaRPr>
          </a:p>
        </p:txBody>
      </p:sp>
      <p:sp>
        <p:nvSpPr>
          <p:cNvPr id="1625" name="Google Shape;1625;p42"/>
          <p:cNvSpPr txBox="1"/>
          <p:nvPr/>
        </p:nvSpPr>
        <p:spPr>
          <a:xfrm>
            <a:off x="328444" y="4258370"/>
            <a:ext cx="6476455" cy="1120820"/>
          </a:xfrm>
          <a:prstGeom prst="rect">
            <a:avLst/>
          </a:prstGeom>
          <a:noFill/>
          <a:ln>
            <a:noFill/>
          </a:ln>
        </p:spPr>
        <p:txBody>
          <a:bodyPr spcFirstLastPara="1" wrap="square" lIns="0" tIns="12700" rIns="0" bIns="0" anchor="t" anchorCtr="0">
            <a:spAutoFit/>
          </a:bodyPr>
          <a:lstStyle/>
          <a:p>
            <a:pPr marL="12700" marR="5080" lvl="0" indent="0" algn="l" rtl="0">
              <a:lnSpc>
                <a:spcPct val="120300"/>
              </a:lnSpc>
              <a:spcBef>
                <a:spcPts val="0"/>
              </a:spcBef>
              <a:spcAft>
                <a:spcPts val="0"/>
              </a:spcAft>
              <a:buNone/>
            </a:pPr>
            <a:r>
              <a:rPr lang="en-US" altLang="ko-KR" sz="1000" dirty="0">
                <a:solidFill>
                  <a:srgbClr val="595757"/>
                </a:solidFill>
                <a:latin typeface="Dotum"/>
                <a:ea typeface="Dotum"/>
                <a:cs typeface="Dotum"/>
                <a:sym typeface="Dotum"/>
              </a:rPr>
              <a:t>CJ</a:t>
            </a:r>
            <a:r>
              <a:rPr lang="ko-KR" altLang="en-US" sz="1000" dirty="0" err="1">
                <a:solidFill>
                  <a:srgbClr val="595757"/>
                </a:solidFill>
                <a:latin typeface="Dotum"/>
                <a:ea typeface="Dotum"/>
                <a:cs typeface="Dotum"/>
                <a:sym typeface="Dotum"/>
              </a:rPr>
              <a:t>프레시웨이는</a:t>
            </a:r>
            <a:r>
              <a:rPr lang="ko-KR" altLang="en-US" sz="1000" dirty="0">
                <a:solidFill>
                  <a:srgbClr val="595757"/>
                </a:solidFill>
                <a:latin typeface="Dotum"/>
                <a:ea typeface="Dotum"/>
                <a:cs typeface="Dotum"/>
                <a:sym typeface="Dotum"/>
              </a:rPr>
              <a:t> 사업장의 환경 관리와 환경 오염 감축을 위해 환경 경영 시스템</a:t>
            </a:r>
            <a:r>
              <a:rPr lang="en-US" altLang="ko-KR" sz="1000" dirty="0">
                <a:solidFill>
                  <a:srgbClr val="595757"/>
                </a:solidFill>
                <a:latin typeface="Dotum"/>
                <a:ea typeface="Dotum"/>
                <a:cs typeface="Dotum"/>
                <a:sym typeface="Dotum"/>
              </a:rPr>
              <a:t>(ISO 14001)</a:t>
            </a:r>
            <a:r>
              <a:rPr lang="ko-KR" altLang="en-US" sz="1000" dirty="0">
                <a:solidFill>
                  <a:srgbClr val="595757"/>
                </a:solidFill>
                <a:latin typeface="Dotum"/>
                <a:ea typeface="Dotum"/>
                <a:cs typeface="Dotum"/>
                <a:sym typeface="Dotum"/>
              </a:rPr>
              <a:t>을 운영하고 있습니다</a:t>
            </a:r>
            <a:r>
              <a:rPr lang="en-US" altLang="ko-KR" sz="1000" dirty="0">
                <a:solidFill>
                  <a:srgbClr val="595757"/>
                </a:solidFill>
                <a:latin typeface="Dotum"/>
                <a:ea typeface="Dotum"/>
                <a:cs typeface="Dotum"/>
                <a:sym typeface="Dotum"/>
              </a:rPr>
              <a:t>. </a:t>
            </a:r>
            <a:r>
              <a:rPr lang="ko-KR" altLang="en-US" sz="1000" dirty="0">
                <a:solidFill>
                  <a:srgbClr val="595757"/>
                </a:solidFill>
                <a:latin typeface="Dotum"/>
                <a:ea typeface="Dotum"/>
                <a:cs typeface="Dotum"/>
                <a:sym typeface="Dotum"/>
              </a:rPr>
              <a:t>본 인증은 본사</a:t>
            </a:r>
            <a:r>
              <a:rPr lang="en-US" altLang="ko-KR" sz="1000" dirty="0">
                <a:solidFill>
                  <a:srgbClr val="595757"/>
                </a:solidFill>
                <a:latin typeface="Dotum"/>
                <a:ea typeface="Dotum"/>
                <a:cs typeface="Dotum"/>
                <a:sym typeface="Dotum"/>
              </a:rPr>
              <a:t>, </a:t>
            </a:r>
            <a:r>
              <a:rPr lang="ko-KR" altLang="en-US" sz="1000" dirty="0">
                <a:solidFill>
                  <a:srgbClr val="595757"/>
                </a:solidFill>
                <a:latin typeface="Dotum"/>
                <a:ea typeface="Dotum"/>
                <a:cs typeface="Dotum"/>
                <a:sym typeface="Dotum"/>
              </a:rPr>
              <a:t>센트럴 키친 및 이천 물류 센터를 대상으로 발급되어 해당 사업장 관리 수준에 준하여 전 사업장에 대한 관리가 이루어지고 있습니다</a:t>
            </a:r>
            <a:r>
              <a:rPr lang="en-US" altLang="ko-KR" sz="1000" dirty="0">
                <a:solidFill>
                  <a:srgbClr val="595757"/>
                </a:solidFill>
                <a:latin typeface="Dotum"/>
                <a:ea typeface="Dotum"/>
                <a:cs typeface="Dotum"/>
                <a:sym typeface="Dotum"/>
              </a:rPr>
              <a:t>. </a:t>
            </a:r>
            <a:r>
              <a:rPr lang="ko-KR" altLang="en-US" sz="1000" dirty="0">
                <a:solidFill>
                  <a:srgbClr val="595757"/>
                </a:solidFill>
                <a:latin typeface="Dotum"/>
                <a:ea typeface="Dotum"/>
                <a:cs typeface="Dotum"/>
                <a:sym typeface="Dotum"/>
              </a:rPr>
              <a:t>당사는 </a:t>
            </a:r>
            <a:r>
              <a:rPr lang="en-US" altLang="ko-KR" sz="1000" dirty="0">
                <a:solidFill>
                  <a:srgbClr val="595757"/>
                </a:solidFill>
                <a:latin typeface="Dotum"/>
                <a:ea typeface="Dotum"/>
                <a:cs typeface="Dotum"/>
                <a:sym typeface="Dotum"/>
              </a:rPr>
              <a:t>2007</a:t>
            </a:r>
            <a:r>
              <a:rPr lang="ko-KR" altLang="en-US" sz="1000" dirty="0">
                <a:solidFill>
                  <a:srgbClr val="595757"/>
                </a:solidFill>
                <a:latin typeface="Dotum"/>
                <a:ea typeface="Dotum"/>
                <a:cs typeface="Dotum"/>
                <a:sym typeface="Dotum"/>
              </a:rPr>
              <a:t>년 인증 최초 취득 후 매년 시행되는 사후 심사에서 적합 판정을 유지하였습니다</a:t>
            </a:r>
            <a:r>
              <a:rPr lang="en-US" altLang="ko-KR" sz="1000" dirty="0">
                <a:solidFill>
                  <a:srgbClr val="595757"/>
                </a:solidFill>
                <a:latin typeface="Dotum"/>
                <a:ea typeface="Dotum"/>
                <a:cs typeface="Dotum"/>
                <a:sym typeface="Dotum"/>
              </a:rPr>
              <a:t>. </a:t>
            </a:r>
            <a:r>
              <a:rPr lang="ko-KR" altLang="en-US" sz="1000" dirty="0">
                <a:solidFill>
                  <a:srgbClr val="595757"/>
                </a:solidFill>
                <a:latin typeface="Dotum"/>
                <a:ea typeface="Dotum"/>
                <a:cs typeface="Dotum"/>
                <a:sym typeface="Dotum"/>
              </a:rPr>
              <a:t>또한 시행 대상 사업에 대해 환경 영향 평가를 실시하여 부정적인 환경 영향을 사전에 방지하기 위한 개선책 도출을 수행하고 있습니다</a:t>
            </a:r>
            <a:r>
              <a:rPr lang="en-US" altLang="ko-KR" sz="1000" dirty="0">
                <a:solidFill>
                  <a:srgbClr val="595757"/>
                </a:solidFill>
                <a:latin typeface="Dotum"/>
                <a:ea typeface="Dotum"/>
                <a:cs typeface="Dotum"/>
                <a:sym typeface="Dotum"/>
              </a:rPr>
              <a:t>. </a:t>
            </a:r>
            <a:r>
              <a:rPr lang="ko-KR" altLang="en-US" sz="1000" dirty="0">
                <a:solidFill>
                  <a:srgbClr val="595757"/>
                </a:solidFill>
                <a:latin typeface="Dotum"/>
                <a:ea typeface="Dotum"/>
                <a:cs typeface="Dotum"/>
                <a:sym typeface="Dotum"/>
              </a:rPr>
              <a:t>환경 경영 시스템의 일환으로</a:t>
            </a:r>
            <a:r>
              <a:rPr lang="en-US" altLang="ko-KR" sz="1000" dirty="0">
                <a:solidFill>
                  <a:srgbClr val="595757"/>
                </a:solidFill>
                <a:latin typeface="Dotum"/>
                <a:ea typeface="Dotum"/>
                <a:cs typeface="Dotum"/>
                <a:sym typeface="Dotum"/>
              </a:rPr>
              <a:t>, </a:t>
            </a:r>
            <a:r>
              <a:rPr lang="ko-KR" altLang="en-US" sz="1000" dirty="0">
                <a:solidFill>
                  <a:srgbClr val="595757"/>
                </a:solidFill>
                <a:latin typeface="Dotum"/>
                <a:ea typeface="Dotum"/>
                <a:cs typeface="Dotum"/>
                <a:sym typeface="Dotum"/>
              </a:rPr>
              <a:t>환경 경영 관련 안건은 연 </a:t>
            </a:r>
            <a:r>
              <a:rPr lang="en-US" altLang="ko-KR" sz="1000" dirty="0">
                <a:solidFill>
                  <a:srgbClr val="595757"/>
                </a:solidFill>
                <a:latin typeface="Dotum"/>
                <a:ea typeface="Dotum"/>
                <a:cs typeface="Dotum"/>
                <a:sym typeface="Dotum"/>
              </a:rPr>
              <a:t>1</a:t>
            </a:r>
            <a:r>
              <a:rPr lang="ko-KR" altLang="en-US" sz="1000" dirty="0">
                <a:solidFill>
                  <a:srgbClr val="595757"/>
                </a:solidFill>
                <a:latin typeface="Dotum"/>
                <a:ea typeface="Dotum"/>
                <a:cs typeface="Dotum"/>
                <a:sym typeface="Dotum"/>
              </a:rPr>
              <a:t>회 이상 이사회 검토를 거치고 있습니다</a:t>
            </a:r>
            <a:r>
              <a:rPr lang="en-US" altLang="ko-KR" sz="1000" dirty="0">
                <a:solidFill>
                  <a:srgbClr val="595757"/>
                </a:solidFill>
                <a:latin typeface="Dotum"/>
                <a:ea typeface="Dotum"/>
                <a:cs typeface="Dotum"/>
                <a:sym typeface="Dotum"/>
              </a:rPr>
              <a:t>.</a:t>
            </a:r>
            <a:endParaRPr sz="1000" dirty="0">
              <a:latin typeface="Dotum"/>
              <a:ea typeface="Dotum"/>
              <a:cs typeface="Dotum"/>
              <a:sym typeface="Dot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10"/>
        <p:cNvGrpSpPr/>
        <p:nvPr/>
      </p:nvGrpSpPr>
      <p:grpSpPr>
        <a:xfrm>
          <a:off x="0" y="0"/>
          <a:ext cx="0" cy="0"/>
          <a:chOff x="0" y="0"/>
          <a:chExt cx="0" cy="0"/>
        </a:xfrm>
      </p:grpSpPr>
      <p:sp>
        <p:nvSpPr>
          <p:cNvPr id="2315" name="Google Shape;2315;p43"/>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43</a:t>
            </a:r>
            <a:endParaRPr sz="900">
              <a:latin typeface="Arial"/>
              <a:ea typeface="Arial"/>
              <a:cs typeface="Arial"/>
              <a:sym typeface="Arial"/>
            </a:endParaRPr>
          </a:p>
        </p:txBody>
      </p:sp>
      <p:sp>
        <p:nvSpPr>
          <p:cNvPr id="2325" name="Google Shape;2325;p43"/>
          <p:cNvSpPr txBox="1"/>
          <p:nvPr/>
        </p:nvSpPr>
        <p:spPr>
          <a:xfrm>
            <a:off x="344124" y="977966"/>
            <a:ext cx="2958474"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환경경영</a:t>
            </a:r>
            <a:endParaRPr sz="2500" dirty="0">
              <a:latin typeface="Arial"/>
              <a:ea typeface="Arial"/>
              <a:cs typeface="Arial"/>
              <a:sym typeface="Arial"/>
            </a:endParaRPr>
          </a:p>
        </p:txBody>
      </p:sp>
      <p:sp>
        <p:nvSpPr>
          <p:cNvPr id="2326" name="Google Shape;2326;p43"/>
          <p:cNvSpPr txBox="1"/>
          <p:nvPr/>
        </p:nvSpPr>
        <p:spPr>
          <a:xfrm>
            <a:off x="344124" y="1574855"/>
            <a:ext cx="6097270" cy="118494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29B283"/>
                </a:solidFill>
                <a:latin typeface="Arial"/>
                <a:ea typeface="Arial"/>
                <a:cs typeface="Arial"/>
                <a:sym typeface="Arial"/>
              </a:rPr>
              <a:t>대기오염물질</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관리</a:t>
            </a:r>
            <a:endParaRPr sz="1300" dirty="0">
              <a:latin typeface="Arial"/>
              <a:ea typeface="Arial"/>
              <a:cs typeface="Arial"/>
              <a:sym typeface="Arial"/>
            </a:endParaRPr>
          </a:p>
          <a:p>
            <a:pPr marL="15875" marR="96520" lvl="0" indent="0" algn="just"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대기 오염물질을 질소산화물</a:t>
            </a:r>
            <a:r>
              <a:rPr lang="en-US" altLang="ko-KR" sz="900" dirty="0">
                <a:solidFill>
                  <a:srgbClr val="595757"/>
                </a:solidFill>
                <a:latin typeface="Dotum"/>
                <a:ea typeface="Dotum"/>
                <a:cs typeface="Dotum"/>
                <a:sym typeface="Dotum"/>
              </a:rPr>
              <a:t>(NOx), </a:t>
            </a:r>
            <a:r>
              <a:rPr lang="ko-KR" altLang="en-US" sz="900" dirty="0">
                <a:solidFill>
                  <a:srgbClr val="595757"/>
                </a:solidFill>
                <a:latin typeface="Dotum"/>
                <a:ea typeface="Dotum"/>
                <a:cs typeface="Dotum"/>
                <a:sym typeface="Dotum"/>
              </a:rPr>
              <a:t>황산화물</a:t>
            </a:r>
            <a:r>
              <a:rPr lang="en-US" altLang="ko-KR" sz="900" dirty="0">
                <a:solidFill>
                  <a:srgbClr val="595757"/>
                </a:solidFill>
                <a:latin typeface="Dotum"/>
                <a:ea typeface="Dotum"/>
                <a:cs typeface="Dotum"/>
                <a:sym typeface="Dotum"/>
              </a:rPr>
              <a:t>(</a:t>
            </a:r>
            <a:r>
              <a:rPr lang="en-US" altLang="ko-KR" sz="900" dirty="0" err="1">
                <a:solidFill>
                  <a:srgbClr val="595757"/>
                </a:solidFill>
                <a:latin typeface="Dotum"/>
                <a:ea typeface="Dotum"/>
                <a:cs typeface="Dotum"/>
                <a:sym typeface="Dotum"/>
              </a:rPr>
              <a:t>SOx</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미세먼지</a:t>
            </a:r>
            <a:r>
              <a:rPr lang="en-US" altLang="ko-KR" sz="900" dirty="0">
                <a:solidFill>
                  <a:srgbClr val="595757"/>
                </a:solidFill>
                <a:latin typeface="Dotum"/>
                <a:ea typeface="Dotum"/>
                <a:cs typeface="Dotum"/>
                <a:sym typeface="Dotum"/>
              </a:rPr>
              <a:t>(PM10) </a:t>
            </a:r>
            <a:r>
              <a:rPr lang="ko-KR" altLang="en-US" sz="900" dirty="0">
                <a:solidFill>
                  <a:srgbClr val="595757"/>
                </a:solidFill>
                <a:latin typeface="Dotum"/>
                <a:ea typeface="Dotum"/>
                <a:cs typeface="Dotum"/>
                <a:sym typeface="Dotum"/>
              </a:rPr>
              <a:t>등으로 나누어 관리하고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대기 오염물질 관리 및 배출 허용 기준 준수를 위해 대기환경보전법 제</a:t>
            </a:r>
            <a:r>
              <a:rPr lang="en-US" altLang="ko-KR" sz="900" dirty="0">
                <a:solidFill>
                  <a:srgbClr val="595757"/>
                </a:solidFill>
                <a:latin typeface="Dotum"/>
                <a:ea typeface="Dotum"/>
                <a:cs typeface="Dotum"/>
                <a:sym typeface="Dotum"/>
              </a:rPr>
              <a:t>39</a:t>
            </a:r>
            <a:r>
              <a:rPr lang="ko-KR" altLang="en-US" sz="900" dirty="0">
                <a:solidFill>
                  <a:srgbClr val="595757"/>
                </a:solidFill>
                <a:latin typeface="Dotum"/>
                <a:ea typeface="Dotum"/>
                <a:cs typeface="Dotum"/>
                <a:sym typeface="Dotum"/>
              </a:rPr>
              <a:t>조에 의거하여 외부 대행업체에 의뢰하여 연 </a:t>
            </a:r>
            <a:r>
              <a:rPr lang="en-US" altLang="ko-KR" sz="900" dirty="0">
                <a:solidFill>
                  <a:srgbClr val="595757"/>
                </a:solidFill>
                <a:latin typeface="Dotum"/>
                <a:ea typeface="Dotum"/>
                <a:cs typeface="Dotum"/>
                <a:sym typeface="Dotum"/>
              </a:rPr>
              <a:t>2</a:t>
            </a:r>
            <a:r>
              <a:rPr lang="ko-KR" altLang="en-US" sz="900" dirty="0">
                <a:solidFill>
                  <a:srgbClr val="595757"/>
                </a:solidFill>
                <a:latin typeface="Dotum"/>
                <a:ea typeface="Dotum"/>
                <a:cs typeface="Dotum"/>
                <a:sym typeface="Dotum"/>
              </a:rPr>
              <a:t>회 대기 오염물질 측정을 실시하고 대기 오염물질 발생량이 배출 허용 기준치 이하를 유지할 수 있도록 관리함으로써 대기 환경 오염을 방지합니다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미세먼지 및 질소산화물 저감을 위하여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연소 효율을 높여 대기 오염물질 배출량이 적은 </a:t>
            </a:r>
            <a:r>
              <a:rPr lang="ko-KR" altLang="en-US" sz="900" dirty="0" err="1">
                <a:solidFill>
                  <a:srgbClr val="595757"/>
                </a:solidFill>
                <a:latin typeface="Dotum"/>
                <a:ea typeface="Dotum"/>
                <a:cs typeface="Dotum"/>
                <a:sym typeface="Dotum"/>
              </a:rPr>
              <a:t>저녹스</a:t>
            </a:r>
            <a:r>
              <a:rPr lang="ko-KR" altLang="en-US" sz="900" dirty="0">
                <a:solidFill>
                  <a:srgbClr val="595757"/>
                </a:solidFill>
                <a:latin typeface="Dotum"/>
                <a:ea typeface="Dotum"/>
                <a:cs typeface="Dotum"/>
                <a:sym typeface="Dotum"/>
              </a:rPr>
              <a:t> 버너</a:t>
            </a:r>
            <a:r>
              <a:rPr lang="en-US" altLang="ko-KR" sz="900" dirty="0">
                <a:solidFill>
                  <a:srgbClr val="595757"/>
                </a:solidFill>
                <a:latin typeface="Dotum"/>
                <a:ea typeface="Dotum"/>
                <a:cs typeface="Dotum"/>
                <a:sym typeface="Dotum"/>
              </a:rPr>
              <a:t>(Low NOx Burner)</a:t>
            </a:r>
            <a:r>
              <a:rPr lang="ko-KR" altLang="en-US" sz="900" dirty="0">
                <a:solidFill>
                  <a:srgbClr val="595757"/>
                </a:solidFill>
                <a:latin typeface="Dotum"/>
                <a:ea typeface="Dotum"/>
                <a:cs typeface="Dotum"/>
                <a:sym typeface="Dotum"/>
              </a:rPr>
              <a:t>를 가동하고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2327" name="Google Shape;2327;p43"/>
          <p:cNvSpPr txBox="1"/>
          <p:nvPr/>
        </p:nvSpPr>
        <p:spPr>
          <a:xfrm>
            <a:off x="345394" y="4293787"/>
            <a:ext cx="6958231" cy="2131866"/>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29B283"/>
                </a:solidFill>
                <a:latin typeface="Arial"/>
                <a:ea typeface="Arial"/>
                <a:cs typeface="Arial"/>
                <a:sym typeface="Arial"/>
              </a:rPr>
              <a:t>수질오염물질</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관리</a:t>
            </a:r>
            <a:endParaRPr sz="1300" dirty="0">
              <a:latin typeface="Arial"/>
              <a:ea typeface="Arial"/>
              <a:cs typeface="Arial"/>
              <a:sym typeface="Arial"/>
            </a:endParaRPr>
          </a:p>
          <a:p>
            <a:pPr marL="15240" marR="93345" lvl="0" indent="0" algn="just"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물환경보전법에 따라 총 </a:t>
            </a:r>
            <a:r>
              <a:rPr lang="ko-KR" altLang="en-US" sz="900" dirty="0" err="1">
                <a:solidFill>
                  <a:srgbClr val="595757"/>
                </a:solidFill>
                <a:latin typeface="Dotum"/>
                <a:ea typeface="Dotum"/>
                <a:cs typeface="Dotum"/>
                <a:sym typeface="Dotum"/>
              </a:rPr>
              <a:t>방류량</a:t>
            </a:r>
            <a:r>
              <a:rPr lang="ko-KR" altLang="en-US" sz="900" dirty="0">
                <a:solidFill>
                  <a:srgbClr val="595757"/>
                </a:solidFill>
                <a:latin typeface="Dotum"/>
                <a:ea typeface="Dotum"/>
                <a:cs typeface="Dotum"/>
                <a:sym typeface="Dotum"/>
              </a:rPr>
              <a:t> 기준으로 수질 오염물질 배출량을 관리하고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수질 오염물질이 발생하는 센트럴 키친</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경기도 이천시 백사면</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을 대상으로 법적 기준의 </a:t>
            </a:r>
            <a:r>
              <a:rPr lang="en-US" altLang="ko-KR" sz="900" dirty="0">
                <a:solidFill>
                  <a:srgbClr val="595757"/>
                </a:solidFill>
                <a:latin typeface="Dotum"/>
                <a:ea typeface="Dotum"/>
                <a:cs typeface="Dotum"/>
                <a:sym typeface="Dotum"/>
              </a:rPr>
              <a:t>60% </a:t>
            </a:r>
            <a:r>
              <a:rPr lang="ko-KR" altLang="en-US" sz="900" dirty="0">
                <a:solidFill>
                  <a:srgbClr val="595757"/>
                </a:solidFill>
                <a:latin typeface="Dotum"/>
                <a:ea typeface="Dotum"/>
                <a:cs typeface="Dotum"/>
                <a:sym typeface="Dotum"/>
              </a:rPr>
              <a:t>수준으로 내부 기준을 설정하여 수질 오염물질 배출 농도를 관리하고 있습니다</a:t>
            </a:r>
            <a:r>
              <a:rPr lang="en-US" altLang="ko-KR" sz="900" dirty="0">
                <a:solidFill>
                  <a:srgbClr val="595757"/>
                </a:solidFill>
                <a:latin typeface="Dotum"/>
                <a:ea typeface="Dotum"/>
                <a:cs typeface="Dotum"/>
                <a:sym typeface="Dotum"/>
              </a:rPr>
              <a:t>.</a:t>
            </a:r>
          </a:p>
          <a:p>
            <a:pPr marL="15240" marR="93345" lvl="0" indent="0" algn="just" rtl="0">
              <a:lnSpc>
                <a:spcPct val="120300"/>
              </a:lnSpc>
              <a:spcBef>
                <a:spcPts val="1105"/>
              </a:spcBef>
              <a:spcAft>
                <a:spcPts val="0"/>
              </a:spcAft>
              <a:buNone/>
            </a:pPr>
            <a:r>
              <a:rPr lang="ko-KR" altLang="en-US" sz="900" dirty="0">
                <a:solidFill>
                  <a:srgbClr val="595757"/>
                </a:solidFill>
                <a:latin typeface="Dotum"/>
                <a:ea typeface="Dotum"/>
                <a:cs typeface="Dotum"/>
                <a:sym typeface="Dotum"/>
              </a:rPr>
              <a:t>센트럴 키친은 공인된 외부 측정 대행업체를 통해 수질 분석을 실시합니다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주요 배출원에 대한 분석을 주기적으로 진행하며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분석 결과에 따른 관리를 시행합니다</a:t>
            </a:r>
            <a:r>
              <a:rPr lang="en-US" altLang="ko-KR" sz="900" dirty="0">
                <a:solidFill>
                  <a:srgbClr val="595757"/>
                </a:solidFill>
                <a:latin typeface="Dotum"/>
                <a:ea typeface="Dotum"/>
                <a:cs typeface="Dotum"/>
                <a:sym typeface="Dotum"/>
              </a:rPr>
              <a:t>. 2024</a:t>
            </a:r>
            <a:r>
              <a:rPr lang="ko-KR" altLang="en-US" sz="900" dirty="0">
                <a:solidFill>
                  <a:srgbClr val="595757"/>
                </a:solidFill>
                <a:latin typeface="Dotum"/>
                <a:ea typeface="Dotum"/>
                <a:cs typeface="Dotum"/>
                <a:sym typeface="Dotum"/>
              </a:rPr>
              <a:t>년에는 실시간으로 폐수 처리 지표를 확인할 수 있는 계측 장비를 신규 도입하여 수질 오염물질 배출에 대한 위험 요소를 최소화할 수 있는 모니터링 체계를 구축 중입니다</a:t>
            </a:r>
            <a:r>
              <a:rPr lang="en-US" altLang="ko-KR" sz="900" dirty="0">
                <a:solidFill>
                  <a:srgbClr val="595757"/>
                </a:solidFill>
                <a:latin typeface="Dotum"/>
                <a:ea typeface="Dotum"/>
                <a:cs typeface="Dotum"/>
                <a:sym typeface="Dotum"/>
              </a:rPr>
              <a:t>.</a:t>
            </a:r>
          </a:p>
          <a:p>
            <a:pPr marL="15240" marR="93345" lvl="0" indent="0" algn="just" rtl="0">
              <a:lnSpc>
                <a:spcPct val="120300"/>
              </a:lnSpc>
              <a:spcBef>
                <a:spcPts val="1105"/>
              </a:spcBef>
              <a:spcAft>
                <a:spcPts val="0"/>
              </a:spcAft>
              <a:buNone/>
            </a:pPr>
            <a:r>
              <a:rPr lang="ko-KR" altLang="en-US" sz="900" dirty="0">
                <a:solidFill>
                  <a:srgbClr val="595757"/>
                </a:solidFill>
                <a:latin typeface="Dotum"/>
                <a:ea typeface="Dotum"/>
                <a:cs typeface="Dotum"/>
                <a:sym typeface="Dotum"/>
              </a:rPr>
              <a:t>식품안전센터는 상수원 수질 보전 특별대책지역에 위치하여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엄격한 규제와 배출 기준이 적용되고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폐수는 전문 위탁 업체에서 전량 관리하고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특정 수질 오염물질</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구리</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디클로로메탄</a:t>
            </a:r>
            <a:r>
              <a:rPr lang="ko-KR" altLang="en-US" sz="900" dirty="0">
                <a:solidFill>
                  <a:srgbClr val="595757"/>
                </a:solidFill>
                <a:latin typeface="Dotum"/>
                <a:ea typeface="Dotum"/>
                <a:cs typeface="Dotum"/>
                <a:sym typeface="Dotum"/>
              </a:rPr>
              <a:t> 등</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은 정량 한계 미만으로 배출되도록 집중 관리를 시행하고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폐수의 배출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운반</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최종 처리 전 과정은 </a:t>
            </a:r>
            <a:r>
              <a:rPr lang="en-US" altLang="ko-KR" sz="900" dirty="0">
                <a:solidFill>
                  <a:srgbClr val="595757"/>
                </a:solidFill>
                <a:latin typeface="Dotum"/>
                <a:ea typeface="Dotum"/>
                <a:cs typeface="Dotum"/>
                <a:sym typeface="Dotum"/>
              </a:rPr>
              <a:t>'</a:t>
            </a:r>
            <a:r>
              <a:rPr lang="ko-KR" altLang="en-US" sz="900" dirty="0" err="1">
                <a:solidFill>
                  <a:srgbClr val="595757"/>
                </a:solidFill>
                <a:latin typeface="Dotum"/>
                <a:ea typeface="Dotum"/>
                <a:cs typeface="Dotum"/>
                <a:sym typeface="Dotum"/>
              </a:rPr>
              <a:t>물바로시스템</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을 통해 행정기관에 공유되며 실시간 관리됩니다</a:t>
            </a:r>
            <a:r>
              <a:rPr lang="en-US" altLang="ko-KR" sz="900" dirty="0">
                <a:solidFill>
                  <a:srgbClr val="595757"/>
                </a:solidFill>
                <a:latin typeface="Dotum"/>
                <a:ea typeface="Dotum"/>
                <a:cs typeface="Dotum"/>
                <a:sym typeface="Dotum"/>
              </a:rPr>
              <a:t>.</a:t>
            </a:r>
          </a:p>
        </p:txBody>
      </p:sp>
      <p:sp>
        <p:nvSpPr>
          <p:cNvPr id="2329" name="Google Shape;2329;p43"/>
          <p:cNvSpPr txBox="1"/>
          <p:nvPr/>
        </p:nvSpPr>
        <p:spPr>
          <a:xfrm>
            <a:off x="310593" y="6520668"/>
            <a:ext cx="7305821" cy="74174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29B283"/>
                </a:solidFill>
                <a:latin typeface="Arial"/>
                <a:ea typeface="Arial"/>
                <a:cs typeface="Arial"/>
                <a:sym typeface="Arial"/>
              </a:rPr>
              <a:t>수자원</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관리</a:t>
            </a:r>
            <a:endParaRPr sz="1300" dirty="0">
              <a:latin typeface="Arial"/>
              <a:ea typeface="Arial"/>
              <a:cs typeface="Arial"/>
              <a:sym typeface="Arial"/>
            </a:endParaRPr>
          </a:p>
          <a:p>
            <a:pPr marL="15875" marR="97790" lvl="0" indent="0" algn="l" rtl="0">
              <a:lnSpc>
                <a:spcPct val="120300"/>
              </a:lnSpc>
              <a:spcBef>
                <a:spcPts val="1105"/>
              </a:spcBef>
              <a:spcAft>
                <a:spcPts val="0"/>
              </a:spcAft>
              <a:buNone/>
            </a:pPr>
            <a:r>
              <a:rPr lang="ko-KR" altLang="en-US" sz="1050" dirty="0"/>
              <a:t>용수 사용량이 가장 많은 센트럴 키친에서는 용수 사용량을 절감하기 위해 ‘용수 절감 </a:t>
            </a:r>
            <a:r>
              <a:rPr lang="ko-KR" altLang="en-US" sz="1050" dirty="0" err="1"/>
              <a:t>캠페인’을</a:t>
            </a:r>
            <a:r>
              <a:rPr lang="ko-KR" altLang="en-US" sz="1050" dirty="0"/>
              <a:t> 지속적으로 실시하여</a:t>
            </a:r>
            <a:r>
              <a:rPr lang="en-US" altLang="ko-KR" sz="1050" dirty="0"/>
              <a:t>, </a:t>
            </a:r>
            <a:r>
              <a:rPr lang="ko-KR" altLang="en-US" sz="1050" dirty="0"/>
              <a:t>제품 생산량 </a:t>
            </a:r>
            <a:r>
              <a:rPr lang="en-US" altLang="ko-KR" sz="1050" dirty="0"/>
              <a:t>1</a:t>
            </a:r>
            <a:r>
              <a:rPr lang="ko-KR" altLang="en-US" sz="1050" dirty="0"/>
              <a:t>톤당 용수 절감 목표를 수립하고 불필요한 용수 사용을 최소화하고 있습니다</a:t>
            </a:r>
            <a:r>
              <a:rPr lang="en-US" altLang="ko-KR" sz="1050" dirty="0"/>
              <a:t>.</a:t>
            </a:r>
            <a:endParaRPr sz="900" dirty="0">
              <a:latin typeface="Dotum"/>
              <a:ea typeface="Dotum"/>
              <a:cs typeface="Dotum"/>
              <a:sym typeface="Dotum"/>
            </a:endParaRPr>
          </a:p>
        </p:txBody>
      </p:sp>
      <p:sp>
        <p:nvSpPr>
          <p:cNvPr id="2399" name="Google Shape;2399;p43"/>
          <p:cNvSpPr txBox="1"/>
          <p:nvPr/>
        </p:nvSpPr>
        <p:spPr>
          <a:xfrm>
            <a:off x="359994" y="2957469"/>
            <a:ext cx="6096000" cy="118494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29B283"/>
                </a:solidFill>
                <a:latin typeface="Arial"/>
                <a:ea typeface="Arial"/>
                <a:cs typeface="Arial"/>
                <a:sym typeface="Arial"/>
              </a:rPr>
              <a:t>친환경</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차량</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운영</a:t>
            </a:r>
            <a:endParaRPr sz="1300" dirty="0">
              <a:latin typeface="Arial"/>
              <a:ea typeface="Arial"/>
              <a:cs typeface="Arial"/>
              <a:sym typeface="Arial"/>
            </a:endParaRPr>
          </a:p>
          <a:p>
            <a:pPr marL="15875" marR="96520" lvl="0" indent="0" algn="just"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2021</a:t>
            </a:r>
            <a:r>
              <a:rPr lang="ko-KR" altLang="en-US" sz="900" dirty="0">
                <a:solidFill>
                  <a:srgbClr val="595757"/>
                </a:solidFill>
                <a:latin typeface="Dotum"/>
                <a:ea typeface="Dotum"/>
                <a:cs typeface="Dotum"/>
                <a:sym typeface="Dotum"/>
              </a:rPr>
              <a:t>년 식자재 유통 업계 최초로 전기 화물차를 도입하여 운영하였습니다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이후 </a:t>
            </a:r>
            <a:r>
              <a:rPr lang="en-US" altLang="ko-KR" sz="900" dirty="0">
                <a:solidFill>
                  <a:srgbClr val="595757"/>
                </a:solidFill>
                <a:latin typeface="Dotum"/>
                <a:ea typeface="Dotum"/>
                <a:cs typeface="Dotum"/>
                <a:sym typeface="Dotum"/>
              </a:rPr>
              <a:t>2022</a:t>
            </a:r>
            <a:r>
              <a:rPr lang="ko-KR" altLang="en-US" sz="900" dirty="0">
                <a:solidFill>
                  <a:srgbClr val="595757"/>
                </a:solidFill>
                <a:latin typeface="Dotum"/>
                <a:ea typeface="Dotum"/>
                <a:cs typeface="Dotum"/>
                <a:sym typeface="Dotum"/>
              </a:rPr>
              <a:t>년 기아자동차와 전기 목적 기반 차량</a:t>
            </a:r>
            <a:r>
              <a:rPr lang="en-US" altLang="ko-KR" sz="900" dirty="0">
                <a:solidFill>
                  <a:srgbClr val="595757"/>
                </a:solidFill>
                <a:latin typeface="Dotum"/>
                <a:ea typeface="Dotum"/>
                <a:cs typeface="Dotum"/>
                <a:sym typeface="Dotum"/>
              </a:rPr>
              <a:t>(Purpose-Built Vehicle, PBV) </a:t>
            </a:r>
            <a:r>
              <a:rPr lang="ko-KR" altLang="en-US" sz="900" dirty="0">
                <a:solidFill>
                  <a:srgbClr val="595757"/>
                </a:solidFill>
                <a:latin typeface="Dotum"/>
                <a:ea typeface="Dotum"/>
                <a:cs typeface="Dotum"/>
                <a:sym typeface="Dotum"/>
              </a:rPr>
              <a:t>개발 및 공급을 위한 업무 협약을 체결하였습니다</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친환경 전기차 운영 가능 권역을 확장할 계획이며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기존 전기차 운행의 경우 운송 관리 시스템</a:t>
            </a:r>
            <a:r>
              <a:rPr lang="en-US" altLang="ko-KR" sz="900" dirty="0">
                <a:solidFill>
                  <a:srgbClr val="595757"/>
                </a:solidFill>
                <a:latin typeface="Dotum"/>
                <a:ea typeface="Dotum"/>
                <a:cs typeface="Dotum"/>
                <a:sym typeface="Dotum"/>
              </a:rPr>
              <a:t>(Transportation Management System, TMS)</a:t>
            </a:r>
            <a:r>
              <a:rPr lang="ko-KR" altLang="en-US" sz="900" dirty="0">
                <a:solidFill>
                  <a:srgbClr val="595757"/>
                </a:solidFill>
                <a:latin typeface="Dotum"/>
                <a:ea typeface="Dotum"/>
                <a:cs typeface="Dotum"/>
                <a:sym typeface="Dotum"/>
              </a:rPr>
              <a:t>을 활용한 주행 거리 최소화로 탄소 배출을 억제하도록 시행하고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406"/>
        <p:cNvGrpSpPr/>
        <p:nvPr/>
      </p:nvGrpSpPr>
      <p:grpSpPr>
        <a:xfrm>
          <a:off x="0" y="0"/>
          <a:ext cx="0" cy="0"/>
          <a:chOff x="0" y="0"/>
          <a:chExt cx="0" cy="0"/>
        </a:xfrm>
      </p:grpSpPr>
      <p:sp>
        <p:nvSpPr>
          <p:cNvPr id="2411" name="Google Shape;2411;p44"/>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dirty="0">
                <a:solidFill>
                  <a:srgbClr val="9FA0A0"/>
                </a:solidFill>
                <a:latin typeface="Arial"/>
                <a:ea typeface="Arial"/>
                <a:cs typeface="Arial"/>
                <a:sym typeface="Arial"/>
              </a:rPr>
              <a:t>44</a:t>
            </a:r>
            <a:endParaRPr sz="900" dirty="0">
              <a:latin typeface="Arial"/>
              <a:ea typeface="Arial"/>
              <a:cs typeface="Arial"/>
              <a:sym typeface="Arial"/>
            </a:endParaRPr>
          </a:p>
        </p:txBody>
      </p:sp>
      <p:sp>
        <p:nvSpPr>
          <p:cNvPr id="2421" name="Google Shape;2421;p44"/>
          <p:cNvSpPr txBox="1"/>
          <p:nvPr/>
        </p:nvSpPr>
        <p:spPr>
          <a:xfrm>
            <a:off x="344124" y="1267336"/>
            <a:ext cx="2022558"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환경경영</a:t>
            </a:r>
            <a:endParaRPr sz="2500" dirty="0">
              <a:latin typeface="Arial"/>
              <a:ea typeface="Arial"/>
              <a:cs typeface="Arial"/>
              <a:sym typeface="Arial"/>
            </a:endParaRPr>
          </a:p>
        </p:txBody>
      </p:sp>
      <p:sp>
        <p:nvSpPr>
          <p:cNvPr id="2422" name="Google Shape;2422;p44"/>
          <p:cNvSpPr txBox="1"/>
          <p:nvPr/>
        </p:nvSpPr>
        <p:spPr>
          <a:xfrm>
            <a:off x="344124" y="2068621"/>
            <a:ext cx="1816100" cy="53213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a:solidFill>
                  <a:srgbClr val="29B283"/>
                </a:solidFill>
                <a:latin typeface="Arial"/>
                <a:ea typeface="Arial"/>
                <a:cs typeface="Arial"/>
                <a:sym typeface="Arial"/>
              </a:rPr>
              <a:t>환경보호 문화 확산</a:t>
            </a:r>
            <a:endParaRPr sz="1300">
              <a:latin typeface="Arial"/>
              <a:ea typeface="Arial"/>
              <a:cs typeface="Arial"/>
              <a:sym typeface="Arial"/>
            </a:endParaRPr>
          </a:p>
          <a:p>
            <a:pPr marL="12700" lvl="0" indent="0" algn="l" rtl="0">
              <a:lnSpc>
                <a:spcPct val="100000"/>
              </a:lnSpc>
              <a:spcBef>
                <a:spcPts val="1225"/>
              </a:spcBef>
              <a:spcAft>
                <a:spcPts val="0"/>
              </a:spcAft>
              <a:buNone/>
            </a:pPr>
            <a:r>
              <a:rPr lang="en-US" sz="1000" b="0">
                <a:solidFill>
                  <a:srgbClr val="29B283"/>
                </a:solidFill>
                <a:latin typeface="Arial"/>
                <a:ea typeface="Arial"/>
                <a:cs typeface="Arial"/>
                <a:sym typeface="Arial"/>
              </a:rPr>
              <a:t>임직원 환경경영 필수 교육 시행</a:t>
            </a:r>
            <a:endParaRPr sz="1000">
              <a:latin typeface="Arial"/>
              <a:ea typeface="Arial"/>
              <a:cs typeface="Arial"/>
              <a:sym typeface="Arial"/>
            </a:endParaRPr>
          </a:p>
        </p:txBody>
      </p:sp>
      <p:sp>
        <p:nvSpPr>
          <p:cNvPr id="2423" name="Google Shape;2423;p44"/>
          <p:cNvSpPr txBox="1"/>
          <p:nvPr/>
        </p:nvSpPr>
        <p:spPr>
          <a:xfrm>
            <a:off x="344124" y="5644810"/>
            <a:ext cx="231394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a:solidFill>
                  <a:srgbClr val="29B283"/>
                </a:solidFill>
                <a:latin typeface="Arial"/>
                <a:ea typeface="Arial"/>
                <a:cs typeface="Arial"/>
                <a:sym typeface="Arial"/>
              </a:rPr>
              <a:t>임직원 기부 프로그램 굿사이클링 캠페인</a:t>
            </a:r>
            <a:endParaRPr sz="1000">
              <a:latin typeface="Arial"/>
              <a:ea typeface="Arial"/>
              <a:cs typeface="Arial"/>
              <a:sym typeface="Arial"/>
            </a:endParaRPr>
          </a:p>
        </p:txBody>
      </p:sp>
      <p:sp>
        <p:nvSpPr>
          <p:cNvPr id="2424" name="Google Shape;2424;p44"/>
          <p:cNvSpPr txBox="1"/>
          <p:nvPr/>
        </p:nvSpPr>
        <p:spPr>
          <a:xfrm>
            <a:off x="344124" y="3932117"/>
            <a:ext cx="152400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29B283"/>
                </a:solidFill>
                <a:latin typeface="Arial"/>
                <a:ea typeface="Arial"/>
                <a:cs typeface="Arial"/>
                <a:sym typeface="Arial"/>
              </a:rPr>
              <a:t>사내</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환경보호</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캠페인</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활동</a:t>
            </a:r>
            <a:endParaRPr sz="1000" dirty="0">
              <a:latin typeface="Arial"/>
              <a:ea typeface="Arial"/>
              <a:cs typeface="Arial"/>
              <a:sym typeface="Arial"/>
            </a:endParaRPr>
          </a:p>
        </p:txBody>
      </p:sp>
      <p:sp>
        <p:nvSpPr>
          <p:cNvPr id="2425" name="Google Shape;2425;p44"/>
          <p:cNvSpPr txBox="1"/>
          <p:nvPr/>
        </p:nvSpPr>
        <p:spPr>
          <a:xfrm>
            <a:off x="347299" y="2660311"/>
            <a:ext cx="5408042" cy="1176219"/>
          </a:xfrm>
          <a:prstGeom prst="rect">
            <a:avLst/>
          </a:prstGeom>
          <a:noFill/>
          <a:ln>
            <a:noFill/>
          </a:ln>
        </p:spPr>
        <p:txBody>
          <a:bodyPr spcFirstLastPara="1" wrap="square" lIns="0" tIns="12700" rIns="0" bIns="0" anchor="t" anchorCtr="0">
            <a:spAutoFit/>
          </a:bodyPr>
          <a:lstStyle/>
          <a:p>
            <a:pPr marL="12700" marR="5080" lvl="0" indent="0" algn="l"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2019</a:t>
            </a:r>
            <a:r>
              <a:rPr lang="ko-KR" altLang="en-US" sz="900" dirty="0">
                <a:solidFill>
                  <a:srgbClr val="595757"/>
                </a:solidFill>
                <a:latin typeface="Dotum"/>
                <a:ea typeface="Dotum"/>
                <a:cs typeface="Dotum"/>
                <a:sym typeface="Dotum"/>
              </a:rPr>
              <a:t>년부터 시행되었던 환경 경영을 위한 교육을 체계적으로 재구성하여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필수 교육을 시행하였습니다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전사적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실행력을 제고하고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임직원의 </a:t>
            </a:r>
            <a:r>
              <a:rPr lang="en-US" altLang="ko-KR" sz="900" dirty="0">
                <a:solidFill>
                  <a:srgbClr val="595757"/>
                </a:solidFill>
                <a:latin typeface="Dotum"/>
                <a:ea typeface="Dotum"/>
                <a:cs typeface="Dotum"/>
                <a:sym typeface="Dotum"/>
              </a:rPr>
              <a:t>ESG</a:t>
            </a:r>
            <a:r>
              <a:rPr lang="ko-KR" altLang="en-US" sz="900" dirty="0">
                <a:solidFill>
                  <a:srgbClr val="595757"/>
                </a:solidFill>
                <a:latin typeface="Dotum"/>
                <a:ea typeface="Dotum"/>
                <a:cs typeface="Dotum"/>
                <a:sym typeface="Dotum"/>
              </a:rPr>
              <a:t>에 대한 의식과 인식 함양을 위해 실시된 이번 교육은 ‘</a:t>
            </a:r>
            <a:r>
              <a:rPr lang="en-US" altLang="ko-KR" sz="900" dirty="0">
                <a:solidFill>
                  <a:srgbClr val="595757"/>
                </a:solidFill>
                <a:latin typeface="Dotum"/>
                <a:ea typeface="Dotum"/>
                <a:cs typeface="Dotum"/>
                <a:sym typeface="Dotum"/>
              </a:rPr>
              <a:t>ESG</a:t>
            </a:r>
            <a:r>
              <a:rPr lang="ko-KR" altLang="en-US" sz="900" dirty="0">
                <a:solidFill>
                  <a:srgbClr val="595757"/>
                </a:solidFill>
                <a:latin typeface="Dotum"/>
                <a:ea typeface="Dotum"/>
                <a:cs typeface="Dotum"/>
                <a:sym typeface="Dotum"/>
              </a:rPr>
              <a:t>의 역사’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소비자 이슈와 공급망 관리’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폐기물과 순환경제’ 세 가지 분야에 대해 외부 전문가에 의해 제공되었습니다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특히 ‘폐기물과 순환경제’ 교육은 탄소중립과 연계한 순환경제의 의미에 대한 이해를 고취하였습니다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본 교육은 </a:t>
            </a:r>
            <a:r>
              <a:rPr lang="en-US" altLang="ko-KR" sz="900" dirty="0">
                <a:solidFill>
                  <a:srgbClr val="595757"/>
                </a:solidFill>
                <a:latin typeface="Dotum"/>
                <a:ea typeface="Dotum"/>
                <a:cs typeface="Dotum"/>
                <a:sym typeface="Dotum"/>
              </a:rPr>
              <a:t>92.5%</a:t>
            </a:r>
            <a:r>
              <a:rPr lang="ko-KR" altLang="en-US" sz="900" dirty="0">
                <a:solidFill>
                  <a:srgbClr val="595757"/>
                </a:solidFill>
                <a:latin typeface="Dotum"/>
                <a:ea typeface="Dotum"/>
                <a:cs typeface="Dotum"/>
                <a:sym typeface="Dotum"/>
              </a:rPr>
              <a:t>의 이수율을 기록하였으며</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점진적으로 교육 체계를 </a:t>
            </a:r>
            <a:r>
              <a:rPr lang="ko-KR" altLang="en-US" sz="900" dirty="0" err="1">
                <a:solidFill>
                  <a:srgbClr val="595757"/>
                </a:solidFill>
                <a:latin typeface="Dotum"/>
                <a:ea typeface="Dotum"/>
                <a:cs typeface="Dotum"/>
                <a:sym typeface="Dotum"/>
              </a:rPr>
              <a:t>고도화하여</a:t>
            </a:r>
            <a:r>
              <a:rPr lang="ko-KR" altLang="en-US" sz="900" dirty="0">
                <a:solidFill>
                  <a:srgbClr val="595757"/>
                </a:solidFill>
                <a:latin typeface="Dotum"/>
                <a:ea typeface="Dotum"/>
                <a:cs typeface="Dotum"/>
                <a:sym typeface="Dotum"/>
              </a:rPr>
              <a:t> 보다 다양한 주제의 환경 교육을 통해 임직원의 환경 보호 의식 함양을 위해 노력할 예정입니다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2426" name="Google Shape;2426;p44"/>
          <p:cNvSpPr txBox="1"/>
          <p:nvPr/>
        </p:nvSpPr>
        <p:spPr>
          <a:xfrm>
            <a:off x="347286" y="5882082"/>
            <a:ext cx="6090285" cy="850900"/>
          </a:xfrm>
          <a:prstGeom prst="rect">
            <a:avLst/>
          </a:prstGeom>
          <a:noFill/>
          <a:ln>
            <a:noFill/>
          </a:ln>
        </p:spPr>
        <p:txBody>
          <a:bodyPr spcFirstLastPara="1" wrap="square" lIns="0" tIns="12700" rIns="0" bIns="0" anchor="t" anchorCtr="0">
            <a:spAutoFit/>
          </a:bodyPr>
          <a:lstStyle/>
          <a:p>
            <a:pPr marL="12700" marR="94615" lvl="0" indent="0" algn="just"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프레시웨이가</a:t>
            </a:r>
            <a:r>
              <a:rPr lang="ko-KR" altLang="en-US"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굿윌스토어와</a:t>
            </a:r>
            <a:r>
              <a:rPr lang="ko-KR" altLang="en-US" sz="900" dirty="0">
                <a:solidFill>
                  <a:srgbClr val="595757"/>
                </a:solidFill>
                <a:latin typeface="Dotum"/>
                <a:ea typeface="Dotum"/>
                <a:cs typeface="Dotum"/>
                <a:sym typeface="Dotum"/>
              </a:rPr>
              <a:t> 함께 진행 중인 ‘굿사이클링’ 캠페인은 임직원이 재사용 가능한 물품을 기부하는 캠페인으로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사회적 기업과의 연계를 통한 상생과 환경 보호 활동을 목표로 시행되고 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서울 본사 외 경기도 이천시 제조 사업장과 대전 및 부산 지역 사무소로 범위를 확대하여 진행하였으며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전국 </a:t>
            </a:r>
            <a:r>
              <a:rPr lang="en-US" altLang="ko-KR" sz="900" dirty="0">
                <a:solidFill>
                  <a:srgbClr val="595757"/>
                </a:solidFill>
                <a:latin typeface="Dotum"/>
                <a:ea typeface="Dotum"/>
                <a:cs typeface="Dotum"/>
                <a:sym typeface="Dotum"/>
              </a:rPr>
              <a:t>26</a:t>
            </a:r>
            <a:r>
              <a:rPr lang="ko-KR" altLang="en-US" sz="900" dirty="0">
                <a:solidFill>
                  <a:srgbClr val="595757"/>
                </a:solidFill>
                <a:latin typeface="Dotum"/>
                <a:ea typeface="Dotum"/>
                <a:cs typeface="Dotum"/>
                <a:sym typeface="Dotum"/>
              </a:rPr>
              <a:t>곳의 </a:t>
            </a:r>
            <a:r>
              <a:rPr lang="ko-KR" altLang="en-US" sz="900" dirty="0" err="1">
                <a:solidFill>
                  <a:srgbClr val="595757"/>
                </a:solidFill>
                <a:latin typeface="Dotum"/>
                <a:ea typeface="Dotum"/>
                <a:cs typeface="Dotum"/>
                <a:sym typeface="Dotum"/>
              </a:rPr>
              <a:t>굿윌스토어</a:t>
            </a:r>
            <a:r>
              <a:rPr lang="ko-KR" altLang="en-US" sz="900" dirty="0">
                <a:solidFill>
                  <a:srgbClr val="595757"/>
                </a:solidFill>
                <a:latin typeface="Dotum"/>
                <a:ea typeface="Dotum"/>
                <a:cs typeface="Dotum"/>
                <a:sym typeface="Dotum"/>
              </a:rPr>
              <a:t> 매장에 </a:t>
            </a:r>
            <a:r>
              <a:rPr lang="en-US" altLang="ko-KR" sz="900" dirty="0">
                <a:solidFill>
                  <a:srgbClr val="595757"/>
                </a:solidFill>
                <a:latin typeface="Dotum"/>
                <a:ea typeface="Dotum"/>
                <a:cs typeface="Dotum"/>
                <a:sym typeface="Dotum"/>
              </a:rPr>
              <a:t>667</a:t>
            </a:r>
            <a:r>
              <a:rPr lang="ko-KR" altLang="en-US" sz="900" dirty="0">
                <a:solidFill>
                  <a:srgbClr val="595757"/>
                </a:solidFill>
                <a:latin typeface="Dotum"/>
                <a:ea typeface="Dotum"/>
                <a:cs typeface="Dotum"/>
                <a:sym typeface="Dotum"/>
              </a:rPr>
              <a:t>점의 후원 물품이 기부되었습니다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기부 물품은 약 </a:t>
            </a:r>
            <a:r>
              <a:rPr lang="en-US" altLang="ko-KR" sz="900" dirty="0">
                <a:solidFill>
                  <a:srgbClr val="595757"/>
                </a:solidFill>
                <a:latin typeface="Dotum"/>
                <a:ea typeface="Dotum"/>
                <a:cs typeface="Dotum"/>
                <a:sym typeface="Dotum"/>
              </a:rPr>
              <a:t>182.5</a:t>
            </a:r>
            <a:r>
              <a:rPr lang="ko-KR" altLang="en-US" sz="900" dirty="0">
                <a:solidFill>
                  <a:srgbClr val="595757"/>
                </a:solidFill>
                <a:latin typeface="Dotum"/>
                <a:ea typeface="Dotum"/>
                <a:cs typeface="Dotum"/>
                <a:sym typeface="Dotum"/>
              </a:rPr>
              <a:t>만 원에 해당하는 환산 기부 가치를 지니고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장애인 일자리 창출 및 탄소 절감과 자원 절약 효과 등의 사회적 가치 창출에 기여하였습니다</a:t>
            </a:r>
            <a:r>
              <a:rPr lang="en-US" altLang="ko-KR" sz="900" dirty="0">
                <a:solidFill>
                  <a:srgbClr val="595757"/>
                </a:solidFill>
                <a:latin typeface="Dotum"/>
                <a:ea typeface="Dotum"/>
                <a:cs typeface="Dotum"/>
                <a:sym typeface="Dotum"/>
              </a:rPr>
              <a:t>.</a:t>
            </a:r>
          </a:p>
        </p:txBody>
      </p:sp>
      <p:sp>
        <p:nvSpPr>
          <p:cNvPr id="2427" name="Google Shape;2427;p44"/>
          <p:cNvSpPr txBox="1"/>
          <p:nvPr/>
        </p:nvSpPr>
        <p:spPr>
          <a:xfrm>
            <a:off x="347299" y="4169223"/>
            <a:ext cx="5526376" cy="1342419"/>
          </a:xfrm>
          <a:prstGeom prst="rect">
            <a:avLst/>
          </a:prstGeom>
          <a:noFill/>
          <a:ln>
            <a:noFill/>
          </a:ln>
        </p:spPr>
        <p:txBody>
          <a:bodyPr spcFirstLastPara="1" wrap="square" lIns="0" tIns="12700" rIns="0" bIns="0" anchor="t" anchorCtr="0">
            <a:spAutoFit/>
          </a:bodyPr>
          <a:lstStyle/>
          <a:p>
            <a:pPr marL="12700" marR="65405" lvl="0" indent="0" algn="l"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임직원의 환경 보호 동기 부여와 적극적인 참여를 유도하기 위해 다양한 사내 환경 보호 캠페인을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일례로</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햇반</a:t>
            </a:r>
            <a:r>
              <a:rPr lang="ko-KR" altLang="en-US" sz="900" dirty="0">
                <a:solidFill>
                  <a:srgbClr val="595757"/>
                </a:solidFill>
                <a:latin typeface="Dotum"/>
                <a:ea typeface="Dotum"/>
                <a:cs typeface="Dotum"/>
                <a:sym typeface="Dotum"/>
              </a:rPr>
              <a:t> 용기를 재활용하는 ‘</a:t>
            </a:r>
            <a:r>
              <a:rPr lang="ko-KR" altLang="en-US" sz="900" dirty="0" err="1">
                <a:solidFill>
                  <a:srgbClr val="595757"/>
                </a:solidFill>
                <a:latin typeface="Dotum"/>
                <a:ea typeface="Dotum"/>
                <a:cs typeface="Dotum"/>
                <a:sym typeface="Dotum"/>
              </a:rPr>
              <a:t>햇반용기</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UP’ </a:t>
            </a:r>
            <a:r>
              <a:rPr lang="ko-KR" altLang="en-US" sz="900" dirty="0">
                <a:solidFill>
                  <a:srgbClr val="595757"/>
                </a:solidFill>
                <a:latin typeface="Dotum"/>
                <a:ea typeface="Dotum"/>
                <a:cs typeface="Dotum"/>
                <a:sym typeface="Dotum"/>
              </a:rPr>
              <a:t>캠페인을 통해 </a:t>
            </a:r>
            <a:r>
              <a:rPr lang="en-US" altLang="ko-KR" sz="900" dirty="0">
                <a:solidFill>
                  <a:srgbClr val="595757"/>
                </a:solidFill>
                <a:latin typeface="Dotum"/>
                <a:ea typeface="Dotum"/>
                <a:cs typeface="Dotum"/>
                <a:sym typeface="Dotum"/>
              </a:rPr>
              <a:t>1,026</a:t>
            </a:r>
            <a:r>
              <a:rPr lang="ko-KR" altLang="en-US" sz="900" dirty="0">
                <a:solidFill>
                  <a:srgbClr val="595757"/>
                </a:solidFill>
                <a:latin typeface="Dotum"/>
                <a:ea typeface="Dotum"/>
                <a:cs typeface="Dotum"/>
                <a:sym typeface="Dotum"/>
              </a:rPr>
              <a:t>개 </a:t>
            </a:r>
            <a:r>
              <a:rPr lang="ko-KR" altLang="en-US" sz="900" dirty="0" err="1">
                <a:solidFill>
                  <a:srgbClr val="595757"/>
                </a:solidFill>
                <a:latin typeface="Dotum"/>
                <a:ea typeface="Dotum"/>
                <a:cs typeface="Dotum"/>
                <a:sym typeface="Dotum"/>
              </a:rPr>
              <a:t>햇반</a:t>
            </a:r>
            <a:r>
              <a:rPr lang="ko-KR" altLang="en-US" sz="900" dirty="0">
                <a:solidFill>
                  <a:srgbClr val="595757"/>
                </a:solidFill>
                <a:latin typeface="Dotum"/>
                <a:ea typeface="Dotum"/>
                <a:cs typeface="Dotum"/>
                <a:sym typeface="Dotum"/>
              </a:rPr>
              <a:t> 용기를 수거하여 가습기 및 화분 등으로 업사이클링을 시행하였습니다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인쇄를 최소화하여 종이 사용을 줄이는 ‘페이퍼리스</a:t>
            </a:r>
            <a:r>
              <a:rPr lang="en-US" altLang="ko-KR" sz="900" dirty="0">
                <a:solidFill>
                  <a:srgbClr val="595757"/>
                </a:solidFill>
                <a:latin typeface="Dotum"/>
                <a:ea typeface="Dotum"/>
                <a:cs typeface="Dotum"/>
                <a:sym typeface="Dotum"/>
              </a:rPr>
              <a:t>(Paperless)’ </a:t>
            </a:r>
            <a:r>
              <a:rPr lang="ko-KR" altLang="en-US" sz="900" dirty="0">
                <a:solidFill>
                  <a:srgbClr val="595757"/>
                </a:solidFill>
                <a:latin typeface="Dotum"/>
                <a:ea typeface="Dotum"/>
                <a:cs typeface="Dotum"/>
                <a:sym typeface="Dotum"/>
              </a:rPr>
              <a:t>캠페인을 통해서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법인카드 명세서 디지털화 </a:t>
            </a:r>
            <a:r>
              <a:rPr lang="en-US" altLang="ko-KR" sz="900" dirty="0">
                <a:solidFill>
                  <a:srgbClr val="595757"/>
                </a:solidFill>
                <a:latin typeface="Dotum"/>
                <a:ea typeface="Dotum"/>
                <a:cs typeface="Dotum"/>
                <a:sym typeface="Dotum"/>
              </a:rPr>
              <a:t>100% </a:t>
            </a:r>
            <a:r>
              <a:rPr lang="ko-KR" altLang="en-US" sz="900" dirty="0">
                <a:solidFill>
                  <a:srgbClr val="595757"/>
                </a:solidFill>
                <a:latin typeface="Dotum"/>
                <a:ea typeface="Dotum"/>
                <a:cs typeface="Dotum"/>
                <a:sym typeface="Dotum"/>
              </a:rPr>
              <a:t>달성의 성과를 거두었습니다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신규 캠페인으로 </a:t>
            </a:r>
            <a:r>
              <a:rPr lang="ko-KR" altLang="en-US" sz="900" dirty="0" err="1">
                <a:solidFill>
                  <a:srgbClr val="595757"/>
                </a:solidFill>
                <a:latin typeface="Dotum"/>
                <a:ea typeface="Dotum"/>
                <a:cs typeface="Dotum"/>
                <a:sym typeface="Dotum"/>
              </a:rPr>
              <a:t>다회용기</a:t>
            </a:r>
            <a:r>
              <a:rPr lang="ko-KR" altLang="en-US" sz="900" dirty="0">
                <a:solidFill>
                  <a:srgbClr val="595757"/>
                </a:solidFill>
                <a:latin typeface="Dotum"/>
                <a:ea typeface="Dotum"/>
                <a:cs typeface="Dotum"/>
                <a:sym typeface="Dotum"/>
              </a:rPr>
              <a:t> 컵을 세척하여 제공하는 친환경 세척 서비스 업체 ‘</a:t>
            </a:r>
            <a:r>
              <a:rPr lang="ko-KR" altLang="en-US" sz="900" dirty="0" err="1">
                <a:solidFill>
                  <a:srgbClr val="595757"/>
                </a:solidFill>
                <a:latin typeface="Dotum"/>
                <a:ea typeface="Dotum"/>
                <a:cs typeface="Dotum"/>
                <a:sym typeface="Dotum"/>
              </a:rPr>
              <a:t>해피해빗’과</a:t>
            </a:r>
            <a:r>
              <a:rPr lang="ko-KR" altLang="en-US" sz="900" dirty="0">
                <a:solidFill>
                  <a:srgbClr val="595757"/>
                </a:solidFill>
                <a:latin typeface="Dotum"/>
                <a:ea typeface="Dotum"/>
                <a:cs typeface="Dotum"/>
                <a:sym typeface="Dotum"/>
              </a:rPr>
              <a:t> 연계하여</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프레시웨이가</a:t>
            </a:r>
            <a:r>
              <a:rPr lang="ko-KR" altLang="en-US" sz="900" dirty="0">
                <a:solidFill>
                  <a:srgbClr val="595757"/>
                </a:solidFill>
                <a:latin typeface="Dotum"/>
                <a:ea typeface="Dotum"/>
                <a:cs typeface="Dotum"/>
                <a:sym typeface="Dotum"/>
              </a:rPr>
              <a:t> 운영하는 ‘</a:t>
            </a:r>
            <a:r>
              <a:rPr lang="ko-KR" altLang="en-US" sz="900" dirty="0" err="1">
                <a:solidFill>
                  <a:srgbClr val="595757"/>
                </a:solidFill>
                <a:latin typeface="Dotum"/>
                <a:ea typeface="Dotum"/>
                <a:cs typeface="Dotum"/>
                <a:sym typeface="Dotum"/>
              </a:rPr>
              <a:t>모닝해즈</a:t>
            </a:r>
            <a:r>
              <a:rPr lang="ko-KR" altLang="en-US" sz="900" dirty="0">
                <a:solidFill>
                  <a:srgbClr val="595757"/>
                </a:solidFill>
                <a:latin typeface="Dotum"/>
                <a:ea typeface="Dotum"/>
                <a:cs typeface="Dotum"/>
                <a:sym typeface="Dotum"/>
              </a:rPr>
              <a:t>’ 카페에서 주문 시 </a:t>
            </a:r>
            <a:r>
              <a:rPr lang="ko-KR" altLang="en-US" sz="900" dirty="0" err="1">
                <a:solidFill>
                  <a:srgbClr val="595757"/>
                </a:solidFill>
                <a:latin typeface="Dotum"/>
                <a:ea typeface="Dotum"/>
                <a:cs typeface="Dotum"/>
                <a:sym typeface="Dotum"/>
              </a:rPr>
              <a:t>다회용</a:t>
            </a:r>
            <a:r>
              <a:rPr lang="ko-KR" altLang="en-US" sz="900" dirty="0">
                <a:solidFill>
                  <a:srgbClr val="595757"/>
                </a:solidFill>
                <a:latin typeface="Dotum"/>
                <a:ea typeface="Dotum"/>
                <a:cs typeface="Dotum"/>
                <a:sym typeface="Dotum"/>
              </a:rPr>
              <a:t> 컵을 선택할 수 있도록 적용하였습니다</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앞으로도 다양한 환경 보호 캠페인을 진행하여 환경적 영향을 최소화하고 구성원의 동참을 유도하겠습니다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481"/>
        <p:cNvGrpSpPr/>
        <p:nvPr/>
      </p:nvGrpSpPr>
      <p:grpSpPr>
        <a:xfrm>
          <a:off x="0" y="0"/>
          <a:ext cx="0" cy="0"/>
          <a:chOff x="0" y="0"/>
          <a:chExt cx="0" cy="0"/>
        </a:xfrm>
      </p:grpSpPr>
      <p:sp>
        <p:nvSpPr>
          <p:cNvPr id="2486" name="Google Shape;2486;p46"/>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46</a:t>
            </a:r>
            <a:endParaRPr sz="900">
              <a:latin typeface="Arial"/>
              <a:ea typeface="Arial"/>
              <a:cs typeface="Arial"/>
              <a:sym typeface="Arial"/>
            </a:endParaRPr>
          </a:p>
        </p:txBody>
      </p:sp>
      <p:sp>
        <p:nvSpPr>
          <p:cNvPr id="2498" name="Google Shape;2498;p46"/>
          <p:cNvSpPr txBox="1"/>
          <p:nvPr/>
        </p:nvSpPr>
        <p:spPr>
          <a:xfrm>
            <a:off x="344124" y="898430"/>
            <a:ext cx="1884045"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err="1">
                <a:solidFill>
                  <a:srgbClr val="E18811"/>
                </a:solidFill>
                <a:latin typeface="Arial"/>
                <a:ea typeface="Arial"/>
                <a:cs typeface="Arial"/>
                <a:sym typeface="Arial"/>
              </a:rPr>
              <a:t>안전·보건</a:t>
            </a:r>
            <a:endParaRPr sz="3000" dirty="0">
              <a:latin typeface="Arial"/>
              <a:ea typeface="Arial"/>
              <a:cs typeface="Arial"/>
              <a:sym typeface="Arial"/>
            </a:endParaRPr>
          </a:p>
        </p:txBody>
      </p:sp>
      <p:sp>
        <p:nvSpPr>
          <p:cNvPr id="2499" name="Google Shape;2499;p46"/>
          <p:cNvSpPr txBox="1"/>
          <p:nvPr/>
        </p:nvSpPr>
        <p:spPr>
          <a:xfrm>
            <a:off x="347299" y="1546142"/>
            <a:ext cx="6092825" cy="14414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E18811"/>
                </a:solidFill>
                <a:latin typeface="Arial"/>
                <a:ea typeface="Arial"/>
                <a:cs typeface="Arial"/>
                <a:sym typeface="Arial"/>
              </a:rPr>
              <a:t>Governance</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E18811"/>
                </a:solidFill>
                <a:latin typeface="Arial"/>
                <a:ea typeface="Arial"/>
                <a:cs typeface="Arial"/>
                <a:sym typeface="Arial"/>
              </a:rPr>
              <a:t>산업안전</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관리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체계</a:t>
            </a:r>
            <a:endParaRPr sz="1000" dirty="0">
              <a:latin typeface="Arial"/>
              <a:ea typeface="Arial"/>
              <a:cs typeface="Arial"/>
              <a:sym typeface="Arial"/>
            </a:endParaRPr>
          </a:p>
          <a:p>
            <a:pPr marL="12700" marR="66675" lvl="0" indent="0" algn="just" rtl="0">
              <a:lnSpc>
                <a:spcPct val="120300"/>
              </a:lnSpc>
              <a:spcBef>
                <a:spcPts val="67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최고경영진 산하 책임 조직을 통해 사업장 안전 관리 및 보건 활동을 수행하고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안전경영 담당은 안전보건 경영 전반을 관리하며 산업안전팀은 안전보건 실무를 담당합니다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산업안전보건법에 따라 근로자 </a:t>
            </a:r>
            <a:r>
              <a:rPr lang="en-US" altLang="ko-KR" sz="900" dirty="0">
                <a:solidFill>
                  <a:srgbClr val="595757"/>
                </a:solidFill>
                <a:latin typeface="Dotum"/>
                <a:ea typeface="Dotum"/>
                <a:cs typeface="Dotum"/>
                <a:sym typeface="Dotum"/>
              </a:rPr>
              <a:t>100</a:t>
            </a:r>
            <a:r>
              <a:rPr lang="ko-KR" altLang="en-US" sz="900" dirty="0">
                <a:solidFill>
                  <a:srgbClr val="595757"/>
                </a:solidFill>
                <a:latin typeface="Dotum"/>
                <a:ea typeface="Dotum"/>
                <a:cs typeface="Dotum"/>
                <a:sym typeface="Dotum"/>
              </a:rPr>
              <a:t>인 이상 사업장에는 안전보건관리책임자를</a:t>
            </a:r>
            <a:r>
              <a:rPr lang="en-US" altLang="ko-KR" sz="900" dirty="0">
                <a:solidFill>
                  <a:srgbClr val="595757"/>
                </a:solidFill>
                <a:latin typeface="Dotum"/>
                <a:ea typeface="Dotum"/>
                <a:cs typeface="Dotum"/>
                <a:sym typeface="Dotum"/>
              </a:rPr>
              <a:t>, 50</a:t>
            </a:r>
            <a:r>
              <a:rPr lang="ko-KR" altLang="en-US" sz="900" dirty="0">
                <a:solidFill>
                  <a:srgbClr val="595757"/>
                </a:solidFill>
                <a:latin typeface="Dotum"/>
                <a:ea typeface="Dotum"/>
                <a:cs typeface="Dotum"/>
                <a:sym typeface="Dotum"/>
              </a:rPr>
              <a:t>인 이상 사업장에는 안전 및 보건관리자를 임명하여 사업장 안전보건을 지도하고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각 매장에 감독 관리자를 두어 안전한 사업장 환경을 조성하고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안전보건 관련 안건은 위험 관리를 위해 연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회 이상 이사회에 보고되고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2505" name="Google Shape;2505;p46"/>
          <p:cNvSpPr txBox="1"/>
          <p:nvPr/>
        </p:nvSpPr>
        <p:spPr>
          <a:xfrm>
            <a:off x="305913" y="4515446"/>
            <a:ext cx="6090920" cy="1096198"/>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500" b="0" baseline="30000" dirty="0" err="1">
                <a:solidFill>
                  <a:srgbClr val="E18811"/>
                </a:solidFill>
                <a:latin typeface="Arial"/>
                <a:ea typeface="Arial"/>
                <a:cs typeface="Arial"/>
                <a:sym typeface="Arial"/>
              </a:rPr>
              <a:t>안전보건</a:t>
            </a:r>
            <a:r>
              <a:rPr lang="en-US" sz="1500" b="0" baseline="30000" dirty="0">
                <a:solidFill>
                  <a:srgbClr val="E18811"/>
                </a:solidFill>
                <a:latin typeface="Arial"/>
                <a:ea typeface="Arial"/>
                <a:cs typeface="Arial"/>
                <a:sym typeface="Arial"/>
              </a:rPr>
              <a:t> </a:t>
            </a:r>
            <a:r>
              <a:rPr lang="en-US" sz="1500" b="0" baseline="30000" dirty="0" err="1">
                <a:solidFill>
                  <a:srgbClr val="E18811"/>
                </a:solidFill>
                <a:latin typeface="Arial"/>
                <a:ea typeface="Arial"/>
                <a:cs typeface="Arial"/>
                <a:sym typeface="Arial"/>
              </a:rPr>
              <a:t>정책</a:t>
            </a:r>
            <a:r>
              <a:rPr lang="en-US" sz="1500" b="0" baseline="30000" dirty="0">
                <a:solidFill>
                  <a:srgbClr val="E18811"/>
                </a:solidFill>
                <a:latin typeface="Arial"/>
                <a:ea typeface="Arial"/>
                <a:cs typeface="Arial"/>
                <a:sym typeface="Arial"/>
              </a:rPr>
              <a:t> </a:t>
            </a:r>
            <a:endParaRPr sz="1100" dirty="0">
              <a:latin typeface="Dotum"/>
              <a:ea typeface="Dotum"/>
              <a:cs typeface="Dotum"/>
              <a:sym typeface="Dotum"/>
            </a:endParaRPr>
          </a:p>
          <a:p>
            <a:pPr marL="12700" marR="95885" lvl="0" indent="0" algn="just" rtl="0">
              <a:lnSpc>
                <a:spcPct val="120300"/>
              </a:lnSpc>
              <a:spcBef>
                <a:spcPts val="620"/>
              </a:spcBef>
              <a:spcAft>
                <a:spcPts val="0"/>
              </a:spcAft>
              <a:buNone/>
            </a:pPr>
            <a:r>
              <a:rPr lang="en-US" altLang="ko-KR" sz="1050" dirty="0"/>
              <a:t>CJ</a:t>
            </a:r>
            <a:r>
              <a:rPr lang="ko-KR" altLang="en-US" sz="1050" dirty="0" err="1"/>
              <a:t>프레시웨이는</a:t>
            </a:r>
            <a:r>
              <a:rPr lang="ko-KR" altLang="en-US" sz="1050" dirty="0"/>
              <a:t> 안전과 보건에 대한 문화를 조성하고 의식을 증진시켜 전사 안전보건 활동을 수행하기 위해</a:t>
            </a:r>
            <a:r>
              <a:rPr lang="en-US" altLang="ko-KR" sz="1050" dirty="0"/>
              <a:t>, </a:t>
            </a:r>
            <a:r>
              <a:rPr lang="ko-KR" altLang="en-US" sz="1050" dirty="0"/>
              <a:t>고객과 임직원의 안전을 경영의 최우선 가치로 삼는 안전보건경영방침을 수립하였습니다</a:t>
            </a:r>
            <a:r>
              <a:rPr lang="en-US" altLang="ko-KR" sz="1050" dirty="0"/>
              <a:t>. </a:t>
            </a:r>
            <a:r>
              <a:rPr lang="ko-KR" altLang="en-US" sz="1050" dirty="0"/>
              <a:t>또한 사업장과 협력사에 관리 활동의 구체적인 지침으로서 안전보건 관리 규정을 수립하여 전 사업장 및 협력사에 적용하고 있습니다</a:t>
            </a:r>
            <a:r>
              <a:rPr lang="en-US" altLang="ko-KR" sz="1050" dirty="0"/>
              <a:t>.</a:t>
            </a:r>
            <a:endParaRPr sz="900" dirty="0">
              <a:latin typeface="Dotum"/>
              <a:ea typeface="Dotum"/>
              <a:cs typeface="Dotum"/>
              <a:sym typeface="Dotum"/>
            </a:endParaRPr>
          </a:p>
        </p:txBody>
      </p:sp>
      <p:sp>
        <p:nvSpPr>
          <p:cNvPr id="2507" name="Google Shape;2507;p46"/>
          <p:cNvSpPr txBox="1"/>
          <p:nvPr/>
        </p:nvSpPr>
        <p:spPr>
          <a:xfrm>
            <a:off x="183993" y="5892448"/>
            <a:ext cx="6620907" cy="1467068"/>
          </a:xfrm>
          <a:prstGeom prst="rect">
            <a:avLst/>
          </a:prstGeom>
          <a:noFill/>
          <a:ln>
            <a:noFill/>
          </a:ln>
        </p:spPr>
        <p:txBody>
          <a:bodyPr spcFirstLastPara="1" wrap="square" lIns="0" tIns="12700" rIns="0" bIns="0" anchor="t" anchorCtr="0">
            <a:spAutoFit/>
          </a:bodyPr>
          <a:lstStyle/>
          <a:p>
            <a:pPr marL="194310" lvl="0" indent="0" algn="l" rtl="0">
              <a:lnSpc>
                <a:spcPct val="100000"/>
              </a:lnSpc>
              <a:spcBef>
                <a:spcPts val="0"/>
              </a:spcBef>
              <a:spcAft>
                <a:spcPts val="0"/>
              </a:spcAft>
              <a:buNone/>
            </a:pPr>
            <a:r>
              <a:rPr lang="ko-KR" altLang="en-US" sz="1100" b="1" dirty="0">
                <a:solidFill>
                  <a:srgbClr val="595757"/>
                </a:solidFill>
                <a:latin typeface="Arial"/>
                <a:ea typeface="Arial"/>
                <a:cs typeface="Arial"/>
                <a:sym typeface="Arial"/>
              </a:rPr>
              <a:t>안전보건경영 방침</a:t>
            </a:r>
            <a:endParaRPr lang="en-US" sz="1100" b="1" dirty="0">
              <a:solidFill>
                <a:srgbClr val="595757"/>
              </a:solidFill>
              <a:latin typeface="Arial"/>
              <a:ea typeface="Arial"/>
              <a:cs typeface="Arial"/>
              <a:sym typeface="Arial"/>
            </a:endParaRPr>
          </a:p>
          <a:p>
            <a:pPr marL="194310" lvl="0" indent="0" algn="l" rtl="0">
              <a:lnSpc>
                <a:spcPct val="100000"/>
              </a:lnSpc>
              <a:spcBef>
                <a:spcPts val="0"/>
              </a:spcBef>
              <a:spcAft>
                <a:spcPts val="0"/>
              </a:spcAft>
              <a:buNone/>
            </a:pPr>
            <a:r>
              <a:rPr lang="en-US" sz="1100" b="1" dirty="0">
                <a:solidFill>
                  <a:srgbClr val="595757"/>
                </a:solidFill>
                <a:latin typeface="Arial"/>
                <a:ea typeface="Arial"/>
                <a:cs typeface="Arial"/>
                <a:sym typeface="Arial"/>
              </a:rPr>
              <a:t>Vision| </a:t>
            </a:r>
            <a:r>
              <a:rPr lang="en-US" sz="1100" b="1" dirty="0" err="1">
                <a:solidFill>
                  <a:srgbClr val="595757"/>
                </a:solidFill>
                <a:latin typeface="Arial"/>
                <a:ea typeface="Arial"/>
                <a:cs typeface="Arial"/>
                <a:sym typeface="Arial"/>
              </a:rPr>
              <a:t>우리는고객과임직원의안전을경영의최우선가치로하는ONLYONE안전제일문화를만든다</a:t>
            </a:r>
            <a:r>
              <a:rPr lang="en-US" sz="1100" b="1" dirty="0">
                <a:solidFill>
                  <a:srgbClr val="595757"/>
                </a:solidFill>
                <a:latin typeface="Arial"/>
                <a:ea typeface="Arial"/>
                <a:cs typeface="Arial"/>
                <a:sym typeface="Arial"/>
              </a:rPr>
              <a:t>.</a:t>
            </a:r>
            <a:endParaRPr sz="1100" dirty="0">
              <a:latin typeface="Arial"/>
              <a:ea typeface="Arial"/>
              <a:cs typeface="Arial"/>
              <a:sym typeface="Arial"/>
            </a:endParaRPr>
          </a:p>
          <a:p>
            <a:pPr marL="264795" lvl="0" indent="-92075" algn="l" rtl="0">
              <a:lnSpc>
                <a:spcPct val="100000"/>
              </a:lnSpc>
              <a:spcBef>
                <a:spcPts val="760"/>
              </a:spcBef>
              <a:spcAft>
                <a:spcPts val="0"/>
              </a:spcAft>
              <a:buClr>
                <a:srgbClr val="595757"/>
              </a:buClr>
              <a:buSzPts val="650"/>
              <a:buFont typeface="Dotum"/>
              <a:buAutoNum type="arabicPeriod"/>
            </a:pPr>
            <a:r>
              <a:rPr lang="en-US" sz="1050" dirty="0" err="1">
                <a:solidFill>
                  <a:srgbClr val="595757"/>
                </a:solidFill>
                <a:latin typeface="Dotum"/>
                <a:ea typeface="Dotum"/>
                <a:cs typeface="Dotum"/>
                <a:sym typeface="Dotum"/>
              </a:rPr>
              <a:t>안전을최우선경영가치로하여안전보건활동을적극실천한다</a:t>
            </a:r>
            <a:r>
              <a:rPr lang="en-US" sz="1050" dirty="0">
                <a:solidFill>
                  <a:srgbClr val="595757"/>
                </a:solidFill>
                <a:latin typeface="Dotum"/>
                <a:ea typeface="Dotum"/>
                <a:cs typeface="Dotum"/>
                <a:sym typeface="Dotum"/>
              </a:rPr>
              <a:t>.</a:t>
            </a:r>
            <a:endParaRPr sz="1050" dirty="0">
              <a:latin typeface="Dotum"/>
              <a:ea typeface="Dotum"/>
              <a:cs typeface="Dotum"/>
              <a:sym typeface="Dotum"/>
            </a:endParaRPr>
          </a:p>
          <a:p>
            <a:pPr marL="283210" lvl="0" indent="-102870" algn="l" rtl="0">
              <a:lnSpc>
                <a:spcPct val="100000"/>
              </a:lnSpc>
              <a:spcBef>
                <a:spcPts val="400"/>
              </a:spcBef>
              <a:spcAft>
                <a:spcPts val="0"/>
              </a:spcAft>
              <a:buClr>
                <a:srgbClr val="595757"/>
              </a:buClr>
              <a:buSzPts val="650"/>
              <a:buFont typeface="Dotum"/>
              <a:buAutoNum type="arabicPeriod"/>
            </a:pPr>
            <a:r>
              <a:rPr lang="en-US" sz="1050" dirty="0" err="1">
                <a:solidFill>
                  <a:srgbClr val="595757"/>
                </a:solidFill>
                <a:latin typeface="Dotum"/>
                <a:ea typeface="Dotum"/>
                <a:cs typeface="Dotum"/>
                <a:sym typeface="Dotum"/>
              </a:rPr>
              <a:t>근로자건강증진및지속적인위험요인발굴과개선으로안전한근무환경을확립한다</a:t>
            </a:r>
            <a:r>
              <a:rPr lang="en-US" sz="1050" dirty="0">
                <a:solidFill>
                  <a:srgbClr val="595757"/>
                </a:solidFill>
                <a:latin typeface="Dotum"/>
                <a:ea typeface="Dotum"/>
                <a:cs typeface="Dotum"/>
                <a:sym typeface="Dotum"/>
              </a:rPr>
              <a:t>.</a:t>
            </a:r>
            <a:endParaRPr sz="1050" dirty="0">
              <a:latin typeface="Dotum"/>
              <a:ea typeface="Dotum"/>
              <a:cs typeface="Dotum"/>
              <a:sym typeface="Dotum"/>
            </a:endParaRPr>
          </a:p>
          <a:p>
            <a:pPr marL="283845" lvl="0" indent="-103505" algn="l" rtl="0">
              <a:lnSpc>
                <a:spcPct val="100000"/>
              </a:lnSpc>
              <a:spcBef>
                <a:spcPts val="400"/>
              </a:spcBef>
              <a:spcAft>
                <a:spcPts val="0"/>
              </a:spcAft>
              <a:buClr>
                <a:srgbClr val="595757"/>
              </a:buClr>
              <a:buSzPts val="650"/>
              <a:buFont typeface="Dotum"/>
              <a:buAutoNum type="arabicPeriod"/>
            </a:pPr>
            <a:r>
              <a:rPr lang="en-US" sz="1050" dirty="0" err="1">
                <a:solidFill>
                  <a:srgbClr val="595757"/>
                </a:solidFill>
                <a:latin typeface="Dotum"/>
                <a:ea typeface="Dotum"/>
                <a:cs typeface="Dotum"/>
                <a:sym typeface="Dotum"/>
              </a:rPr>
              <a:t>철저한안전교육을통하여안전보건사고를사전에예방한다</a:t>
            </a:r>
            <a:r>
              <a:rPr lang="en-US" sz="1050" dirty="0">
                <a:solidFill>
                  <a:srgbClr val="595757"/>
                </a:solidFill>
                <a:latin typeface="Dotum"/>
                <a:ea typeface="Dotum"/>
                <a:cs typeface="Dotum"/>
                <a:sym typeface="Dotum"/>
              </a:rPr>
              <a:t>.</a:t>
            </a:r>
            <a:endParaRPr sz="1050" dirty="0">
              <a:latin typeface="Dotum"/>
              <a:ea typeface="Dotum"/>
              <a:cs typeface="Dotum"/>
              <a:sym typeface="Dotum"/>
            </a:endParaRPr>
          </a:p>
          <a:p>
            <a:pPr marL="283845" lvl="0" indent="-103505" algn="l" rtl="0">
              <a:lnSpc>
                <a:spcPct val="100000"/>
              </a:lnSpc>
              <a:spcBef>
                <a:spcPts val="400"/>
              </a:spcBef>
              <a:spcAft>
                <a:spcPts val="0"/>
              </a:spcAft>
              <a:buClr>
                <a:srgbClr val="595757"/>
              </a:buClr>
              <a:buSzPts val="650"/>
              <a:buFont typeface="Dotum"/>
              <a:buAutoNum type="arabicPeriod"/>
            </a:pPr>
            <a:r>
              <a:rPr lang="en-US" sz="1050" dirty="0" err="1">
                <a:solidFill>
                  <a:srgbClr val="595757"/>
                </a:solidFill>
                <a:latin typeface="Dotum"/>
                <a:ea typeface="Dotum"/>
                <a:cs typeface="Dotum"/>
                <a:sym typeface="Dotum"/>
              </a:rPr>
              <a:t>안전보건에관한법규와사회적요구사항을성실히준수한다</a:t>
            </a:r>
            <a:r>
              <a:rPr lang="en-US" sz="1050" dirty="0">
                <a:solidFill>
                  <a:srgbClr val="595757"/>
                </a:solidFill>
                <a:latin typeface="Dotum"/>
                <a:ea typeface="Dotum"/>
                <a:cs typeface="Dotum"/>
                <a:sym typeface="Dotum"/>
              </a:rPr>
              <a:t>.</a:t>
            </a:r>
            <a:endParaRPr sz="1050" dirty="0">
              <a:latin typeface="Dotum"/>
              <a:ea typeface="Dotum"/>
              <a:cs typeface="Dotum"/>
              <a:sym typeface="Dotum"/>
            </a:endParaRPr>
          </a:p>
          <a:p>
            <a:pPr marL="281940" lvl="0" indent="-101600" algn="l" rtl="0">
              <a:lnSpc>
                <a:spcPct val="100000"/>
              </a:lnSpc>
              <a:spcBef>
                <a:spcPts val="400"/>
              </a:spcBef>
              <a:spcAft>
                <a:spcPts val="0"/>
              </a:spcAft>
              <a:buClr>
                <a:srgbClr val="595757"/>
              </a:buClr>
              <a:buSzPts val="650"/>
              <a:buFont typeface="Dotum"/>
              <a:buAutoNum type="arabicPeriod"/>
            </a:pPr>
            <a:r>
              <a:rPr lang="en-US" sz="1050" dirty="0" err="1">
                <a:solidFill>
                  <a:srgbClr val="595757"/>
                </a:solidFill>
                <a:latin typeface="Dotum"/>
                <a:ea typeface="Dotum"/>
                <a:cs typeface="Dotum"/>
                <a:sym typeface="Dotum"/>
              </a:rPr>
              <a:t>이해관계자와상생파트너십을형성하여지속가능한안전협력체제를구축한다</a:t>
            </a:r>
            <a:r>
              <a:rPr lang="en-US" sz="1050" dirty="0">
                <a:solidFill>
                  <a:srgbClr val="595757"/>
                </a:solidFill>
                <a:latin typeface="Dotum"/>
                <a:ea typeface="Dotum"/>
                <a:cs typeface="Dotum"/>
                <a:sym typeface="Dotum"/>
              </a:rPr>
              <a:t>.</a:t>
            </a:r>
            <a:endParaRPr sz="1050" dirty="0">
              <a:latin typeface="Dotum"/>
              <a:ea typeface="Dotum"/>
              <a:cs typeface="Dotum"/>
              <a:sym typeface="Dotum"/>
            </a:endParaRPr>
          </a:p>
        </p:txBody>
      </p:sp>
      <p:sp>
        <p:nvSpPr>
          <p:cNvPr id="2535" name="Google Shape;2535;p46"/>
          <p:cNvSpPr txBox="1"/>
          <p:nvPr/>
        </p:nvSpPr>
        <p:spPr>
          <a:xfrm>
            <a:off x="355283" y="3096856"/>
            <a:ext cx="6054010" cy="12259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안전보건경영시스템</a:t>
            </a:r>
            <a:r>
              <a:rPr lang="en-US" sz="1000" b="0" dirty="0">
                <a:solidFill>
                  <a:srgbClr val="E18811"/>
                </a:solidFill>
                <a:latin typeface="Arial"/>
                <a:ea typeface="Arial"/>
                <a:cs typeface="Arial"/>
                <a:sym typeface="Arial"/>
              </a:rPr>
              <a:t>(ISO 45001)</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1050" dirty="0"/>
              <a:t>CJ</a:t>
            </a:r>
            <a:r>
              <a:rPr lang="ko-KR" altLang="en-US" sz="1050" dirty="0" err="1"/>
              <a:t>프레시웨이는</a:t>
            </a:r>
            <a:r>
              <a:rPr lang="ko-KR" altLang="en-US" sz="1050" dirty="0"/>
              <a:t> </a:t>
            </a:r>
            <a:r>
              <a:rPr lang="en-US" altLang="ko-KR" sz="1050" dirty="0"/>
              <a:t>2019</a:t>
            </a:r>
            <a:r>
              <a:rPr lang="ko-KR" altLang="en-US" sz="1050" dirty="0"/>
              <a:t>년 안전보건경영시스템</a:t>
            </a:r>
            <a:r>
              <a:rPr lang="en-US" altLang="ko-KR" sz="1050" dirty="0"/>
              <a:t>(ISO 45001)</a:t>
            </a:r>
            <a:r>
              <a:rPr lang="ko-KR" altLang="en-US" sz="1050" dirty="0"/>
              <a:t>을 취득하여 매해 유지 및 갱신하고 있습니다</a:t>
            </a:r>
            <a:r>
              <a:rPr lang="en-US" altLang="ko-KR" sz="1050" dirty="0"/>
              <a:t>. </a:t>
            </a:r>
            <a:r>
              <a:rPr lang="ko-KR" altLang="en-US" sz="1050" dirty="0"/>
              <a:t>본 인증은 본사 및 이천 물류 센터를 대상으로 발급되었으며</a:t>
            </a:r>
            <a:r>
              <a:rPr lang="en-US" altLang="ko-KR" sz="1050" dirty="0"/>
              <a:t>, </a:t>
            </a:r>
            <a:r>
              <a:rPr lang="ko-KR" altLang="en-US" sz="1050" dirty="0"/>
              <a:t>해당 사업장 관리 수준에 준하여 전 사업장에 대한 관리가 이루어지고 있습니다</a:t>
            </a:r>
            <a:r>
              <a:rPr lang="en-US" altLang="ko-KR" sz="1050" dirty="0"/>
              <a:t>. </a:t>
            </a:r>
            <a:r>
              <a:rPr lang="ko-KR" altLang="en-US" sz="1050" dirty="0"/>
              <a:t>당사는 안전한 작업 환경을 조성하고 협력사를 포함한 전 근로자의 안전과 건강을 보호하기 위해</a:t>
            </a:r>
            <a:r>
              <a:rPr lang="en-US" altLang="ko-KR" sz="1050" dirty="0"/>
              <a:t>, </a:t>
            </a:r>
            <a:r>
              <a:rPr lang="ko-KR" altLang="en-US" sz="1050" dirty="0"/>
              <a:t>안전보건경영시스템에 입각한 체계적인 안전보건 관리 활동을 계속하겠습니다</a:t>
            </a:r>
            <a:r>
              <a:rPr lang="en-US" altLang="ko-KR" sz="1050" dirty="0"/>
              <a:t>.</a:t>
            </a:r>
            <a:r>
              <a:rPr lang="en-US" sz="900" dirty="0">
                <a:solidFill>
                  <a:srgbClr val="595757"/>
                </a:solidFill>
                <a:latin typeface="Dotum"/>
                <a:ea typeface="Dotum"/>
                <a:cs typeface="Dotum"/>
                <a:sym typeface="Dotum"/>
              </a:rPr>
              <a:t>.</a:t>
            </a:r>
            <a:endParaRPr sz="900" dirty="0">
              <a:latin typeface="Dotum"/>
              <a:ea typeface="Dotum"/>
              <a:cs typeface="Dotum"/>
              <a:sym typeface="Dot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545"/>
        <p:cNvGrpSpPr/>
        <p:nvPr/>
      </p:nvGrpSpPr>
      <p:grpSpPr>
        <a:xfrm>
          <a:off x="0" y="0"/>
          <a:ext cx="0" cy="0"/>
          <a:chOff x="0" y="0"/>
          <a:chExt cx="0" cy="0"/>
        </a:xfrm>
      </p:grpSpPr>
      <p:sp>
        <p:nvSpPr>
          <p:cNvPr id="2550" name="Google Shape;2550;p47"/>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47</a:t>
            </a:r>
            <a:endParaRPr sz="900">
              <a:latin typeface="Arial"/>
              <a:ea typeface="Arial"/>
              <a:cs typeface="Arial"/>
              <a:sym typeface="Arial"/>
            </a:endParaRPr>
          </a:p>
        </p:txBody>
      </p:sp>
      <p:sp>
        <p:nvSpPr>
          <p:cNvPr id="2560" name="Google Shape;2560;p47"/>
          <p:cNvSpPr txBox="1"/>
          <p:nvPr/>
        </p:nvSpPr>
        <p:spPr>
          <a:xfrm>
            <a:off x="344124" y="1818687"/>
            <a:ext cx="6090920" cy="11125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E18811"/>
                </a:solidFill>
                <a:latin typeface="Arial"/>
                <a:ea typeface="Arial"/>
                <a:cs typeface="Arial"/>
                <a:sym typeface="Arial"/>
              </a:rPr>
              <a:t>Strategy</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E18811"/>
                </a:solidFill>
                <a:latin typeface="Arial"/>
                <a:ea typeface="Arial"/>
                <a:cs typeface="Arial"/>
                <a:sym typeface="Arial"/>
              </a:rPr>
              <a:t>안전경영</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로드맵</a:t>
            </a:r>
            <a:endParaRPr sz="1000" dirty="0">
              <a:latin typeface="Arial"/>
              <a:ea typeface="Arial"/>
              <a:cs typeface="Arial"/>
              <a:sym typeface="Arial"/>
            </a:endParaRPr>
          </a:p>
          <a:p>
            <a:pPr marL="12700" marR="97155" lvl="0" indent="0" algn="just" rtl="0">
              <a:lnSpc>
                <a:spcPct val="120300"/>
              </a:lnSpc>
              <a:spcBef>
                <a:spcPts val="67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안전경영 로드맵을 수립하고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안전경영 목표를 단계적으로 추진하고 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년은 안전경영 로드맵을 수행하는 첫해로서</a:t>
            </a:r>
            <a:r>
              <a:rPr lang="en-US" altLang="ko-KR" sz="900" dirty="0">
                <a:solidFill>
                  <a:srgbClr val="595757"/>
                </a:solidFill>
                <a:latin typeface="Dotum"/>
                <a:ea typeface="Dotum"/>
                <a:cs typeface="Dotum"/>
                <a:sym typeface="Dotum"/>
              </a:rPr>
              <a:t>, ISO 45001 </a:t>
            </a:r>
            <a:r>
              <a:rPr lang="ko-KR" altLang="en-US" sz="900" dirty="0">
                <a:solidFill>
                  <a:srgbClr val="595757"/>
                </a:solidFill>
                <a:latin typeface="Dotum"/>
                <a:ea typeface="Dotum"/>
                <a:cs typeface="Dotum"/>
                <a:sym typeface="Dotum"/>
              </a:rPr>
              <a:t>시스템을 정비하여 사후 심사를 진행하고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안전보건 리스크 진단을 시행하여 위험 요인을 발굴</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개선하였으며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매일 안전 미팅을 실시하여 안전 인식 개선 활동을 진행하였습니다</a:t>
            </a:r>
            <a:r>
              <a:rPr lang="en-US" altLang="ko-KR" sz="900" dirty="0">
                <a:solidFill>
                  <a:srgbClr val="595757"/>
                </a:solidFill>
                <a:latin typeface="Dotum"/>
                <a:ea typeface="Dotum"/>
                <a:cs typeface="Dotum"/>
                <a:sym typeface="Dotum"/>
              </a:rPr>
              <a:t>.</a:t>
            </a:r>
          </a:p>
        </p:txBody>
      </p:sp>
      <p:sp>
        <p:nvSpPr>
          <p:cNvPr id="2561" name="Google Shape;2561;p47"/>
          <p:cNvSpPr txBox="1"/>
          <p:nvPr/>
        </p:nvSpPr>
        <p:spPr>
          <a:xfrm>
            <a:off x="331074" y="3175229"/>
            <a:ext cx="6090920" cy="127522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E18811"/>
                </a:solidFill>
                <a:latin typeface="Arial"/>
                <a:ea typeface="Arial"/>
                <a:cs typeface="Arial"/>
                <a:sym typeface="Arial"/>
              </a:rPr>
              <a:t>Risk Management</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E18811"/>
                </a:solidFill>
                <a:latin typeface="Arial"/>
                <a:ea typeface="Arial"/>
                <a:cs typeface="Arial"/>
                <a:sym typeface="Arial"/>
              </a:rPr>
              <a:t>안전보건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경영계획</a:t>
            </a:r>
            <a:endParaRPr sz="1000" dirty="0">
              <a:latin typeface="Arial"/>
              <a:ea typeface="Arial"/>
              <a:cs typeface="Arial"/>
              <a:sym typeface="Arial"/>
            </a:endParaRPr>
          </a:p>
          <a:p>
            <a:pPr marL="12700" marR="9779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산업안전보건법 제</a:t>
            </a:r>
            <a:r>
              <a:rPr lang="en-US" altLang="ko-KR" sz="900" dirty="0">
                <a:solidFill>
                  <a:srgbClr val="595757"/>
                </a:solidFill>
                <a:latin typeface="Dotum"/>
                <a:ea typeface="Dotum"/>
                <a:cs typeface="Dotum"/>
                <a:sym typeface="Dotum"/>
              </a:rPr>
              <a:t>14</a:t>
            </a:r>
            <a:r>
              <a:rPr lang="ko-KR" altLang="en-US" sz="900" dirty="0">
                <a:solidFill>
                  <a:srgbClr val="595757"/>
                </a:solidFill>
                <a:latin typeface="Dotum"/>
                <a:ea typeface="Dotum"/>
                <a:cs typeface="Dotum"/>
                <a:sym typeface="Dotum"/>
              </a:rPr>
              <a:t>조</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이사회 보고 및 승인 등</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와 산업안전보건법 시행령 제</a:t>
            </a:r>
            <a:r>
              <a:rPr lang="en-US" altLang="ko-KR" sz="900" dirty="0">
                <a:solidFill>
                  <a:srgbClr val="595757"/>
                </a:solidFill>
                <a:latin typeface="Dotum"/>
                <a:ea typeface="Dotum"/>
                <a:cs typeface="Dotum"/>
                <a:sym typeface="Dotum"/>
              </a:rPr>
              <a:t>13</a:t>
            </a:r>
            <a:r>
              <a:rPr lang="ko-KR" altLang="en-US" sz="900" dirty="0">
                <a:solidFill>
                  <a:srgbClr val="595757"/>
                </a:solidFill>
                <a:latin typeface="Dotum"/>
                <a:ea typeface="Dotum"/>
                <a:cs typeface="Dotum"/>
                <a:sym typeface="Dotum"/>
              </a:rPr>
              <a:t>조</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이사회 보고</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승인 대상 회사 등</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에 의거하여 안전보건 계획에 대해 이사회의 보고와 승인 절차를 수행하고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안전보건에 대한 체계적인 관리를 위해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안전보건 계획의 수립부터 평가 후 차년도 계획에 보완 및 개선 사항을 반영할 수 있도록 ‘안전보건경영계획 </a:t>
            </a:r>
            <a:r>
              <a:rPr lang="ko-KR" altLang="en-US" sz="900" dirty="0" err="1">
                <a:solidFill>
                  <a:srgbClr val="595757"/>
                </a:solidFill>
                <a:latin typeface="Dotum"/>
                <a:ea typeface="Dotum"/>
                <a:cs typeface="Dotum"/>
                <a:sym typeface="Dotum"/>
              </a:rPr>
              <a:t>제도’를</a:t>
            </a:r>
            <a:r>
              <a:rPr lang="ko-KR" altLang="en-US" sz="900" dirty="0">
                <a:solidFill>
                  <a:srgbClr val="595757"/>
                </a:solidFill>
                <a:latin typeface="Dotum"/>
                <a:ea typeface="Dotum"/>
                <a:cs typeface="Dotum"/>
                <a:sym typeface="Dotum"/>
              </a:rPr>
              <a:t> 운영하고 있습니다</a:t>
            </a:r>
            <a:r>
              <a:rPr lang="en-US" altLang="ko-KR" sz="900" dirty="0">
                <a:solidFill>
                  <a:srgbClr val="595757"/>
                </a:solidFill>
                <a:latin typeface="Dotum"/>
                <a:ea typeface="Dotum"/>
                <a:cs typeface="Dotum"/>
                <a:sym typeface="Dotum"/>
              </a:rPr>
              <a:t>.</a:t>
            </a:r>
          </a:p>
        </p:txBody>
      </p:sp>
      <p:sp>
        <p:nvSpPr>
          <p:cNvPr id="2562" name="Google Shape;2562;p47"/>
          <p:cNvSpPr txBox="1"/>
          <p:nvPr/>
        </p:nvSpPr>
        <p:spPr>
          <a:xfrm>
            <a:off x="344124" y="1267336"/>
            <a:ext cx="157416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E18811"/>
                </a:solidFill>
                <a:latin typeface="Arial"/>
                <a:ea typeface="Arial"/>
                <a:cs typeface="Arial"/>
                <a:sym typeface="Arial"/>
              </a:rPr>
              <a:t>안전·보건</a:t>
            </a:r>
            <a:endParaRPr sz="25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636"/>
        <p:cNvGrpSpPr/>
        <p:nvPr/>
      </p:nvGrpSpPr>
      <p:grpSpPr>
        <a:xfrm>
          <a:off x="0" y="0"/>
          <a:ext cx="0" cy="0"/>
          <a:chOff x="0" y="0"/>
          <a:chExt cx="0" cy="0"/>
        </a:xfrm>
      </p:grpSpPr>
      <p:sp>
        <p:nvSpPr>
          <p:cNvPr id="2641" name="Google Shape;2641;p48"/>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48</a:t>
            </a:r>
            <a:endParaRPr sz="900">
              <a:latin typeface="Arial"/>
              <a:ea typeface="Arial"/>
              <a:cs typeface="Arial"/>
              <a:sym typeface="Arial"/>
            </a:endParaRPr>
          </a:p>
        </p:txBody>
      </p:sp>
      <p:sp>
        <p:nvSpPr>
          <p:cNvPr id="2651" name="Google Shape;2651;p48"/>
          <p:cNvSpPr txBox="1"/>
          <p:nvPr/>
        </p:nvSpPr>
        <p:spPr>
          <a:xfrm>
            <a:off x="347299" y="2068621"/>
            <a:ext cx="1628775" cy="53213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a:solidFill>
                  <a:srgbClr val="FAE9D2"/>
                </a:solidFill>
                <a:latin typeface="Arial"/>
                <a:ea typeface="Arial"/>
                <a:cs typeface="Arial"/>
                <a:sym typeface="Arial"/>
              </a:rPr>
              <a:t>Risk Management</a:t>
            </a:r>
            <a:endParaRPr sz="1300">
              <a:latin typeface="Arial"/>
              <a:ea typeface="Arial"/>
              <a:cs typeface="Arial"/>
              <a:sym typeface="Arial"/>
            </a:endParaRPr>
          </a:p>
          <a:p>
            <a:pPr marL="12700" lvl="0" indent="0" algn="l" rtl="0">
              <a:lnSpc>
                <a:spcPct val="100000"/>
              </a:lnSpc>
              <a:spcBef>
                <a:spcPts val="1225"/>
              </a:spcBef>
              <a:spcAft>
                <a:spcPts val="0"/>
              </a:spcAft>
              <a:buNone/>
            </a:pPr>
            <a:r>
              <a:rPr lang="en-US" sz="1000" b="0">
                <a:solidFill>
                  <a:srgbClr val="E18811"/>
                </a:solidFill>
                <a:latin typeface="Arial"/>
                <a:ea typeface="Arial"/>
                <a:cs typeface="Arial"/>
                <a:sym typeface="Arial"/>
              </a:rPr>
              <a:t>위험성 평가</a:t>
            </a:r>
            <a:endParaRPr sz="1000">
              <a:latin typeface="Arial"/>
              <a:ea typeface="Arial"/>
              <a:cs typeface="Arial"/>
              <a:sym typeface="Arial"/>
            </a:endParaRPr>
          </a:p>
        </p:txBody>
      </p:sp>
      <p:sp>
        <p:nvSpPr>
          <p:cNvPr id="2652" name="Google Shape;2652;p48"/>
          <p:cNvSpPr txBox="1"/>
          <p:nvPr/>
        </p:nvSpPr>
        <p:spPr>
          <a:xfrm>
            <a:off x="347299" y="2660311"/>
            <a:ext cx="6093460" cy="843821"/>
          </a:xfrm>
          <a:prstGeom prst="rect">
            <a:avLst/>
          </a:prstGeom>
          <a:noFill/>
          <a:ln>
            <a:noFill/>
          </a:ln>
        </p:spPr>
        <p:txBody>
          <a:bodyPr spcFirstLastPara="1" wrap="square" lIns="0" tIns="12700" rIns="0" bIns="0" anchor="t" anchorCtr="0">
            <a:spAutoFit/>
          </a:bodyPr>
          <a:lstStyle/>
          <a:p>
            <a:pPr marL="12700" marR="97790" lvl="0" indent="0" algn="just"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년에 중대재해처벌법 및 관련 법령을 준수하여 매년 위험성 평가를 실시하고 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 실시된 사업장의 위험성 평가 결과</a:t>
            </a:r>
            <a:r>
              <a:rPr lang="en-US" altLang="ko-KR" sz="900" dirty="0">
                <a:solidFill>
                  <a:srgbClr val="595757"/>
                </a:solidFill>
                <a:latin typeface="Dotum"/>
                <a:ea typeface="Dotum"/>
                <a:cs typeface="Dotum"/>
                <a:sym typeface="Dotum"/>
              </a:rPr>
              <a:t>, 2022</a:t>
            </a:r>
            <a:r>
              <a:rPr lang="ko-KR" altLang="en-US" sz="900" dirty="0">
                <a:solidFill>
                  <a:srgbClr val="595757"/>
                </a:solidFill>
                <a:latin typeface="Dotum"/>
                <a:ea typeface="Dotum"/>
                <a:cs typeface="Dotum"/>
                <a:sym typeface="Dotum"/>
              </a:rPr>
              <a:t>년 대비 근로자 안전 인식이 향상되어 사고 위험성이 개선되었음을 확인하였습니다</a:t>
            </a:r>
            <a:r>
              <a:rPr lang="en-US" altLang="ko-KR" sz="900" dirty="0">
                <a:solidFill>
                  <a:srgbClr val="595757"/>
                </a:solidFill>
                <a:latin typeface="Dotum"/>
                <a:ea typeface="Dotum"/>
                <a:cs typeface="Dotum"/>
                <a:sym typeface="Dotum"/>
              </a:rPr>
              <a:t>. 2024</a:t>
            </a:r>
            <a:r>
              <a:rPr lang="ko-KR" altLang="en-US" sz="900" dirty="0">
                <a:solidFill>
                  <a:srgbClr val="595757"/>
                </a:solidFill>
                <a:latin typeface="Dotum"/>
                <a:ea typeface="Dotum"/>
                <a:cs typeface="Dotum"/>
                <a:sym typeface="Dotum"/>
              </a:rPr>
              <a:t>년부터는 협력사에 대한 위험성 평가로 범주를 확대할 계획입니다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발견된 미흡 사항을 개선하였으며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지속적으로 안전 및 보건에 대한 이행 준수를 강화하고 사고 위험성을 최소화하겠습니다</a:t>
            </a:r>
            <a:r>
              <a:rPr lang="en-US" altLang="ko-KR" sz="900" dirty="0">
                <a:solidFill>
                  <a:srgbClr val="595757"/>
                </a:solidFill>
                <a:latin typeface="Dotum"/>
                <a:ea typeface="Dotum"/>
                <a:cs typeface="Dotum"/>
                <a:sym typeface="Dotum"/>
              </a:rPr>
              <a:t>.</a:t>
            </a:r>
          </a:p>
        </p:txBody>
      </p:sp>
      <p:sp>
        <p:nvSpPr>
          <p:cNvPr id="2653" name="Google Shape;2653;p48"/>
          <p:cNvSpPr txBox="1"/>
          <p:nvPr/>
        </p:nvSpPr>
        <p:spPr>
          <a:xfrm>
            <a:off x="344124" y="1267336"/>
            <a:ext cx="157416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FAE9D2"/>
                </a:solidFill>
                <a:latin typeface="Arial"/>
                <a:ea typeface="Arial"/>
                <a:cs typeface="Arial"/>
                <a:sym typeface="Arial"/>
              </a:rPr>
              <a:t>안전·보건</a:t>
            </a:r>
            <a:endParaRPr sz="2500">
              <a:latin typeface="Arial"/>
              <a:ea typeface="Arial"/>
              <a:cs typeface="Arial"/>
              <a:sym typeface="Arial"/>
            </a:endParaRPr>
          </a:p>
        </p:txBody>
      </p:sp>
      <p:sp>
        <p:nvSpPr>
          <p:cNvPr id="2657" name="Google Shape;2657;p48"/>
          <p:cNvSpPr txBox="1"/>
          <p:nvPr/>
        </p:nvSpPr>
        <p:spPr>
          <a:xfrm>
            <a:off x="344124" y="3562624"/>
            <a:ext cx="7284084" cy="386003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ko-KR" altLang="en-US" sz="1000" b="0" dirty="0">
                <a:solidFill>
                  <a:schemeClr val="tx1"/>
                </a:solidFill>
                <a:latin typeface="Arial"/>
                <a:ea typeface="Arial"/>
                <a:cs typeface="Arial"/>
                <a:sym typeface="Arial"/>
              </a:rPr>
              <a:t>안전보건 정기 협의체 설치</a:t>
            </a:r>
          </a:p>
          <a:p>
            <a:pPr marL="12700" lvl="0" indent="0" algn="l" rtl="0">
              <a:lnSpc>
                <a:spcPct val="100000"/>
              </a:lnSpc>
              <a:spcBef>
                <a:spcPts val="0"/>
              </a:spcBef>
              <a:spcAft>
                <a:spcPts val="0"/>
              </a:spcAft>
              <a:buNone/>
            </a:pPr>
            <a:r>
              <a:rPr lang="en-US" altLang="ko-KR" sz="1000" b="0" dirty="0">
                <a:solidFill>
                  <a:schemeClr val="tx1"/>
                </a:solidFill>
                <a:latin typeface="Arial"/>
                <a:ea typeface="Arial"/>
                <a:cs typeface="Arial"/>
                <a:sym typeface="Arial"/>
              </a:rPr>
              <a:t>CJ</a:t>
            </a:r>
            <a:r>
              <a:rPr lang="ko-KR" altLang="en-US" sz="1000" b="0" dirty="0" err="1">
                <a:solidFill>
                  <a:schemeClr val="tx1"/>
                </a:solidFill>
                <a:latin typeface="Arial"/>
                <a:ea typeface="Arial"/>
                <a:cs typeface="Arial"/>
                <a:sym typeface="Arial"/>
              </a:rPr>
              <a:t>프레시웨이는</a:t>
            </a:r>
            <a:r>
              <a:rPr lang="ko-KR" altLang="en-US" sz="1000" b="0" dirty="0">
                <a:solidFill>
                  <a:schemeClr val="tx1"/>
                </a:solidFill>
                <a:latin typeface="Arial"/>
                <a:ea typeface="Arial"/>
                <a:cs typeface="Arial"/>
                <a:sym typeface="Arial"/>
              </a:rPr>
              <a:t> </a:t>
            </a:r>
            <a:r>
              <a:rPr lang="en-US" altLang="ko-KR" sz="1000" b="0" dirty="0">
                <a:solidFill>
                  <a:schemeClr val="tx1"/>
                </a:solidFill>
                <a:latin typeface="Arial"/>
                <a:ea typeface="Arial"/>
                <a:cs typeface="Arial"/>
                <a:sym typeface="Arial"/>
              </a:rPr>
              <a:t>2015</a:t>
            </a:r>
            <a:r>
              <a:rPr lang="ko-KR" altLang="en-US" sz="1000" b="0" dirty="0">
                <a:solidFill>
                  <a:schemeClr val="tx1"/>
                </a:solidFill>
                <a:latin typeface="Arial"/>
                <a:ea typeface="Arial"/>
                <a:cs typeface="Arial"/>
                <a:sym typeface="Arial"/>
              </a:rPr>
              <a:t>년부터 안전보건 정기 협의체를 운영하고 있습니다</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안전보건 정기 협의체는 협력사 담당자를 포함하여 매 분기 </a:t>
            </a:r>
            <a:r>
              <a:rPr lang="en-US" altLang="ko-KR" sz="1000" b="0" dirty="0">
                <a:solidFill>
                  <a:schemeClr val="tx1"/>
                </a:solidFill>
                <a:latin typeface="Arial"/>
                <a:ea typeface="Arial"/>
                <a:cs typeface="Arial"/>
                <a:sym typeface="Arial"/>
              </a:rPr>
              <a:t>1</a:t>
            </a:r>
            <a:r>
              <a:rPr lang="ko-KR" altLang="en-US" sz="1000" b="0" dirty="0">
                <a:solidFill>
                  <a:schemeClr val="tx1"/>
                </a:solidFill>
                <a:latin typeface="Arial"/>
                <a:ea typeface="Arial"/>
                <a:cs typeface="Arial"/>
                <a:sym typeface="Arial"/>
              </a:rPr>
              <a:t>회 실시되어</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작업 환경 개선</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안전 장비 및 물품 지급 현황</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시설물 정비 현황 등 사업장 안전 관리 전반에 대한 위험 요인을 검토하고 적시 개선 여부를 확인하고 있습니다</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안전보건 정기 협의체는 협력사의 안전보건 현황을 파악하고</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관련 고충을 나눌 수 있는 중요한 채널입니다</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당사는 앞으로도 협력사 근로자의 안전과 상생을 위하여 협력사 의견에 귀를 기울이고 안전 위험 요인을 개선해 나가겠습니다</a:t>
            </a:r>
            <a:r>
              <a:rPr lang="en-US" altLang="ko-KR" sz="1000" b="0" dirty="0">
                <a:solidFill>
                  <a:schemeClr val="tx1"/>
                </a:solidFill>
                <a:latin typeface="Arial"/>
                <a:ea typeface="Arial"/>
                <a:cs typeface="Arial"/>
                <a:sym typeface="Arial"/>
              </a:rPr>
              <a:t>.</a:t>
            </a:r>
          </a:p>
          <a:p>
            <a:pPr marL="12700" lvl="0" indent="0" algn="l" rtl="0">
              <a:lnSpc>
                <a:spcPct val="100000"/>
              </a:lnSpc>
              <a:spcBef>
                <a:spcPts val="0"/>
              </a:spcBef>
              <a:spcAft>
                <a:spcPts val="0"/>
              </a:spcAft>
              <a:buNone/>
            </a:pPr>
            <a:endParaRPr lang="en-US" altLang="ko-KR" sz="1000" b="0" dirty="0">
              <a:solidFill>
                <a:schemeClr val="tx1"/>
              </a:solidFill>
              <a:latin typeface="Arial"/>
              <a:ea typeface="Arial"/>
              <a:cs typeface="Arial"/>
              <a:sym typeface="Arial"/>
            </a:endParaRPr>
          </a:p>
          <a:p>
            <a:pPr marL="12700" lvl="0" indent="0" algn="l" rtl="0">
              <a:lnSpc>
                <a:spcPct val="100000"/>
              </a:lnSpc>
              <a:spcBef>
                <a:spcPts val="0"/>
              </a:spcBef>
              <a:spcAft>
                <a:spcPts val="0"/>
              </a:spcAft>
              <a:buNone/>
            </a:pPr>
            <a:r>
              <a:rPr lang="ko-KR" altLang="en-US" sz="1000" b="0" dirty="0">
                <a:solidFill>
                  <a:schemeClr val="tx1"/>
                </a:solidFill>
                <a:latin typeface="Arial"/>
                <a:ea typeface="Arial"/>
                <a:cs typeface="Arial"/>
                <a:sym typeface="Arial"/>
              </a:rPr>
              <a:t>산업안전보건 교육 및 보건 관리</a:t>
            </a:r>
          </a:p>
          <a:p>
            <a:pPr marL="12700" lvl="0" indent="0" algn="l" rtl="0">
              <a:lnSpc>
                <a:spcPct val="100000"/>
              </a:lnSpc>
              <a:spcBef>
                <a:spcPts val="0"/>
              </a:spcBef>
              <a:spcAft>
                <a:spcPts val="0"/>
              </a:spcAft>
              <a:buNone/>
            </a:pPr>
            <a:r>
              <a:rPr lang="en-US" altLang="ko-KR" sz="1000" b="0" dirty="0">
                <a:solidFill>
                  <a:schemeClr val="tx1"/>
                </a:solidFill>
                <a:latin typeface="Arial"/>
                <a:ea typeface="Arial"/>
                <a:cs typeface="Arial"/>
                <a:sym typeface="Arial"/>
              </a:rPr>
              <a:t>CJ</a:t>
            </a:r>
            <a:r>
              <a:rPr lang="ko-KR" altLang="en-US" sz="1000" b="0" dirty="0" err="1">
                <a:solidFill>
                  <a:schemeClr val="tx1"/>
                </a:solidFill>
                <a:latin typeface="Arial"/>
                <a:ea typeface="Arial"/>
                <a:cs typeface="Arial"/>
                <a:sym typeface="Arial"/>
              </a:rPr>
              <a:t>프레시웨이는</a:t>
            </a:r>
            <a:r>
              <a:rPr lang="ko-KR" altLang="en-US" sz="1000" b="0" dirty="0">
                <a:solidFill>
                  <a:schemeClr val="tx1"/>
                </a:solidFill>
                <a:latin typeface="Arial"/>
                <a:ea typeface="Arial"/>
                <a:cs typeface="Arial"/>
                <a:sym typeface="Arial"/>
              </a:rPr>
              <a:t> 임직원의 안전과 건강 관리를 지원하고 의식을 제고하기 위해</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연 </a:t>
            </a:r>
            <a:r>
              <a:rPr lang="en-US" altLang="ko-KR" sz="1000" b="0" dirty="0">
                <a:solidFill>
                  <a:schemeClr val="tx1"/>
                </a:solidFill>
                <a:latin typeface="Arial"/>
                <a:ea typeface="Arial"/>
                <a:cs typeface="Arial"/>
                <a:sym typeface="Arial"/>
              </a:rPr>
              <a:t>1</a:t>
            </a:r>
            <a:r>
              <a:rPr lang="ko-KR" altLang="en-US" sz="1000" b="0" dirty="0">
                <a:solidFill>
                  <a:schemeClr val="tx1"/>
                </a:solidFill>
                <a:latin typeface="Arial"/>
                <a:ea typeface="Arial"/>
                <a:cs typeface="Arial"/>
                <a:sym typeface="Arial"/>
              </a:rPr>
              <a:t>회 이상 건강 진단을 실시하고 있습니다</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전 사업장에 심정지 발생 대비를 위한 제세동기를 구비하고 매월 전문가에 의한 교육을 시행하여 사용 역량을 확보하기 위해 노력하고 있습니다</a:t>
            </a:r>
            <a:r>
              <a:rPr lang="en-US" altLang="ko-KR" sz="1000" b="0" dirty="0">
                <a:solidFill>
                  <a:schemeClr val="tx1"/>
                </a:solidFill>
                <a:latin typeface="Arial"/>
                <a:ea typeface="Arial"/>
                <a:cs typeface="Arial"/>
                <a:sym typeface="Arial"/>
              </a:rPr>
              <a:t>.</a:t>
            </a:r>
          </a:p>
          <a:p>
            <a:pPr marL="12700" lvl="0" indent="0" algn="l" rtl="0">
              <a:lnSpc>
                <a:spcPct val="100000"/>
              </a:lnSpc>
              <a:spcBef>
                <a:spcPts val="0"/>
              </a:spcBef>
              <a:spcAft>
                <a:spcPts val="0"/>
              </a:spcAft>
              <a:buNone/>
            </a:pPr>
            <a:r>
              <a:rPr lang="ko-KR" altLang="en-US" sz="1000" b="0" dirty="0">
                <a:solidFill>
                  <a:schemeClr val="tx1"/>
                </a:solidFill>
                <a:latin typeface="Arial"/>
                <a:ea typeface="Arial"/>
                <a:cs typeface="Arial"/>
                <a:sym typeface="Arial"/>
              </a:rPr>
              <a:t>또한 임직원이 각자의 안전 역할과 책임을 분명히 이해하고</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안전 역할 수행을 위한 역량을 확보할 수 있도록 직급별 안전 교육 프로그램을 운영하고 있습니다</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관리감독자 교육은 연 </a:t>
            </a:r>
            <a:r>
              <a:rPr lang="en-US" altLang="ko-KR" sz="1000" b="0" dirty="0">
                <a:solidFill>
                  <a:schemeClr val="tx1"/>
                </a:solidFill>
                <a:latin typeface="Arial"/>
                <a:ea typeface="Arial"/>
                <a:cs typeface="Arial"/>
                <a:sym typeface="Arial"/>
              </a:rPr>
              <a:t>1</a:t>
            </a:r>
            <a:r>
              <a:rPr lang="ko-KR" altLang="en-US" sz="1000" b="0" dirty="0">
                <a:solidFill>
                  <a:schemeClr val="tx1"/>
                </a:solidFill>
                <a:latin typeface="Arial"/>
                <a:ea typeface="Arial"/>
                <a:cs typeface="Arial"/>
                <a:sym typeface="Arial"/>
              </a:rPr>
              <a:t>회 </a:t>
            </a:r>
            <a:r>
              <a:rPr lang="en-US" altLang="ko-KR" sz="1000" b="0" dirty="0">
                <a:solidFill>
                  <a:schemeClr val="tx1"/>
                </a:solidFill>
                <a:latin typeface="Arial"/>
                <a:ea typeface="Arial"/>
                <a:cs typeface="Arial"/>
                <a:sym typeface="Arial"/>
              </a:rPr>
              <a:t>16</a:t>
            </a:r>
            <a:r>
              <a:rPr lang="ko-KR" altLang="en-US" sz="1000" b="0" dirty="0">
                <a:solidFill>
                  <a:schemeClr val="tx1"/>
                </a:solidFill>
                <a:latin typeface="Arial"/>
                <a:ea typeface="Arial"/>
                <a:cs typeface="Arial"/>
                <a:sym typeface="Arial"/>
              </a:rPr>
              <a:t>시간을 이수하도록 하고 있으며</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채용자 교육은 신규 채용자 발생 시 </a:t>
            </a:r>
            <a:r>
              <a:rPr lang="en-US" altLang="ko-KR" sz="1000" b="0" dirty="0">
                <a:solidFill>
                  <a:schemeClr val="tx1"/>
                </a:solidFill>
                <a:latin typeface="Arial"/>
                <a:ea typeface="Arial"/>
                <a:cs typeface="Arial"/>
                <a:sym typeface="Arial"/>
              </a:rPr>
              <a:t>8</a:t>
            </a:r>
            <a:r>
              <a:rPr lang="ko-KR" altLang="en-US" sz="1000" b="0" dirty="0">
                <a:solidFill>
                  <a:schemeClr val="tx1"/>
                </a:solidFill>
                <a:latin typeface="Arial"/>
                <a:ea typeface="Arial"/>
                <a:cs typeface="Arial"/>
                <a:sym typeface="Arial"/>
              </a:rPr>
              <a:t>시간</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정기 안전 교육은 월 </a:t>
            </a:r>
            <a:r>
              <a:rPr lang="en-US" altLang="ko-KR" sz="1000" b="0" dirty="0">
                <a:solidFill>
                  <a:schemeClr val="tx1"/>
                </a:solidFill>
                <a:latin typeface="Arial"/>
                <a:ea typeface="Arial"/>
                <a:cs typeface="Arial"/>
                <a:sym typeface="Arial"/>
              </a:rPr>
              <a:t>2</a:t>
            </a:r>
            <a:r>
              <a:rPr lang="ko-KR" altLang="en-US" sz="1000" b="0" dirty="0">
                <a:solidFill>
                  <a:schemeClr val="tx1"/>
                </a:solidFill>
                <a:latin typeface="Arial"/>
                <a:ea typeface="Arial"/>
                <a:cs typeface="Arial"/>
                <a:sym typeface="Arial"/>
              </a:rPr>
              <a:t>시간 등으로 제공하고 있습니다</a:t>
            </a:r>
            <a:r>
              <a:rPr lang="en-US" altLang="ko-KR" sz="1000" b="0" dirty="0">
                <a:solidFill>
                  <a:schemeClr val="tx1"/>
                </a:solidFill>
                <a:latin typeface="Arial"/>
                <a:ea typeface="Arial"/>
                <a:cs typeface="Arial"/>
                <a:sym typeface="Arial"/>
              </a:rPr>
              <a:t>.</a:t>
            </a:r>
          </a:p>
          <a:p>
            <a:pPr marL="12700" lvl="0" indent="0" algn="l" rtl="0">
              <a:lnSpc>
                <a:spcPct val="100000"/>
              </a:lnSpc>
              <a:spcBef>
                <a:spcPts val="0"/>
              </a:spcBef>
              <a:spcAft>
                <a:spcPts val="0"/>
              </a:spcAft>
              <a:buNone/>
            </a:pPr>
            <a:endParaRPr lang="en-US" altLang="ko-KR" sz="1000" b="0" dirty="0">
              <a:solidFill>
                <a:schemeClr val="tx1"/>
              </a:solidFill>
              <a:latin typeface="Arial"/>
              <a:ea typeface="Arial"/>
              <a:cs typeface="Arial"/>
              <a:sym typeface="Arial"/>
            </a:endParaRPr>
          </a:p>
          <a:p>
            <a:pPr marL="12700" lvl="0" indent="0" algn="l" rtl="0">
              <a:lnSpc>
                <a:spcPct val="100000"/>
              </a:lnSpc>
              <a:spcBef>
                <a:spcPts val="0"/>
              </a:spcBef>
              <a:spcAft>
                <a:spcPts val="0"/>
              </a:spcAft>
              <a:buNone/>
            </a:pPr>
            <a:r>
              <a:rPr lang="ko-KR" altLang="en-US" sz="1000" b="0" dirty="0">
                <a:solidFill>
                  <a:schemeClr val="tx1"/>
                </a:solidFill>
                <a:latin typeface="Arial"/>
                <a:ea typeface="Arial"/>
                <a:cs typeface="Arial"/>
                <a:sym typeface="Arial"/>
              </a:rPr>
              <a:t>사업장 안전관리 활동</a:t>
            </a:r>
          </a:p>
          <a:p>
            <a:pPr marL="12700" lvl="0" indent="0" algn="l" rtl="0">
              <a:lnSpc>
                <a:spcPct val="100000"/>
              </a:lnSpc>
              <a:spcBef>
                <a:spcPts val="0"/>
              </a:spcBef>
              <a:spcAft>
                <a:spcPts val="0"/>
              </a:spcAft>
              <a:buNone/>
            </a:pPr>
            <a:r>
              <a:rPr lang="en-US" altLang="ko-KR" sz="1000" b="0" dirty="0">
                <a:solidFill>
                  <a:schemeClr val="tx1"/>
                </a:solidFill>
                <a:latin typeface="Arial"/>
                <a:ea typeface="Arial"/>
                <a:cs typeface="Arial"/>
                <a:sym typeface="Arial"/>
              </a:rPr>
              <a:t>CJ</a:t>
            </a:r>
            <a:r>
              <a:rPr lang="ko-KR" altLang="en-US" sz="1000" b="0" dirty="0" err="1">
                <a:solidFill>
                  <a:schemeClr val="tx1"/>
                </a:solidFill>
                <a:latin typeface="Arial"/>
                <a:ea typeface="Arial"/>
                <a:cs typeface="Arial"/>
                <a:sym typeface="Arial"/>
              </a:rPr>
              <a:t>프레시웨이는</a:t>
            </a:r>
            <a:r>
              <a:rPr lang="ko-KR" altLang="en-US" sz="1000" b="0" dirty="0">
                <a:solidFill>
                  <a:schemeClr val="tx1"/>
                </a:solidFill>
                <a:latin typeface="Arial"/>
                <a:ea typeface="Arial"/>
                <a:cs typeface="Arial"/>
                <a:sym typeface="Arial"/>
              </a:rPr>
              <a:t> 사업장 잠재 유해 위험 요인을 식별</a:t>
            </a:r>
            <a:r>
              <a:rPr lang="en-US" altLang="ko-KR" sz="1000" b="0" dirty="0">
                <a:solidFill>
                  <a:schemeClr val="tx1"/>
                </a:solidFill>
                <a:latin typeface="Arial"/>
                <a:ea typeface="Arial"/>
                <a:cs typeface="Arial"/>
                <a:sym typeface="Arial"/>
              </a:rPr>
              <a:t>·</a:t>
            </a:r>
            <a:r>
              <a:rPr lang="ko-KR" altLang="en-US" sz="1000" b="0" dirty="0">
                <a:solidFill>
                  <a:schemeClr val="tx1"/>
                </a:solidFill>
                <a:latin typeface="Arial"/>
                <a:ea typeface="Arial"/>
                <a:cs typeface="Arial"/>
                <a:sym typeface="Arial"/>
              </a:rPr>
              <a:t>개선하여 산업재해를 방지하기 위해 사업장 대상 안전 관리 활동을 실시하고 있습니다</a:t>
            </a:r>
            <a:r>
              <a:rPr lang="en-US" altLang="ko-KR" sz="1000" b="0" dirty="0">
                <a:solidFill>
                  <a:schemeClr val="tx1"/>
                </a:solidFill>
                <a:latin typeface="Arial"/>
                <a:ea typeface="Arial"/>
                <a:cs typeface="Arial"/>
                <a:sym typeface="Arial"/>
              </a:rPr>
              <a:t>.</a:t>
            </a:r>
          </a:p>
          <a:p>
            <a:pPr marL="12700" lvl="0" indent="0" algn="l" rtl="0">
              <a:lnSpc>
                <a:spcPct val="100000"/>
              </a:lnSpc>
              <a:spcBef>
                <a:spcPts val="0"/>
              </a:spcBef>
              <a:spcAft>
                <a:spcPts val="0"/>
              </a:spcAft>
              <a:buNone/>
            </a:pPr>
            <a:r>
              <a:rPr lang="ko-KR" altLang="en-US" sz="1000" b="0" dirty="0">
                <a:solidFill>
                  <a:schemeClr val="tx1"/>
                </a:solidFill>
                <a:latin typeface="Arial"/>
                <a:ea typeface="Arial"/>
                <a:cs typeface="Arial"/>
                <a:sym typeface="Arial"/>
              </a:rPr>
              <a:t>특히</a:t>
            </a:r>
            <a:r>
              <a:rPr lang="en-US" altLang="ko-KR" sz="1000" b="0" dirty="0">
                <a:solidFill>
                  <a:schemeClr val="tx1"/>
                </a:solidFill>
                <a:latin typeface="Arial"/>
                <a:ea typeface="Arial"/>
                <a:cs typeface="Arial"/>
                <a:sym typeface="Arial"/>
              </a:rPr>
              <a:t>, 2023</a:t>
            </a:r>
            <a:r>
              <a:rPr lang="ko-KR" altLang="en-US" sz="1000" b="0" dirty="0">
                <a:solidFill>
                  <a:schemeClr val="tx1"/>
                </a:solidFill>
                <a:latin typeface="Arial"/>
                <a:ea typeface="Arial"/>
                <a:cs typeface="Arial"/>
                <a:sym typeface="Arial"/>
              </a:rPr>
              <a:t>년부터 작업 전 안전 자율 관리 강화를 위해 시행 중인 ‘안전 </a:t>
            </a:r>
            <a:r>
              <a:rPr lang="ko-KR" altLang="en-US" sz="1000" b="0" dirty="0" err="1">
                <a:solidFill>
                  <a:schemeClr val="tx1"/>
                </a:solidFill>
                <a:latin typeface="Arial"/>
                <a:ea typeface="Arial"/>
                <a:cs typeface="Arial"/>
                <a:sym typeface="Arial"/>
              </a:rPr>
              <a:t>미팅’을</a:t>
            </a:r>
            <a:r>
              <a:rPr lang="ko-KR" altLang="en-US" sz="1000" b="0" dirty="0">
                <a:solidFill>
                  <a:schemeClr val="tx1"/>
                </a:solidFill>
                <a:latin typeface="Arial"/>
                <a:ea typeface="Arial"/>
                <a:cs typeface="Arial"/>
                <a:sym typeface="Arial"/>
              </a:rPr>
              <a:t> 기반으로</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근로자가 자발적으로 위험 요소와 대응책을 도출할 수 있도록 한 ‘</a:t>
            </a:r>
            <a:r>
              <a:rPr lang="ko-KR" altLang="en-US" sz="1000" b="0" dirty="0" err="1">
                <a:solidFill>
                  <a:schemeClr val="tx1"/>
                </a:solidFill>
                <a:latin typeface="Arial"/>
                <a:ea typeface="Arial"/>
                <a:cs typeface="Arial"/>
                <a:sym typeface="Arial"/>
              </a:rPr>
              <a:t>안전톡톡’을</a:t>
            </a:r>
            <a:r>
              <a:rPr lang="ko-KR" altLang="en-US" sz="1000" b="0" dirty="0">
                <a:solidFill>
                  <a:schemeClr val="tx1"/>
                </a:solidFill>
                <a:latin typeface="Arial"/>
                <a:ea typeface="Arial"/>
                <a:cs typeface="Arial"/>
                <a:sym typeface="Arial"/>
              </a:rPr>
              <a:t> 시행하여 안전 의식을 강화하고 있습니다</a:t>
            </a:r>
            <a:r>
              <a:rPr lang="en-US" altLang="ko-KR" sz="1000" b="0" dirty="0">
                <a:solidFill>
                  <a:schemeClr val="tx1"/>
                </a:solidFill>
                <a:latin typeface="Arial"/>
                <a:ea typeface="Arial"/>
                <a:cs typeface="Arial"/>
                <a:sym typeface="Arial"/>
              </a:rPr>
              <a:t>.</a:t>
            </a:r>
          </a:p>
          <a:p>
            <a:pPr marL="12700" lvl="0" indent="0" algn="l" rtl="0">
              <a:lnSpc>
                <a:spcPct val="100000"/>
              </a:lnSpc>
              <a:spcBef>
                <a:spcPts val="0"/>
              </a:spcBef>
              <a:spcAft>
                <a:spcPts val="0"/>
              </a:spcAft>
              <a:buNone/>
            </a:pPr>
            <a:r>
              <a:rPr lang="ko-KR" altLang="en-US" sz="1000" b="0" dirty="0">
                <a:solidFill>
                  <a:schemeClr val="tx1"/>
                </a:solidFill>
                <a:latin typeface="Arial"/>
                <a:ea typeface="Arial"/>
                <a:cs typeface="Arial"/>
                <a:sym typeface="Arial"/>
              </a:rPr>
              <a:t>또한 매월 </a:t>
            </a:r>
            <a:r>
              <a:rPr lang="en-US" altLang="ko-KR" sz="1000" b="0" dirty="0">
                <a:solidFill>
                  <a:schemeClr val="tx1"/>
                </a:solidFill>
                <a:latin typeface="Arial"/>
                <a:ea typeface="Arial"/>
                <a:cs typeface="Arial"/>
                <a:sym typeface="Arial"/>
              </a:rPr>
              <a:t>1</a:t>
            </a:r>
            <a:r>
              <a:rPr lang="ko-KR" altLang="en-US" sz="1000" b="0" dirty="0">
                <a:solidFill>
                  <a:schemeClr val="tx1"/>
                </a:solidFill>
                <a:latin typeface="Arial"/>
                <a:ea typeface="Arial"/>
                <a:cs typeface="Arial"/>
                <a:sym typeface="Arial"/>
              </a:rPr>
              <a:t>회 점포</a:t>
            </a:r>
            <a:r>
              <a:rPr lang="en-US" altLang="ko-KR" sz="1000" b="0" dirty="0">
                <a:solidFill>
                  <a:schemeClr val="tx1"/>
                </a:solidFill>
                <a:latin typeface="Arial"/>
                <a:ea typeface="Arial"/>
                <a:cs typeface="Arial"/>
                <a:sym typeface="Arial"/>
              </a:rPr>
              <a:t>·</a:t>
            </a:r>
            <a:r>
              <a:rPr lang="ko-KR" altLang="en-US" sz="1000" b="0" dirty="0">
                <a:solidFill>
                  <a:schemeClr val="tx1"/>
                </a:solidFill>
                <a:latin typeface="Arial"/>
                <a:ea typeface="Arial"/>
                <a:cs typeface="Arial"/>
                <a:sym typeface="Arial"/>
              </a:rPr>
              <a:t>물류</a:t>
            </a:r>
            <a:r>
              <a:rPr lang="en-US" altLang="ko-KR" sz="1000" b="0" dirty="0">
                <a:solidFill>
                  <a:schemeClr val="tx1"/>
                </a:solidFill>
                <a:latin typeface="Arial"/>
                <a:ea typeface="Arial"/>
                <a:cs typeface="Arial"/>
                <a:sym typeface="Arial"/>
              </a:rPr>
              <a:t>·</a:t>
            </a:r>
            <a:r>
              <a:rPr lang="ko-KR" altLang="en-US" sz="1000" b="0" dirty="0">
                <a:solidFill>
                  <a:schemeClr val="tx1"/>
                </a:solidFill>
                <a:latin typeface="Arial"/>
                <a:ea typeface="Arial"/>
                <a:cs typeface="Arial"/>
                <a:sym typeface="Arial"/>
              </a:rPr>
              <a:t>제조 사업장을 대상으로 경영진이 참여하여 문서 관리 현황 점검</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식자재 정리</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폐기물 처리 여부 점검</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임직원 면담 등을 실시하는 ‘안전의 날’ 행사를 개최하여 주기적으로 사업장을 점검하고 있습니다</a:t>
            </a:r>
            <a:r>
              <a:rPr lang="en-US" altLang="ko-KR" sz="1000" b="0" dirty="0">
                <a:solidFill>
                  <a:schemeClr val="tx1"/>
                </a:solidFill>
                <a:latin typeface="Arial"/>
                <a:ea typeface="Arial"/>
                <a:cs typeface="Arial"/>
                <a:sym typeface="Arial"/>
              </a:rPr>
              <a:t>.</a:t>
            </a:r>
          </a:p>
          <a:p>
            <a:pPr marL="12700" lvl="0" indent="0" algn="l" rtl="0">
              <a:lnSpc>
                <a:spcPct val="100000"/>
              </a:lnSpc>
              <a:spcBef>
                <a:spcPts val="0"/>
              </a:spcBef>
              <a:spcAft>
                <a:spcPts val="0"/>
              </a:spcAft>
              <a:buNone/>
            </a:pPr>
            <a:endParaRPr lang="en-US" altLang="ko-KR" sz="1000" b="0" dirty="0">
              <a:solidFill>
                <a:schemeClr val="tx1"/>
              </a:solidFill>
              <a:latin typeface="Arial"/>
              <a:ea typeface="Arial"/>
              <a:cs typeface="Arial"/>
              <a:sym typeface="Arial"/>
            </a:endParaRPr>
          </a:p>
          <a:p>
            <a:pPr marL="12700" lvl="0" indent="0" algn="l" rtl="0">
              <a:lnSpc>
                <a:spcPct val="100000"/>
              </a:lnSpc>
              <a:spcBef>
                <a:spcPts val="0"/>
              </a:spcBef>
              <a:spcAft>
                <a:spcPts val="0"/>
              </a:spcAft>
              <a:buNone/>
            </a:pPr>
            <a:r>
              <a:rPr lang="ko-KR" altLang="en-US" sz="1000" b="0" dirty="0">
                <a:solidFill>
                  <a:schemeClr val="tx1"/>
                </a:solidFill>
                <a:latin typeface="Arial"/>
                <a:ea typeface="Arial"/>
                <a:cs typeface="Arial"/>
                <a:sym typeface="Arial"/>
              </a:rPr>
              <a:t>전기 화재 위험이 많은 물류 센터는 고위험 시설로 분류하여</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정밀 안전 진단을 시행합니다</a:t>
            </a:r>
            <a:r>
              <a:rPr lang="en-US" altLang="ko-KR" sz="1000" b="0" dirty="0">
                <a:solidFill>
                  <a:schemeClr val="tx1"/>
                </a:solidFill>
                <a:latin typeface="Arial"/>
                <a:ea typeface="Arial"/>
                <a:cs typeface="Arial"/>
                <a:sym typeface="Arial"/>
              </a:rPr>
              <a:t>. 2023</a:t>
            </a:r>
            <a:r>
              <a:rPr lang="ko-KR" altLang="en-US" sz="1000" b="0" dirty="0">
                <a:solidFill>
                  <a:schemeClr val="tx1"/>
                </a:solidFill>
                <a:latin typeface="Arial"/>
                <a:ea typeface="Arial"/>
                <a:cs typeface="Arial"/>
                <a:sym typeface="Arial"/>
              </a:rPr>
              <a:t>년에는 외부 전문 기관에 의한 정밀 안전 진단을 시행하고 개선 사항을 확인하였으며</a:t>
            </a:r>
            <a:r>
              <a:rPr lang="en-US" altLang="ko-KR" sz="1000" b="0" dirty="0">
                <a:solidFill>
                  <a:schemeClr val="tx1"/>
                </a:solidFill>
                <a:latin typeface="Arial"/>
                <a:ea typeface="Arial"/>
                <a:cs typeface="Arial"/>
                <a:sym typeface="Arial"/>
              </a:rPr>
              <a:t>, </a:t>
            </a:r>
            <a:r>
              <a:rPr lang="ko-KR" altLang="en-US" sz="1000" b="0" dirty="0">
                <a:solidFill>
                  <a:schemeClr val="tx1"/>
                </a:solidFill>
                <a:latin typeface="Arial"/>
                <a:ea typeface="Arial"/>
                <a:cs typeface="Arial"/>
                <a:sym typeface="Arial"/>
              </a:rPr>
              <a:t>안전 부적합 사항에 대해 조치를 완료하였습니다</a:t>
            </a:r>
            <a:r>
              <a:rPr lang="en-US" altLang="ko-KR" sz="1000" b="0" dirty="0">
                <a:solidFill>
                  <a:schemeClr val="tx1"/>
                </a:solidFill>
                <a:latin typeface="Arial"/>
                <a:ea typeface="Arial"/>
                <a:cs typeface="Arial"/>
                <a:sym typeface="Arial"/>
              </a:rPr>
              <a:t>.</a:t>
            </a:r>
            <a:endParaRPr sz="900" dirty="0">
              <a:solidFill>
                <a:schemeClr val="tx1"/>
              </a:solidFill>
              <a:latin typeface="Dotum"/>
              <a:ea typeface="Dotum"/>
              <a:cs typeface="Dotum"/>
              <a:sym typeface="Dot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66"/>
        <p:cNvGrpSpPr/>
        <p:nvPr/>
      </p:nvGrpSpPr>
      <p:grpSpPr>
        <a:xfrm>
          <a:off x="0" y="0"/>
          <a:ext cx="0" cy="0"/>
          <a:chOff x="0" y="0"/>
          <a:chExt cx="0" cy="0"/>
        </a:xfrm>
      </p:grpSpPr>
      <p:sp>
        <p:nvSpPr>
          <p:cNvPr id="571" name="Google Shape;571;p13"/>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13</a:t>
            </a:r>
            <a:endParaRPr sz="900">
              <a:latin typeface="Arial"/>
              <a:ea typeface="Arial"/>
              <a:cs typeface="Arial"/>
              <a:sym typeface="Arial"/>
            </a:endParaRPr>
          </a:p>
        </p:txBody>
      </p:sp>
      <p:sp>
        <p:nvSpPr>
          <p:cNvPr id="582" name="Google Shape;582;p13"/>
          <p:cNvSpPr txBox="1"/>
          <p:nvPr/>
        </p:nvSpPr>
        <p:spPr>
          <a:xfrm>
            <a:off x="344124" y="1267336"/>
            <a:ext cx="221297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006E63"/>
                </a:solidFill>
                <a:latin typeface="Arial"/>
                <a:ea typeface="Arial"/>
                <a:cs typeface="Arial"/>
                <a:sym typeface="Arial"/>
              </a:rPr>
              <a:t>ESG 전략 실행</a:t>
            </a:r>
            <a:endParaRPr sz="2500">
              <a:latin typeface="Arial"/>
              <a:ea typeface="Arial"/>
              <a:cs typeface="Arial"/>
              <a:sym typeface="Arial"/>
            </a:endParaRPr>
          </a:p>
        </p:txBody>
      </p:sp>
      <p:sp>
        <p:nvSpPr>
          <p:cNvPr id="583" name="Google Shape;583;p13"/>
          <p:cNvSpPr txBox="1"/>
          <p:nvPr/>
        </p:nvSpPr>
        <p:spPr>
          <a:xfrm>
            <a:off x="355017" y="1987858"/>
            <a:ext cx="5378648" cy="397801"/>
          </a:xfrm>
          <a:prstGeom prst="rect">
            <a:avLst/>
          </a:prstGeom>
          <a:noFill/>
          <a:ln>
            <a:noFill/>
          </a:ln>
        </p:spPr>
        <p:txBody>
          <a:bodyPr spcFirstLastPara="1" wrap="square" lIns="0" tIns="12700" rIns="0" bIns="0" anchor="t" anchorCtr="0">
            <a:spAutoFit/>
          </a:bodyPr>
          <a:lstStyle/>
          <a:p>
            <a:pPr marL="12700" marR="5080" lvl="0" indent="0" algn="l" rtl="0">
              <a:lnSpc>
                <a:spcPct val="138900"/>
              </a:lnSpc>
              <a:spcBef>
                <a:spcPts val="0"/>
              </a:spcBef>
              <a:spcAft>
                <a:spcPts val="0"/>
              </a:spcAft>
              <a:buNone/>
            </a:pPr>
            <a:r>
              <a:rPr lang="en-US" sz="900" b="0" dirty="0" err="1">
                <a:solidFill>
                  <a:srgbClr val="006E63"/>
                </a:solidFill>
                <a:latin typeface="Arial"/>
                <a:ea typeface="Arial"/>
                <a:cs typeface="Arial"/>
                <a:sym typeface="Arial"/>
              </a:rPr>
              <a:t>CJ프레시웨이는</a:t>
            </a:r>
            <a:r>
              <a:rPr lang="en-US" sz="900" b="0" dirty="0">
                <a:solidFill>
                  <a:srgbClr val="006E63"/>
                </a:solidFill>
                <a:latin typeface="Arial"/>
                <a:ea typeface="Arial"/>
                <a:cs typeface="Arial"/>
                <a:sym typeface="Arial"/>
              </a:rPr>
              <a:t> ESG </a:t>
            </a:r>
            <a:r>
              <a:rPr lang="en-US" sz="900" b="0" dirty="0" err="1">
                <a:solidFill>
                  <a:srgbClr val="006E63"/>
                </a:solidFill>
                <a:latin typeface="Arial"/>
                <a:ea typeface="Arial"/>
                <a:cs typeface="Arial"/>
                <a:sym typeface="Arial"/>
              </a:rPr>
              <a:t>전략</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체계를</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기반으로</a:t>
            </a:r>
            <a:r>
              <a:rPr lang="en-US" sz="900" b="0" dirty="0">
                <a:solidFill>
                  <a:srgbClr val="006E63"/>
                </a:solidFill>
                <a:latin typeface="Arial"/>
                <a:ea typeface="Arial"/>
                <a:cs typeface="Arial"/>
                <a:sym typeface="Arial"/>
              </a:rPr>
              <a:t>, ESG </a:t>
            </a:r>
            <a:r>
              <a:rPr lang="en-US" sz="900" b="0" dirty="0" err="1">
                <a:solidFill>
                  <a:srgbClr val="006E63"/>
                </a:solidFill>
                <a:latin typeface="Arial"/>
                <a:ea typeface="Arial"/>
                <a:cs typeface="Arial"/>
                <a:sym typeface="Arial"/>
              </a:rPr>
              <a:t>경영</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내재화와</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중장기</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목표를</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달성하기</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위한</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전략과제</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수행을</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통해</a:t>
            </a:r>
            <a:r>
              <a:rPr lang="ko-KR" alt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당사의</a:t>
            </a:r>
            <a:r>
              <a:rPr lang="en-US" sz="900" b="0" dirty="0">
                <a:solidFill>
                  <a:srgbClr val="006E63"/>
                </a:solidFill>
                <a:latin typeface="Arial"/>
                <a:ea typeface="Arial"/>
                <a:cs typeface="Arial"/>
                <a:sym typeface="Arial"/>
              </a:rPr>
              <a:t> ESG </a:t>
            </a:r>
            <a:r>
              <a:rPr lang="en-US" sz="900" b="0" dirty="0" err="1">
                <a:solidFill>
                  <a:srgbClr val="006E63"/>
                </a:solidFill>
                <a:latin typeface="Arial"/>
                <a:ea typeface="Arial"/>
                <a:cs typeface="Arial"/>
                <a:sym typeface="Arial"/>
              </a:rPr>
              <a:t>지향점</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달성을</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위한</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활동을</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추진하고</a:t>
            </a:r>
            <a:r>
              <a:rPr lang="en-US" sz="900" b="0" dirty="0">
                <a:solidFill>
                  <a:srgbClr val="006E63"/>
                </a:solidFill>
                <a:latin typeface="Arial"/>
                <a:ea typeface="Arial"/>
                <a:cs typeface="Arial"/>
                <a:sym typeface="Arial"/>
              </a:rPr>
              <a:t> </a:t>
            </a:r>
            <a:r>
              <a:rPr lang="en-US" sz="900" b="0" dirty="0" err="1">
                <a:solidFill>
                  <a:srgbClr val="006E63"/>
                </a:solidFill>
                <a:latin typeface="Arial"/>
                <a:ea typeface="Arial"/>
                <a:cs typeface="Arial"/>
                <a:sym typeface="Arial"/>
              </a:rPr>
              <a:t>있습니다</a:t>
            </a:r>
            <a:r>
              <a:rPr lang="en-US" sz="900" b="0" dirty="0">
                <a:solidFill>
                  <a:srgbClr val="006E63"/>
                </a:solidFill>
                <a:latin typeface="Arial"/>
                <a:ea typeface="Arial"/>
                <a:cs typeface="Arial"/>
                <a:sym typeface="Arial"/>
              </a:rPr>
              <a:t>.</a:t>
            </a:r>
            <a:endParaRPr sz="900" dirty="0">
              <a:latin typeface="Arial"/>
              <a:ea typeface="Arial"/>
              <a:cs typeface="Arial"/>
              <a:sym typeface="Arial"/>
            </a:endParaRPr>
          </a:p>
        </p:txBody>
      </p:sp>
      <p:sp>
        <p:nvSpPr>
          <p:cNvPr id="585" name="Google Shape;585;p13"/>
          <p:cNvSpPr txBox="1"/>
          <p:nvPr/>
        </p:nvSpPr>
        <p:spPr>
          <a:xfrm>
            <a:off x="359994" y="2699782"/>
            <a:ext cx="1522730" cy="2235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a:solidFill>
                  <a:srgbClr val="006E63"/>
                </a:solidFill>
                <a:latin typeface="Arial"/>
                <a:ea typeface="Arial"/>
                <a:cs typeface="Arial"/>
                <a:sym typeface="Arial"/>
              </a:rPr>
              <a:t>ESG 전략 추진 내용</a:t>
            </a:r>
            <a:endParaRPr sz="1300">
              <a:latin typeface="Arial"/>
              <a:ea typeface="Arial"/>
              <a:cs typeface="Arial"/>
              <a:sym typeface="Arial"/>
            </a:endParaRPr>
          </a:p>
        </p:txBody>
      </p:sp>
      <p:sp>
        <p:nvSpPr>
          <p:cNvPr id="4" name="TextBox 3">
            <a:extLst>
              <a:ext uri="{FF2B5EF4-FFF2-40B4-BE49-F238E27FC236}">
                <a16:creationId xmlns:a16="http://schemas.microsoft.com/office/drawing/2014/main" id="{8D2DFCC4-1C5D-BDEA-1702-1D9497E36B05}"/>
              </a:ext>
            </a:extLst>
          </p:cNvPr>
          <p:cNvSpPr txBox="1"/>
          <p:nvPr/>
        </p:nvSpPr>
        <p:spPr>
          <a:xfrm>
            <a:off x="224045" y="3106554"/>
            <a:ext cx="7496270" cy="3398418"/>
          </a:xfrm>
          <a:prstGeom prst="rect">
            <a:avLst/>
          </a:prstGeom>
          <a:noFill/>
        </p:spPr>
        <p:txBody>
          <a:bodyPr wrap="square">
            <a:spAutoFit/>
          </a:bodyPr>
          <a:lstStyle/>
          <a:p>
            <a:r>
              <a:rPr lang="ko-KR" altLang="en-US" sz="900" dirty="0"/>
              <a:t>전략 방향: 친환경 유통 환경 / 전략 과제: 기후변화 대응 / 관련 활동 이행: 온실가스 인벤토리 구축(</a:t>
            </a:r>
            <a:r>
              <a:rPr lang="ko-KR" altLang="en-US" sz="900" dirty="0" err="1"/>
              <a:t>Scope</a:t>
            </a:r>
            <a:r>
              <a:rPr lang="ko-KR" altLang="en-US" sz="900" dirty="0"/>
              <a:t> 1, 2 대상), 본/계열 제조사업장 환경 점검, 지속 가능한 구매 지침 수립 / 2023년 주요 성과: </a:t>
            </a:r>
            <a:r>
              <a:rPr lang="ko-KR" altLang="en-US" sz="900" dirty="0" err="1"/>
              <a:t>푸드</a:t>
            </a:r>
            <a:r>
              <a:rPr lang="ko-KR" altLang="en-US" sz="900" dirty="0"/>
              <a:t> 서비스 운영 점포 대상 폐기물 처리 현황 점검, 지속 가능한 상품 매출액 전년 대비 44% 증가 / 향후 목표: Net-</a:t>
            </a:r>
            <a:r>
              <a:rPr lang="ko-KR" altLang="en-US" sz="900" dirty="0" err="1"/>
              <a:t>Zero</a:t>
            </a:r>
            <a:r>
              <a:rPr lang="ko-KR" altLang="en-US" sz="900" dirty="0"/>
              <a:t>(탄소 중립) 달성 목표 수립 및 관리, </a:t>
            </a:r>
            <a:r>
              <a:rPr lang="ko-KR" altLang="en-US" sz="900" dirty="0" err="1"/>
              <a:t>Scope</a:t>
            </a:r>
            <a:r>
              <a:rPr lang="ko-KR" altLang="en-US" sz="900" dirty="0"/>
              <a:t> 3 산정 기반 체계 구축, 신재생에너지 확대</a:t>
            </a:r>
          </a:p>
          <a:p>
            <a:endParaRPr lang="ko-KR" altLang="en-US" sz="900" dirty="0"/>
          </a:p>
          <a:p>
            <a:r>
              <a:rPr lang="ko-KR" altLang="en-US" sz="900" dirty="0"/>
              <a:t>전략 방향: 친환경 유통 환경 / 전략 과제: 친환경 </a:t>
            </a:r>
            <a:r>
              <a:rPr lang="ko-KR" altLang="en-US" sz="900" dirty="0" err="1"/>
              <a:t>물류·자원</a:t>
            </a:r>
            <a:r>
              <a:rPr lang="ko-KR" altLang="en-US" sz="900" dirty="0"/>
              <a:t> 순환 / 관련 활동 이행: 폐기물 관리 및 자원순환 체계 구축, 생분해성 포장재 사용, 운영 점포 및 고객 대상 ESG 캠페인 확대 / 2023년 주요 성과: 환경부장관 표창 수상, 물류센터 폐기물 운영 현황 조사 및 개선 조치 / 향후 목표: 전기차 운영 권역 확대, 상품 재고 효율화 방안 수립, 친환경 원료 및 포장재 확대</a:t>
            </a:r>
          </a:p>
          <a:p>
            <a:endParaRPr lang="ko-KR" altLang="en-US" sz="900" dirty="0"/>
          </a:p>
          <a:p>
            <a:r>
              <a:rPr lang="ko-KR" altLang="en-US" sz="900" dirty="0"/>
              <a:t>전략 방향: 친환경 유통 환경 / 전략 과제: 지속 가능한 </a:t>
            </a:r>
            <a:r>
              <a:rPr lang="ko-KR" altLang="en-US" sz="900" dirty="0" err="1"/>
              <a:t>상품·서비스</a:t>
            </a:r>
            <a:r>
              <a:rPr lang="ko-KR" altLang="en-US" sz="900" dirty="0"/>
              <a:t> 개발 / 관련 활동 이행: 지자체 </a:t>
            </a:r>
            <a:r>
              <a:rPr lang="ko-KR" altLang="en-US" sz="900" dirty="0" err="1"/>
              <a:t>스마트팜</a:t>
            </a:r>
            <a:r>
              <a:rPr lang="ko-KR" altLang="en-US" sz="900" dirty="0"/>
              <a:t> 계약재배, 공급망 관리 체계 수립 / 2023년 주요 성과: 지자체 </a:t>
            </a:r>
            <a:r>
              <a:rPr lang="ko-KR" altLang="en-US" sz="900" dirty="0" err="1"/>
              <a:t>스마트팜</a:t>
            </a:r>
            <a:r>
              <a:rPr lang="ko-KR" altLang="en-US" sz="900" dirty="0"/>
              <a:t> 계약재배 1기작, 협력사 행동규범 자가진단 실시, 수급협정형 업무 협약 / 향후 목표: 노지형 </a:t>
            </a:r>
            <a:r>
              <a:rPr lang="ko-KR" altLang="en-US" sz="900" dirty="0" err="1"/>
              <a:t>스마트팜</a:t>
            </a:r>
            <a:r>
              <a:rPr lang="ko-KR" altLang="en-US" sz="900" dirty="0"/>
              <a:t> 계약재배 고도화, 공급망 육성</a:t>
            </a:r>
          </a:p>
          <a:p>
            <a:endParaRPr lang="ko-KR" altLang="en-US" sz="900" dirty="0"/>
          </a:p>
          <a:p>
            <a:r>
              <a:rPr lang="ko-KR" altLang="en-US" sz="900" dirty="0"/>
              <a:t>전략 방향: 건강한 </a:t>
            </a:r>
            <a:r>
              <a:rPr lang="ko-KR" altLang="en-US" sz="900" dirty="0" err="1"/>
              <a:t>식문화</a:t>
            </a:r>
            <a:r>
              <a:rPr lang="ko-KR" altLang="en-US" sz="900" dirty="0"/>
              <a:t> / 전략 과제: 생애 주기별 </a:t>
            </a:r>
            <a:r>
              <a:rPr lang="ko-KR" altLang="en-US" sz="900" dirty="0" err="1"/>
              <a:t>식문화</a:t>
            </a:r>
            <a:r>
              <a:rPr lang="ko-KR" altLang="en-US" sz="900" dirty="0"/>
              <a:t> 모델 구축 / 관련 활동 이행: </a:t>
            </a:r>
            <a:r>
              <a:rPr lang="ko-KR" altLang="en-US" sz="900" dirty="0" err="1"/>
              <a:t>푸드</a:t>
            </a:r>
            <a:r>
              <a:rPr lang="ko-KR" altLang="en-US" sz="900" dirty="0"/>
              <a:t> 솔루션 폐여 개설, 아이누리 공모전 운영 / 2023년 주요 성과: </a:t>
            </a:r>
            <a:r>
              <a:rPr lang="ko-KR" altLang="en-US" sz="900" dirty="0" err="1"/>
              <a:t>푸드</a:t>
            </a:r>
            <a:r>
              <a:rPr lang="ko-KR" altLang="en-US" sz="900" dirty="0"/>
              <a:t> 솔루션 폐여 관람객 총 3,757명, 아이누리 공모전 단체 부문 697건, 개인 부문 316건 출품 / 향후 목표: 생애주기별 </a:t>
            </a:r>
            <a:r>
              <a:rPr lang="ko-KR" altLang="en-US" sz="900" dirty="0" err="1"/>
              <a:t>식문화</a:t>
            </a:r>
            <a:r>
              <a:rPr lang="ko-KR" altLang="en-US" sz="900" dirty="0"/>
              <a:t> 로드맵 수립, 브랜드 연계 캠페인 확대</a:t>
            </a:r>
          </a:p>
          <a:p>
            <a:endParaRPr lang="ko-KR" altLang="en-US" sz="900" dirty="0"/>
          </a:p>
          <a:p>
            <a:r>
              <a:rPr lang="ko-KR" altLang="en-US" sz="900" dirty="0"/>
              <a:t>전략 방향: 함께 성장하는 사회 / 전략 과제: 인권경영 체계화 / 관련 활동 이행: 인권경영 체계 수립 및 인권 선언문 공개, DE&amp;I 정책 수립 / 2023년 주요 성과: 장애인고용 우수사업주 선정, 노인 일자리 창출 공로로 보건복지부 표창 수상, 가족친화기업 인증 / 향후 목표: 인권 실태조사(인권 실사) 시행, 잠재 위험 대응</a:t>
            </a:r>
          </a:p>
          <a:p>
            <a:endParaRPr lang="ko-KR" altLang="en-US" sz="900" dirty="0"/>
          </a:p>
          <a:p>
            <a:r>
              <a:rPr lang="ko-KR" altLang="en-US" sz="900" dirty="0"/>
              <a:t>전략 방향: 함께 성장하는 사회 / 전략 과제: 인재가 성장하는 일터 구현 / 관련 활동 이행: 직무별 전문교육 프로그램 고도화, </a:t>
            </a:r>
            <a:r>
              <a:rPr lang="ko-KR" altLang="en-US" sz="900" dirty="0" err="1"/>
              <a:t>온보딩</a:t>
            </a:r>
            <a:r>
              <a:rPr lang="ko-KR" altLang="en-US" sz="900" dirty="0"/>
              <a:t> 교육 프로그램 운영, </a:t>
            </a:r>
            <a:r>
              <a:rPr lang="ko-KR" altLang="en-US" sz="900" dirty="0" err="1"/>
              <a:t>바른온</a:t>
            </a:r>
            <a:r>
              <a:rPr lang="ko-KR" altLang="en-US" sz="900" dirty="0"/>
              <a:t> 아카데미 실시 / 2023년 주요 성과: </a:t>
            </a:r>
            <a:r>
              <a:rPr lang="ko-KR" altLang="en-US" sz="900" dirty="0" err="1"/>
              <a:t>식의약</a:t>
            </a:r>
            <a:r>
              <a:rPr lang="ko-KR" altLang="en-US" sz="900" dirty="0"/>
              <a:t> 데이터 활용 경진대회 우수상, </a:t>
            </a:r>
            <a:r>
              <a:rPr lang="ko-KR" altLang="en-US" sz="900" dirty="0" err="1"/>
              <a:t>꿈키움</a:t>
            </a:r>
            <a:r>
              <a:rPr lang="ko-KR" altLang="en-US" sz="900" dirty="0"/>
              <a:t> 아카데미 교육생 50명 취업 연계 지원(전년 대비 2배 수준 증가) / 향후 목표: 자기 주도적 성장문화 내재화 및 확대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675"/>
        <p:cNvGrpSpPr/>
        <p:nvPr/>
      </p:nvGrpSpPr>
      <p:grpSpPr>
        <a:xfrm>
          <a:off x="0" y="0"/>
          <a:ext cx="0" cy="0"/>
          <a:chOff x="0" y="0"/>
          <a:chExt cx="0" cy="0"/>
        </a:xfrm>
      </p:grpSpPr>
      <p:sp>
        <p:nvSpPr>
          <p:cNvPr id="2680" name="Google Shape;2680;p49"/>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49</a:t>
            </a:r>
            <a:endParaRPr sz="900">
              <a:latin typeface="Arial"/>
              <a:ea typeface="Arial"/>
              <a:cs typeface="Arial"/>
              <a:sym typeface="Arial"/>
            </a:endParaRPr>
          </a:p>
        </p:txBody>
      </p:sp>
      <p:sp>
        <p:nvSpPr>
          <p:cNvPr id="2690" name="Google Shape;2690;p49"/>
          <p:cNvSpPr txBox="1"/>
          <p:nvPr/>
        </p:nvSpPr>
        <p:spPr>
          <a:xfrm>
            <a:off x="344142" y="3867644"/>
            <a:ext cx="3165339" cy="2128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a:solidFill>
                  <a:srgbClr val="E18811"/>
                </a:solidFill>
                <a:latin typeface="Arial"/>
                <a:ea typeface="Arial"/>
                <a:cs typeface="Arial"/>
                <a:sym typeface="Arial"/>
              </a:rPr>
              <a:t>Metrics and Targets</a:t>
            </a:r>
            <a:endParaRPr sz="1300">
              <a:latin typeface="Arial"/>
              <a:ea typeface="Arial"/>
              <a:cs typeface="Arial"/>
              <a:sym typeface="Arial"/>
            </a:endParaRPr>
          </a:p>
        </p:txBody>
      </p:sp>
      <p:sp>
        <p:nvSpPr>
          <p:cNvPr id="2691" name="Google Shape;2691;p49"/>
          <p:cNvSpPr txBox="1"/>
          <p:nvPr/>
        </p:nvSpPr>
        <p:spPr>
          <a:xfrm>
            <a:off x="347298" y="1791822"/>
            <a:ext cx="9793103" cy="18553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임직원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심리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건강</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프로그램</a:t>
            </a:r>
            <a:endParaRPr sz="1000" dirty="0">
              <a:latin typeface="Arial"/>
              <a:ea typeface="Arial"/>
              <a:cs typeface="Arial"/>
              <a:sym typeface="Arial"/>
            </a:endParaRPr>
          </a:p>
          <a:p>
            <a:pPr marL="12700" marR="65405"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임직원의 심리적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정서적 안정을 위한 심리 건강 진단과 스트레스 완화 활동을 지원하고자</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통합 심리 지원 프로그램인 ‘</a:t>
            </a:r>
            <a:r>
              <a:rPr lang="ko-KR" altLang="en-US" sz="900" dirty="0" err="1">
                <a:solidFill>
                  <a:srgbClr val="595757"/>
                </a:solidFill>
                <a:latin typeface="Dotum"/>
                <a:ea typeface="Dotum"/>
                <a:cs typeface="Dotum"/>
                <a:sym typeface="Dotum"/>
              </a:rPr>
              <a:t>해피민트</a:t>
            </a:r>
            <a:r>
              <a:rPr lang="ko-KR" altLang="en-US" sz="900" dirty="0">
                <a:solidFill>
                  <a:srgbClr val="595757"/>
                </a:solidFill>
                <a:latin typeface="Dotum"/>
                <a:ea typeface="Dotum"/>
                <a:cs typeface="Dotum"/>
                <a:sym typeface="Dotum"/>
              </a:rPr>
              <a:t>’</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승진자</a:t>
            </a:r>
            <a:r>
              <a:rPr lang="ko-KR" altLang="en-US" sz="900" dirty="0">
                <a:solidFill>
                  <a:srgbClr val="595757"/>
                </a:solidFill>
                <a:latin typeface="Dotum"/>
                <a:ea typeface="Dotum"/>
                <a:cs typeface="Dotum"/>
                <a:sym typeface="Dotum"/>
              </a:rPr>
              <a:t> 대상 심리 검사 프로그램인 ‘내 마음 보고서’ 등의 프로그램을 운영하고 있습니다</a:t>
            </a:r>
            <a:r>
              <a:rPr lang="en-US" altLang="ko-KR" sz="900" dirty="0">
                <a:solidFill>
                  <a:srgbClr val="595757"/>
                </a:solidFill>
                <a:latin typeface="Dotum"/>
                <a:ea typeface="Dotum"/>
                <a:cs typeface="Dotum"/>
                <a:sym typeface="Dotum"/>
              </a:rPr>
              <a:t>.</a:t>
            </a:r>
          </a:p>
          <a:p>
            <a:pPr marL="12700" marR="65405"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a:t>
            </a:r>
            <a:r>
              <a:rPr lang="ko-KR" altLang="en-US" sz="900" dirty="0" err="1">
                <a:solidFill>
                  <a:srgbClr val="595757"/>
                </a:solidFill>
                <a:latin typeface="Dotum"/>
                <a:ea typeface="Dotum"/>
                <a:cs typeface="Dotum"/>
                <a:sym typeface="Dotum"/>
              </a:rPr>
              <a:t>해피민트</a:t>
            </a:r>
            <a:r>
              <a:rPr lang="ko-KR" altLang="en-US" sz="900" dirty="0">
                <a:solidFill>
                  <a:srgbClr val="595757"/>
                </a:solidFill>
                <a:latin typeface="Dotum"/>
                <a:ea typeface="Dotum"/>
                <a:cs typeface="Dotum"/>
                <a:sym typeface="Dotum"/>
              </a:rPr>
              <a:t>’ 프로그램은 임직원 상담을 위한 전문 상담사를 연결하여 상담 및 무료 심리 검사를 지원하는 프로그램으로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심리 치료의 문턱을 낮추어 다양한 심리적 이슈 해소에 대한 기회를 제공하고 있습니다</a:t>
            </a:r>
            <a:r>
              <a:rPr lang="en-US" altLang="ko-KR" sz="900" dirty="0">
                <a:solidFill>
                  <a:srgbClr val="595757"/>
                </a:solidFill>
                <a:latin typeface="Dotum"/>
                <a:ea typeface="Dotum"/>
                <a:cs typeface="Dotum"/>
                <a:sym typeface="Dotum"/>
              </a:rPr>
              <a:t>.</a:t>
            </a:r>
          </a:p>
          <a:p>
            <a:pPr marL="12700" marR="65405"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내 마음 </a:t>
            </a:r>
            <a:r>
              <a:rPr lang="ko-KR" altLang="en-US" sz="900" dirty="0" err="1">
                <a:solidFill>
                  <a:srgbClr val="595757"/>
                </a:solidFill>
                <a:latin typeface="Dotum"/>
                <a:ea typeface="Dotum"/>
                <a:cs typeface="Dotum"/>
                <a:sym typeface="Dotum"/>
              </a:rPr>
              <a:t>보고서’는</a:t>
            </a:r>
            <a:r>
              <a:rPr lang="ko-KR" altLang="en-US" sz="900" dirty="0">
                <a:solidFill>
                  <a:srgbClr val="595757"/>
                </a:solidFill>
                <a:latin typeface="Dotum"/>
                <a:ea typeface="Dotum"/>
                <a:cs typeface="Dotum"/>
                <a:sym typeface="Dotum"/>
              </a:rPr>
              <a:t> 역할 변화에 따른 승진자의 심리적 부담을 덜어주기 위한 마음 건강 관리와 개인 맞춤형 심층 심리 분석 보고서를 제공하고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변경된 업무 범위와 더 높은 수준의 책임감</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역량 증진에 대한 새로운 기대를 충족해야 하는 신규 승진자에 대한 심리적 지원을 실시하여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적응 기간 동안의 스트레스를 완화하고 효율적인 업무 수행이 가능하도록 지원하고 있습니다</a:t>
            </a:r>
            <a:r>
              <a:rPr lang="en-US" altLang="ko-KR" sz="900" dirty="0">
                <a:solidFill>
                  <a:srgbClr val="595757"/>
                </a:solidFill>
                <a:latin typeface="Dotum"/>
                <a:ea typeface="Dotum"/>
                <a:cs typeface="Dotum"/>
                <a:sym typeface="Dotum"/>
              </a:rPr>
              <a:t>.</a:t>
            </a:r>
          </a:p>
          <a:p>
            <a:pPr marL="12700" marR="65405" lvl="0" indent="0" algn="l" rtl="0">
              <a:lnSpc>
                <a:spcPct val="120300"/>
              </a:lnSpc>
              <a:spcBef>
                <a:spcPts val="670"/>
              </a:spcBef>
              <a:spcAft>
                <a:spcPts val="0"/>
              </a:spcAft>
              <a:buNone/>
            </a:pPr>
            <a:r>
              <a:rPr lang="ko-KR" altLang="en-US" sz="900" dirty="0">
                <a:solidFill>
                  <a:srgbClr val="595757"/>
                </a:solidFill>
                <a:latin typeface="Dotum"/>
                <a:ea typeface="Dotum"/>
                <a:cs typeface="Dotum"/>
                <a:sym typeface="Dotum"/>
              </a:rPr>
              <a:t>당사는 향후에도 구성원의 심리적 안정에 주의를 기울여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 모두의 장기적인 성장에 도움이 될 수 있는 다양한 프로그램을 확대 실시하겠습니다</a:t>
            </a:r>
            <a:r>
              <a:rPr lang="en-US" altLang="ko-KR" sz="900" dirty="0">
                <a:solidFill>
                  <a:srgbClr val="595757"/>
                </a:solidFill>
                <a:latin typeface="Dotum"/>
                <a:ea typeface="Dotum"/>
                <a:cs typeface="Dotum"/>
                <a:sym typeface="Dotum"/>
              </a:rPr>
              <a:t>.</a:t>
            </a:r>
            <a:r>
              <a:rPr lang="en-US"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2692" name="Google Shape;2692;p49"/>
          <p:cNvSpPr txBox="1"/>
          <p:nvPr/>
        </p:nvSpPr>
        <p:spPr>
          <a:xfrm>
            <a:off x="344124" y="4170883"/>
            <a:ext cx="10209128" cy="1010020"/>
          </a:xfrm>
          <a:prstGeom prst="rect">
            <a:avLst/>
          </a:prstGeom>
          <a:noFill/>
          <a:ln>
            <a:noFill/>
          </a:ln>
        </p:spPr>
        <p:txBody>
          <a:bodyPr spcFirstLastPara="1" wrap="square" lIns="0" tIns="12700" rIns="0" bIns="0" anchor="t" anchorCtr="0">
            <a:spAutoFit/>
          </a:bodyPr>
          <a:lstStyle/>
          <a:p>
            <a:pPr marL="12700" marR="97155" lvl="0" indent="0" algn="l"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안전경영 로드맵에 의해 목표를 수립하고 달성을 진행하고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세부 목표 관리는 인적 재해와 물적 재해로 나누어 관리하고 있으며</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위험 요인 발굴과 안전 의식 제고 측면에서 성과를 확인하였습니다</a:t>
            </a:r>
            <a:r>
              <a:rPr lang="en-US" altLang="ko-KR" sz="900" dirty="0">
                <a:solidFill>
                  <a:srgbClr val="595757"/>
                </a:solidFill>
                <a:latin typeface="Dotum"/>
                <a:ea typeface="Dotum"/>
                <a:cs typeface="Dotum"/>
                <a:sym typeface="Dotum"/>
              </a:rPr>
              <a:t>.</a:t>
            </a:r>
          </a:p>
          <a:p>
            <a:pPr marL="12700" marR="97155" lvl="0" indent="0" algn="l" rtl="0">
              <a:lnSpc>
                <a:spcPct val="120300"/>
              </a:lnSpc>
              <a:spcBef>
                <a:spcPts val="0"/>
              </a:spcBef>
              <a:spcAft>
                <a:spcPts val="0"/>
              </a:spcAft>
              <a:buNone/>
            </a:pPr>
            <a:r>
              <a:rPr lang="ko-KR" altLang="en-US" sz="900" dirty="0">
                <a:solidFill>
                  <a:srgbClr val="595757"/>
                </a:solidFill>
                <a:latin typeface="Dotum"/>
                <a:ea typeface="Dotum"/>
                <a:cs typeface="Dotum"/>
                <a:sym typeface="Dotum"/>
              </a:rPr>
              <a:t>향후 안전관리 실행력을 강화할 수 있도록</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지속적으로 위험 요인을 발굴하고 개선하여 안전이 기본이 되는 문화를 정착시키고 중대 사고를 사전에 차단할 수 있는 체계를 구축할 계획입니다</a:t>
            </a:r>
            <a:r>
              <a:rPr lang="en-US" altLang="ko-KR" sz="900" dirty="0">
                <a:solidFill>
                  <a:srgbClr val="595757"/>
                </a:solidFill>
                <a:latin typeface="Dotum"/>
                <a:ea typeface="Dotum"/>
                <a:cs typeface="Dotum"/>
                <a:sym typeface="Dotum"/>
              </a:rPr>
              <a:t>.</a:t>
            </a:r>
          </a:p>
          <a:p>
            <a:pPr marL="12700" marR="97155" lvl="0" indent="0" algn="l" rtl="0">
              <a:lnSpc>
                <a:spcPct val="120300"/>
              </a:lnSpc>
              <a:spcBef>
                <a:spcPts val="0"/>
              </a:spcBef>
              <a:spcAft>
                <a:spcPts val="0"/>
              </a:spcAft>
              <a:buNone/>
            </a:pPr>
            <a:r>
              <a:rPr lang="ko-KR" altLang="en-US" sz="900" dirty="0">
                <a:solidFill>
                  <a:srgbClr val="595757"/>
                </a:solidFill>
                <a:latin typeface="Dotum"/>
                <a:ea typeface="Dotum"/>
                <a:cs typeface="Dotum"/>
                <a:sym typeface="Dotum"/>
              </a:rPr>
              <a:t>인적 재해 예방을 위해 근로자의 안전 활동에 대한 능동적 참여 문화를 내재화하고 행동 기반 안전 관리를 강화할 계획을 검토하고 있습니다</a:t>
            </a:r>
            <a:r>
              <a:rPr lang="en-US" altLang="ko-KR" sz="900" dirty="0">
                <a:solidFill>
                  <a:srgbClr val="595757"/>
                </a:solidFill>
                <a:latin typeface="Dotum"/>
                <a:ea typeface="Dotum"/>
                <a:cs typeface="Dotum"/>
                <a:sym typeface="Dotum"/>
              </a:rPr>
              <a:t>.</a:t>
            </a:r>
          </a:p>
          <a:p>
            <a:pPr marL="12700" marR="97155" lvl="0" indent="0" algn="l" rtl="0">
              <a:lnSpc>
                <a:spcPct val="120300"/>
              </a:lnSpc>
              <a:spcBef>
                <a:spcPts val="0"/>
              </a:spcBef>
              <a:spcAft>
                <a:spcPts val="0"/>
              </a:spcAft>
              <a:buNone/>
            </a:pPr>
            <a:r>
              <a:rPr lang="ko-KR" altLang="en-US" sz="900" dirty="0">
                <a:solidFill>
                  <a:srgbClr val="595757"/>
                </a:solidFill>
                <a:latin typeface="Dotum"/>
                <a:ea typeface="Dotum"/>
                <a:cs typeface="Dotum"/>
                <a:sym typeface="Dotum"/>
              </a:rPr>
              <a:t>물적 재해 예방을 위하여 화재 예방 시스템 도입을 통한 화재 사전 차단 체계를 구축하고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사업장 위험 기계기구에 의한 중대 사고 사전 차단 활동을 강화하여 더욱 견고한 산업 안전 위험 방지책을 구축해 나가겠습니다</a:t>
            </a:r>
            <a:r>
              <a:rPr lang="en-US" altLang="ko-KR" sz="900" dirty="0">
                <a:solidFill>
                  <a:srgbClr val="595757"/>
                </a:solidFill>
                <a:latin typeface="Dotum"/>
                <a:ea typeface="Dotum"/>
                <a:cs typeface="Dotum"/>
                <a:sym typeface="Dotum"/>
              </a:rPr>
              <a:t>.</a:t>
            </a:r>
          </a:p>
        </p:txBody>
      </p:sp>
      <p:sp>
        <p:nvSpPr>
          <p:cNvPr id="2714" name="Google Shape;2714;p49"/>
          <p:cNvSpPr txBox="1"/>
          <p:nvPr/>
        </p:nvSpPr>
        <p:spPr>
          <a:xfrm>
            <a:off x="347299" y="1423160"/>
            <a:ext cx="1628775" cy="2235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FAE9D2"/>
                </a:solidFill>
                <a:latin typeface="Arial"/>
                <a:ea typeface="Arial"/>
                <a:cs typeface="Arial"/>
                <a:sym typeface="Arial"/>
              </a:rPr>
              <a:t>Risk Management</a:t>
            </a:r>
            <a:endParaRPr sz="1300" dirty="0">
              <a:latin typeface="Arial"/>
              <a:ea typeface="Arial"/>
              <a:cs typeface="Arial"/>
              <a:sym typeface="Arial"/>
            </a:endParaRPr>
          </a:p>
        </p:txBody>
      </p:sp>
      <p:sp>
        <p:nvSpPr>
          <p:cNvPr id="2715" name="Google Shape;2715;p49"/>
          <p:cNvSpPr txBox="1"/>
          <p:nvPr/>
        </p:nvSpPr>
        <p:spPr>
          <a:xfrm>
            <a:off x="344124" y="955360"/>
            <a:ext cx="157416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FAE9D2"/>
                </a:solidFill>
                <a:latin typeface="Arial"/>
                <a:ea typeface="Arial"/>
                <a:cs typeface="Arial"/>
                <a:sym typeface="Arial"/>
              </a:rPr>
              <a:t>안전·보건</a:t>
            </a:r>
            <a:endParaRPr sz="2500" dirty="0">
              <a:latin typeface="Arial"/>
              <a:ea typeface="Arial"/>
              <a:cs typeface="Arial"/>
              <a:sym typeface="Arial"/>
            </a:endParaRPr>
          </a:p>
        </p:txBody>
      </p:sp>
      <p:sp>
        <p:nvSpPr>
          <p:cNvPr id="2" name="TextBox 1">
            <a:extLst>
              <a:ext uri="{FF2B5EF4-FFF2-40B4-BE49-F238E27FC236}">
                <a16:creationId xmlns:a16="http://schemas.microsoft.com/office/drawing/2014/main" id="{47A33261-9932-A7BC-322D-BEB722744BDC}"/>
              </a:ext>
            </a:extLst>
          </p:cNvPr>
          <p:cNvSpPr txBox="1"/>
          <p:nvPr/>
        </p:nvSpPr>
        <p:spPr>
          <a:xfrm>
            <a:off x="247305" y="5355074"/>
            <a:ext cx="7836238" cy="1892826"/>
          </a:xfrm>
          <a:prstGeom prst="rect">
            <a:avLst/>
          </a:prstGeom>
          <a:noFill/>
        </p:spPr>
        <p:txBody>
          <a:bodyPr wrap="square" rtlCol="0">
            <a:spAutoFit/>
          </a:bodyPr>
          <a:lstStyle/>
          <a:p>
            <a:r>
              <a:rPr lang="ko-KR" altLang="en-US" sz="900" dirty="0"/>
              <a:t>인적 재해 예방</a:t>
            </a:r>
          </a:p>
          <a:p>
            <a:r>
              <a:rPr lang="en-US" altLang="ko-KR" sz="900" dirty="0"/>
              <a:t>- </a:t>
            </a:r>
            <a:r>
              <a:rPr lang="ko-KR" altLang="en-US" sz="900" dirty="0"/>
              <a:t>근로자 안전 미팅 </a:t>
            </a:r>
            <a:r>
              <a:rPr lang="ko-KR" altLang="en-US" sz="900" dirty="0" err="1"/>
              <a:t>실행률</a:t>
            </a:r>
            <a:r>
              <a:rPr lang="ko-KR" altLang="en-US" sz="900" dirty="0"/>
              <a:t> </a:t>
            </a:r>
            <a:r>
              <a:rPr lang="en-US" altLang="ko-KR" sz="900" dirty="0"/>
              <a:t>88.2% </a:t>
            </a:r>
            <a:r>
              <a:rPr lang="ko-KR" altLang="en-US" sz="900" dirty="0"/>
              <a:t>달성 </a:t>
            </a:r>
            <a:r>
              <a:rPr lang="en-US" altLang="ko-KR" sz="900" dirty="0"/>
              <a:t>(</a:t>
            </a:r>
            <a:r>
              <a:rPr lang="ko-KR" altLang="en-US" sz="900" dirty="0"/>
              <a:t>전년 대비 </a:t>
            </a:r>
            <a:r>
              <a:rPr lang="en-US" altLang="ko-KR" sz="900" dirty="0"/>
              <a:t>18.2% </a:t>
            </a:r>
            <a:r>
              <a:rPr lang="ko-KR" altLang="en-US" sz="900" dirty="0"/>
              <a:t>상승</a:t>
            </a:r>
            <a:r>
              <a:rPr lang="en-US" altLang="ko-KR" sz="900" dirty="0"/>
              <a:t>)</a:t>
            </a:r>
          </a:p>
          <a:p>
            <a:r>
              <a:rPr lang="en-US" altLang="ko-KR" sz="900" dirty="0"/>
              <a:t>- </a:t>
            </a:r>
            <a:r>
              <a:rPr lang="ko-KR" altLang="en-US" sz="900" dirty="0"/>
              <a:t>안전 및 보건 관리 이행 점검 </a:t>
            </a:r>
            <a:r>
              <a:rPr lang="en-US" altLang="ko-KR" sz="900" dirty="0"/>
              <a:t>100% </a:t>
            </a:r>
            <a:r>
              <a:rPr lang="ko-KR" altLang="en-US" sz="900" dirty="0"/>
              <a:t>실시</a:t>
            </a:r>
          </a:p>
          <a:p>
            <a:r>
              <a:rPr lang="en-US" altLang="ko-KR" sz="900" dirty="0"/>
              <a:t>-</a:t>
            </a:r>
            <a:r>
              <a:rPr lang="ko-KR" altLang="en-US" sz="900" dirty="0"/>
              <a:t> 심폐소생술 교육 시행 </a:t>
            </a:r>
            <a:r>
              <a:rPr lang="en-US" altLang="ko-KR" sz="900" dirty="0"/>
              <a:t>(415</a:t>
            </a:r>
            <a:r>
              <a:rPr lang="ko-KR" altLang="en-US" sz="900" dirty="0"/>
              <a:t>명 수료</a:t>
            </a:r>
            <a:r>
              <a:rPr lang="en-US" altLang="ko-KR" sz="900" dirty="0"/>
              <a:t>)</a:t>
            </a:r>
          </a:p>
          <a:p>
            <a:endParaRPr lang="en-US" altLang="ko-KR" sz="900" dirty="0"/>
          </a:p>
          <a:p>
            <a:r>
              <a:rPr lang="ko-KR" altLang="en-US" sz="900" dirty="0"/>
              <a:t>물적 재해 예방</a:t>
            </a:r>
          </a:p>
          <a:p>
            <a:r>
              <a:rPr lang="en-US" altLang="ko-KR" sz="900" dirty="0"/>
              <a:t>- </a:t>
            </a:r>
            <a:r>
              <a:rPr lang="ko-KR" altLang="en-US" sz="900" dirty="0"/>
              <a:t>신규 및 사고 다발 사업장 안전활동 강화</a:t>
            </a:r>
          </a:p>
          <a:p>
            <a:r>
              <a:rPr lang="en-US" altLang="ko-KR" sz="900" dirty="0"/>
              <a:t>-</a:t>
            </a:r>
            <a:r>
              <a:rPr lang="ko-KR" altLang="en-US" sz="900" dirty="0"/>
              <a:t> 제조 시설 및 물류센터 전기 화재 예방 활동 강화</a:t>
            </a:r>
          </a:p>
          <a:p>
            <a:r>
              <a:rPr lang="en-US" altLang="ko-KR" sz="900" dirty="0"/>
              <a:t>-</a:t>
            </a:r>
            <a:r>
              <a:rPr lang="ko-KR" altLang="en-US" sz="900" dirty="0"/>
              <a:t> 화재 경보 시스템 운영</a:t>
            </a:r>
          </a:p>
          <a:p>
            <a:endParaRPr lang="ko-KR" altLang="en-US" sz="900" dirty="0"/>
          </a:p>
          <a:p>
            <a:r>
              <a:rPr lang="en-US" altLang="ko-KR" sz="900" dirty="0"/>
              <a:t>CJ</a:t>
            </a:r>
            <a:r>
              <a:rPr lang="ko-KR" altLang="en-US" sz="900" dirty="0" err="1"/>
              <a:t>프레시웨이는</a:t>
            </a:r>
            <a:r>
              <a:rPr lang="ko-KR" altLang="en-US" sz="900" dirty="0"/>
              <a:t> 임직원 및 협력사 산업재해 관리 지표로 안전사고 저감을 주요 성과지표</a:t>
            </a:r>
            <a:r>
              <a:rPr lang="en-US" altLang="ko-KR" sz="900" dirty="0"/>
              <a:t>(KPI)</a:t>
            </a:r>
            <a:r>
              <a:rPr lang="ko-KR" altLang="en-US" sz="900" dirty="0"/>
              <a:t>로 관리하고 있습니다</a:t>
            </a:r>
            <a:r>
              <a:rPr lang="en-US" altLang="ko-KR" sz="900" dirty="0"/>
              <a:t>. </a:t>
            </a:r>
            <a:r>
              <a:rPr lang="ko-KR" altLang="en-US" sz="900" dirty="0"/>
              <a:t>산업 안전 관리에 주력한 그간의 노력의 바탕으로</a:t>
            </a:r>
            <a:r>
              <a:rPr lang="en-US" altLang="ko-KR" sz="900" dirty="0"/>
              <a:t>, 3</a:t>
            </a:r>
            <a:r>
              <a:rPr lang="ko-KR" altLang="en-US" sz="900" dirty="0"/>
              <a:t>년 연속 중대재해 ‘</a:t>
            </a:r>
            <a:r>
              <a:rPr lang="ko-KR" altLang="en-US" sz="900" dirty="0" err="1"/>
              <a:t>무발생’으로</a:t>
            </a:r>
            <a:r>
              <a:rPr lang="ko-KR" altLang="en-US" sz="900" dirty="0"/>
              <a:t> 기록하였습니다</a:t>
            </a:r>
            <a:r>
              <a:rPr lang="en-US" altLang="ko-KR" sz="900" dirty="0"/>
              <a:t>. </a:t>
            </a:r>
            <a:r>
              <a:rPr lang="ko-KR" altLang="en-US" sz="900" dirty="0"/>
              <a:t>당사는 앞으로도 임직원과 협력사 등 구성원의 안전사고 발생 최소화를 목표로 안전 문화 확립을 위해 힘쓰겠습니다</a:t>
            </a:r>
            <a:r>
              <a:rPr lang="en-US" altLang="ko-KR" sz="900" dirty="0"/>
              <a:t>.</a:t>
            </a:r>
            <a:endParaRPr lang="ko-KR" altLang="en-US"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722"/>
        <p:cNvGrpSpPr/>
        <p:nvPr/>
      </p:nvGrpSpPr>
      <p:grpSpPr>
        <a:xfrm>
          <a:off x="0" y="0"/>
          <a:ext cx="0" cy="0"/>
          <a:chOff x="0" y="0"/>
          <a:chExt cx="0" cy="0"/>
        </a:xfrm>
      </p:grpSpPr>
      <p:sp>
        <p:nvSpPr>
          <p:cNvPr id="2728" name="Google Shape;2728;p50"/>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50</a:t>
            </a:r>
            <a:endParaRPr sz="900">
              <a:latin typeface="Arial"/>
              <a:ea typeface="Arial"/>
              <a:cs typeface="Arial"/>
              <a:sym typeface="Arial"/>
            </a:endParaRPr>
          </a:p>
        </p:txBody>
      </p:sp>
      <p:sp>
        <p:nvSpPr>
          <p:cNvPr id="2738" name="Google Shape;2738;p50"/>
          <p:cNvSpPr txBox="1"/>
          <p:nvPr/>
        </p:nvSpPr>
        <p:spPr>
          <a:xfrm>
            <a:off x="347299" y="2068621"/>
            <a:ext cx="5918835" cy="6565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인권경영</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로드맵</a:t>
            </a:r>
            <a:endParaRPr sz="1300" dirty="0">
              <a:latin typeface="Arial"/>
              <a:ea typeface="Arial"/>
              <a:cs typeface="Arial"/>
              <a:sym typeface="Arial"/>
            </a:endParaRPr>
          </a:p>
          <a:p>
            <a:pPr marL="12700" lvl="0" indent="0" algn="l" rtl="0">
              <a:lnSpc>
                <a:spcPct val="100000"/>
              </a:lnSpc>
              <a:spcBef>
                <a:spcPts val="134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인권 관리 체계 강화를 목표로 관리 역량을 확보하기 위해서 인권경영 로드맵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개년 계획을 수립하여 운영하고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2739" name="Google Shape;2739;p50"/>
          <p:cNvSpPr txBox="1"/>
          <p:nvPr/>
        </p:nvSpPr>
        <p:spPr>
          <a:xfrm>
            <a:off x="344124" y="4855153"/>
            <a:ext cx="6103620" cy="20862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500" b="0" baseline="30000" dirty="0" err="1">
                <a:solidFill>
                  <a:srgbClr val="E18811"/>
                </a:solidFill>
                <a:latin typeface="Arial"/>
                <a:ea typeface="Arial"/>
                <a:cs typeface="Arial"/>
                <a:sym typeface="Arial"/>
              </a:rPr>
              <a:t>인권경영</a:t>
            </a:r>
            <a:r>
              <a:rPr lang="en-US" sz="1500" b="0" baseline="30000" dirty="0">
                <a:solidFill>
                  <a:srgbClr val="E18811"/>
                </a:solidFill>
                <a:latin typeface="Arial"/>
                <a:ea typeface="Arial"/>
                <a:cs typeface="Arial"/>
                <a:sym typeface="Arial"/>
              </a:rPr>
              <a:t> </a:t>
            </a:r>
            <a:r>
              <a:rPr lang="en-US" sz="1500" b="0" baseline="30000" dirty="0" err="1">
                <a:solidFill>
                  <a:srgbClr val="E18811"/>
                </a:solidFill>
                <a:latin typeface="Arial"/>
                <a:ea typeface="Arial"/>
                <a:cs typeface="Arial"/>
                <a:sym typeface="Arial"/>
              </a:rPr>
              <a:t>정책</a:t>
            </a:r>
            <a:r>
              <a:rPr lang="en-US" sz="1500" b="0" baseline="30000" dirty="0">
                <a:solidFill>
                  <a:srgbClr val="E18811"/>
                </a:solidFill>
                <a:latin typeface="Arial"/>
                <a:ea typeface="Arial"/>
                <a:cs typeface="Arial"/>
                <a:sym typeface="Arial"/>
              </a:rPr>
              <a:t> </a:t>
            </a:r>
            <a:endParaRPr sz="1100" dirty="0">
              <a:latin typeface="Dotum"/>
              <a:ea typeface="Dotum"/>
              <a:cs typeface="Dotum"/>
              <a:sym typeface="Dotum"/>
            </a:endParaRPr>
          </a:p>
          <a:p>
            <a:pPr marL="12700" lvl="0" indent="0" algn="l" rtl="0">
              <a:lnSpc>
                <a:spcPct val="100000"/>
              </a:lnSpc>
              <a:spcBef>
                <a:spcPts val="844"/>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a:t>
            </a:r>
            <a:r>
              <a:rPr lang="ko-KR" altLang="en-US" sz="900" dirty="0">
                <a:solidFill>
                  <a:srgbClr val="595757"/>
                </a:solidFill>
                <a:latin typeface="Dotum"/>
                <a:ea typeface="Dotum"/>
                <a:cs typeface="Dotum"/>
                <a:sym typeface="Dotum"/>
              </a:rPr>
              <a:t> 모든 이해관계자의 인권 존중을 위해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인권 </a:t>
            </a:r>
            <a:r>
              <a:rPr lang="ko-KR" altLang="en-US" sz="900" dirty="0" err="1">
                <a:solidFill>
                  <a:srgbClr val="595757"/>
                </a:solidFill>
                <a:latin typeface="Dotum"/>
                <a:ea typeface="Dotum"/>
                <a:cs typeface="Dotum"/>
                <a:sym typeface="Dotum"/>
              </a:rPr>
              <a:t>선언문’을</a:t>
            </a:r>
            <a:r>
              <a:rPr lang="ko-KR" altLang="en-US" sz="900" dirty="0">
                <a:solidFill>
                  <a:srgbClr val="595757"/>
                </a:solidFill>
                <a:latin typeface="Dotum"/>
                <a:ea typeface="Dotum"/>
                <a:cs typeface="Dotum"/>
                <a:sym typeface="Dotum"/>
              </a:rPr>
              <a:t> 제정하여 홈페이지에 공개하였습니다</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또한 인권 문제 예방 및 대응을 위한 인권경영 표준 및 절차 등을 구체화하기 위해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 및 모든 이해관계자의 인권 보호 및 증진에 관한 인권경영 규정을 수립하고 사규 관리 시스템을 통해 임직원에게 공유하였습니다</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본 규정은 인권경영 체계를 기반으로 인권경영 이행 원칙과 운영 체계에 대한 규칙을 명시하였으며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인권영향평가 및 구제 절차에 대한 매뉴얼을 상세 반영하고 있습니다</a:t>
            </a:r>
            <a:r>
              <a:rPr lang="en-US" altLang="ko-KR" sz="900" dirty="0">
                <a:solidFill>
                  <a:srgbClr val="595757"/>
                </a:solidFill>
                <a:latin typeface="Dotum"/>
                <a:ea typeface="Dotum"/>
                <a:cs typeface="Dotum"/>
                <a:sym typeface="Dotum"/>
              </a:rPr>
              <a:t>.</a:t>
            </a:r>
          </a:p>
          <a:p>
            <a:pPr marL="12700" lvl="0" indent="0" algn="l" rtl="0">
              <a:lnSpc>
                <a:spcPct val="100000"/>
              </a:lnSpc>
              <a:spcBef>
                <a:spcPts val="844"/>
              </a:spcBef>
              <a:spcAft>
                <a:spcPts val="0"/>
              </a:spcAft>
              <a:buNone/>
            </a:pPr>
            <a:endParaRPr sz="900" dirty="0">
              <a:latin typeface="Dotum"/>
              <a:ea typeface="Dotum"/>
              <a:cs typeface="Dotum"/>
              <a:sym typeface="Dotum"/>
            </a:endParaRPr>
          </a:p>
          <a:p>
            <a:pPr marL="12700" lvl="0" indent="0" algn="just" rtl="0">
              <a:lnSpc>
                <a:spcPct val="100000"/>
              </a:lnSpc>
              <a:spcBef>
                <a:spcPts val="0"/>
              </a:spcBef>
              <a:spcAft>
                <a:spcPts val="0"/>
              </a:spcAft>
              <a:buNone/>
            </a:pPr>
            <a:r>
              <a:rPr lang="en-US" sz="1500" b="0" baseline="30000" dirty="0">
                <a:solidFill>
                  <a:srgbClr val="E18811"/>
                </a:solidFill>
                <a:latin typeface="Arial"/>
                <a:ea typeface="Arial"/>
                <a:cs typeface="Arial"/>
                <a:sym typeface="Arial"/>
              </a:rPr>
              <a:t>DE&amp;I(Diversity, Equity, Inclusion) </a:t>
            </a:r>
            <a:r>
              <a:rPr lang="en-US" sz="1500" b="0" baseline="30000" dirty="0" err="1">
                <a:solidFill>
                  <a:srgbClr val="E18811"/>
                </a:solidFill>
                <a:latin typeface="Arial"/>
                <a:ea typeface="Arial"/>
                <a:cs typeface="Arial"/>
                <a:sym typeface="Arial"/>
              </a:rPr>
              <a:t>정책</a:t>
            </a:r>
            <a:r>
              <a:rPr lang="en-US" sz="1500" b="0" baseline="30000" dirty="0">
                <a:solidFill>
                  <a:srgbClr val="E18811"/>
                </a:solidFill>
                <a:latin typeface="Arial"/>
                <a:ea typeface="Arial"/>
                <a:cs typeface="Arial"/>
                <a:sym typeface="Arial"/>
              </a:rPr>
              <a:t> </a:t>
            </a:r>
            <a:endParaRPr sz="1100" dirty="0">
              <a:latin typeface="Dotum"/>
              <a:ea typeface="Dotum"/>
              <a:cs typeface="Dotum"/>
              <a:sym typeface="Dotum"/>
            </a:endParaRPr>
          </a:p>
          <a:p>
            <a:pPr marL="12700" marR="5080" lvl="0" indent="0" algn="l" rtl="0">
              <a:lnSpc>
                <a:spcPct val="120300"/>
              </a:lnSpc>
              <a:spcBef>
                <a:spcPts val="62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DE&amp;I </a:t>
            </a:r>
            <a:r>
              <a:rPr lang="ko-KR" altLang="en-US" sz="900" dirty="0" err="1">
                <a:solidFill>
                  <a:srgbClr val="595757"/>
                </a:solidFill>
                <a:latin typeface="Dotum"/>
                <a:ea typeface="Dotum"/>
                <a:cs typeface="Dotum"/>
                <a:sym typeface="Dotum"/>
              </a:rPr>
              <a:t>정책’을</a:t>
            </a:r>
            <a:r>
              <a:rPr lang="ko-KR" altLang="en-US" sz="900" dirty="0">
                <a:solidFill>
                  <a:srgbClr val="595757"/>
                </a:solidFill>
                <a:latin typeface="Dotum"/>
                <a:ea typeface="Dotum"/>
                <a:cs typeface="Dotum"/>
                <a:sym typeface="Dotum"/>
              </a:rPr>
              <a:t> 수립하고 홈페이지에 공개하였습니다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본 정책에 따라</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채용과 승진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경력 개발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성과 보상 과정에서 장애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성별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국적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지역</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학력</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나이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직급에 따른 차별을 엄격하게 금지하고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더불어 성비 균형</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장애인</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국가보훈자</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외국인 등 임직원의 다양성을 고려한 채용을 실시하고 있습니다</a:t>
            </a:r>
            <a:r>
              <a:rPr lang="en-US" altLang="ko-KR" sz="900" dirty="0">
                <a:solidFill>
                  <a:srgbClr val="595757"/>
                </a:solidFill>
                <a:latin typeface="Dotum"/>
                <a:ea typeface="Dotum"/>
                <a:cs typeface="Dotum"/>
                <a:sym typeface="Dotum"/>
              </a:rPr>
              <a:t>.</a:t>
            </a:r>
          </a:p>
        </p:txBody>
      </p:sp>
      <p:sp>
        <p:nvSpPr>
          <p:cNvPr id="2740" name="Google Shape;2740;p50"/>
          <p:cNvSpPr txBox="1"/>
          <p:nvPr/>
        </p:nvSpPr>
        <p:spPr>
          <a:xfrm>
            <a:off x="344124" y="1267336"/>
            <a:ext cx="289691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8811"/>
                </a:solidFill>
                <a:latin typeface="Arial"/>
                <a:ea typeface="Arial"/>
                <a:cs typeface="Arial"/>
                <a:sym typeface="Arial"/>
              </a:rPr>
              <a:t>인권경영</a:t>
            </a:r>
            <a:endParaRPr sz="2500" dirty="0">
              <a:latin typeface="Arial"/>
              <a:ea typeface="Arial"/>
              <a:cs typeface="Arial"/>
              <a:sym typeface="Arial"/>
            </a:endParaRPr>
          </a:p>
        </p:txBody>
      </p:sp>
      <p:sp>
        <p:nvSpPr>
          <p:cNvPr id="2741" name="Google Shape;2741;p50"/>
          <p:cNvSpPr txBox="1"/>
          <p:nvPr/>
        </p:nvSpPr>
        <p:spPr>
          <a:xfrm>
            <a:off x="333646" y="2896604"/>
            <a:ext cx="6103620" cy="178715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인권경영</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체계</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가동</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E18811"/>
                </a:solidFill>
                <a:latin typeface="Arial"/>
                <a:ea typeface="Arial"/>
                <a:cs typeface="Arial"/>
                <a:sym typeface="Arial"/>
              </a:rPr>
              <a:t>인권경영</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거버넌스</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구축</a:t>
            </a:r>
            <a:endParaRPr sz="1000" dirty="0">
              <a:latin typeface="Arial"/>
              <a:ea typeface="Arial"/>
              <a:cs typeface="Arial"/>
              <a:sym typeface="Arial"/>
            </a:endParaRPr>
          </a:p>
          <a:p>
            <a:pPr marL="12700" marR="5080" lvl="0" indent="0" algn="l" rtl="0">
              <a:lnSpc>
                <a:spcPct val="120300"/>
              </a:lnSpc>
              <a:spcBef>
                <a:spcPts val="67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a:t>
            </a:r>
            <a:r>
              <a:rPr lang="ko-KR" altLang="en-US" sz="900" dirty="0">
                <a:solidFill>
                  <a:srgbClr val="595757"/>
                </a:solidFill>
                <a:latin typeface="Dotum"/>
                <a:ea typeface="Dotum"/>
                <a:cs typeface="Dotum"/>
                <a:sym typeface="Dotum"/>
              </a:rPr>
              <a:t> 인권경영 체계는 이사회 산하의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위원회를 통해 관리되고 있습니다</a:t>
            </a:r>
            <a:r>
              <a:rPr lang="en-US" altLang="ko-KR" sz="900" dirty="0">
                <a:solidFill>
                  <a:srgbClr val="595757"/>
                </a:solidFill>
                <a:latin typeface="Dotum"/>
                <a:ea typeface="Dotum"/>
                <a:cs typeface="Dotum"/>
                <a:sym typeface="Dotum"/>
              </a:rPr>
              <a:t>. ESG </a:t>
            </a:r>
            <a:r>
              <a:rPr lang="ko-KR" altLang="en-US" sz="900" dirty="0">
                <a:solidFill>
                  <a:srgbClr val="595757"/>
                </a:solidFill>
                <a:latin typeface="Dotum"/>
                <a:ea typeface="Dotum"/>
                <a:cs typeface="Dotum"/>
                <a:sym typeface="Dotum"/>
              </a:rPr>
              <a:t>협의체의 안건 심의 과정을 거쳐 상정된 주요 인권 관련 안건은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위원회에서 심의 및 의결됩니다</a:t>
            </a:r>
            <a:r>
              <a:rPr lang="en-US" altLang="ko-KR" sz="900" dirty="0">
                <a:solidFill>
                  <a:srgbClr val="595757"/>
                </a:solidFill>
                <a:latin typeface="Dotum"/>
                <a:ea typeface="Dotum"/>
                <a:cs typeface="Dotum"/>
                <a:sym typeface="Dotum"/>
              </a:rPr>
              <a:t>. ESG </a:t>
            </a:r>
            <a:r>
              <a:rPr lang="ko-KR" altLang="en-US" sz="900" dirty="0">
                <a:solidFill>
                  <a:srgbClr val="595757"/>
                </a:solidFill>
                <a:latin typeface="Dotum"/>
                <a:ea typeface="Dotum"/>
                <a:cs typeface="Dotum"/>
                <a:sym typeface="Dotum"/>
              </a:rPr>
              <a:t>위원회는 또한 인권 관련 전략과 정책의 감독을 수행하고 있습니다</a:t>
            </a:r>
            <a:r>
              <a:rPr lang="en-US" altLang="ko-KR" sz="900" dirty="0">
                <a:solidFill>
                  <a:srgbClr val="595757"/>
                </a:solidFill>
                <a:latin typeface="Dotum"/>
                <a:ea typeface="Dotum"/>
                <a:cs typeface="Dotum"/>
                <a:sym typeface="Dotum"/>
              </a:rPr>
              <a:t>.</a:t>
            </a:r>
          </a:p>
          <a:p>
            <a:pPr marL="12700" marR="5080" lvl="0" indent="0" algn="l" rtl="0">
              <a:lnSpc>
                <a:spcPct val="120300"/>
              </a:lnSpc>
              <a:spcBef>
                <a:spcPts val="675"/>
              </a:spcBef>
              <a:spcAft>
                <a:spcPts val="0"/>
              </a:spcAft>
              <a:buNone/>
            </a:pPr>
            <a:r>
              <a:rPr lang="ko-KR" altLang="en-US" sz="900" dirty="0">
                <a:solidFill>
                  <a:srgbClr val="595757"/>
                </a:solidFill>
                <a:latin typeface="Dotum"/>
                <a:ea typeface="Dotum"/>
                <a:cs typeface="Dotum"/>
                <a:sym typeface="Dotum"/>
              </a:rPr>
              <a:t>각 협의체는 안건 기반 협의체로 영업</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마케팅</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물류</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인사 등 각 부서 담당자로 구성하여 이해관계자의 인권 리스크를 진단하고 인권경영 개선 과제 발굴 등의 인권 추진 과제를 실행하는 역할을 담당합니다</a:t>
            </a:r>
            <a:r>
              <a:rPr lang="en-US" altLang="ko-KR" sz="900" dirty="0">
                <a:solidFill>
                  <a:srgbClr val="595757"/>
                </a:solidFill>
                <a:latin typeface="Dotum"/>
                <a:ea typeface="Dotum"/>
                <a:cs typeface="Dotum"/>
                <a:sym typeface="Dotum"/>
              </a:rPr>
              <a:t>.</a:t>
            </a:r>
          </a:p>
          <a:p>
            <a:pPr marL="12700" marR="5080" lvl="0" indent="0" algn="l" rtl="0">
              <a:lnSpc>
                <a:spcPct val="120300"/>
              </a:lnSpc>
              <a:spcBef>
                <a:spcPts val="675"/>
              </a:spcBef>
              <a:spcAft>
                <a:spcPts val="0"/>
              </a:spcAft>
              <a:buNone/>
            </a:pPr>
            <a:r>
              <a:rPr lang="ko-KR" altLang="en-US" sz="900" dirty="0">
                <a:solidFill>
                  <a:srgbClr val="595757"/>
                </a:solidFill>
                <a:latin typeface="Dotum"/>
                <a:ea typeface="Dotum"/>
                <a:cs typeface="Dotum"/>
                <a:sym typeface="Dotum"/>
              </a:rPr>
              <a:t>또한 인사</a:t>
            </a:r>
            <a:r>
              <a:rPr lang="en-US" altLang="ko-KR" sz="900" dirty="0">
                <a:solidFill>
                  <a:srgbClr val="595757"/>
                </a:solidFill>
                <a:latin typeface="Dotum"/>
                <a:ea typeface="Dotum"/>
                <a:cs typeface="Dotum"/>
                <a:sym typeface="Dotum"/>
              </a:rPr>
              <a:t>, ESG</a:t>
            </a:r>
            <a:r>
              <a:rPr lang="ko-KR" altLang="en-US" sz="900" dirty="0">
                <a:solidFill>
                  <a:srgbClr val="595757"/>
                </a:solidFill>
                <a:latin typeface="Dotum"/>
                <a:ea typeface="Dotum"/>
                <a:cs typeface="Dotum"/>
                <a:sym typeface="Dotum"/>
              </a:rPr>
              <a:t>팀 등의 전담 부서에서 인권경영 관련 실무를 운영하고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783"/>
        <p:cNvGrpSpPr/>
        <p:nvPr/>
      </p:nvGrpSpPr>
      <p:grpSpPr>
        <a:xfrm>
          <a:off x="0" y="0"/>
          <a:ext cx="0" cy="0"/>
          <a:chOff x="0" y="0"/>
          <a:chExt cx="0" cy="0"/>
        </a:xfrm>
      </p:grpSpPr>
      <p:sp>
        <p:nvSpPr>
          <p:cNvPr id="2788" name="Google Shape;2788;p51"/>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51</a:t>
            </a:r>
            <a:endParaRPr sz="900">
              <a:latin typeface="Arial"/>
              <a:ea typeface="Arial"/>
              <a:cs typeface="Arial"/>
              <a:sym typeface="Arial"/>
            </a:endParaRPr>
          </a:p>
        </p:txBody>
      </p:sp>
      <p:sp>
        <p:nvSpPr>
          <p:cNvPr id="2798" name="Google Shape;2798;p51"/>
          <p:cNvSpPr txBox="1"/>
          <p:nvPr/>
        </p:nvSpPr>
        <p:spPr>
          <a:xfrm>
            <a:off x="347299" y="2068621"/>
            <a:ext cx="6092190" cy="14414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인권경영</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운영</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프로세스</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E18811"/>
                </a:solidFill>
                <a:latin typeface="Arial"/>
                <a:ea typeface="Arial"/>
                <a:cs typeface="Arial"/>
                <a:sym typeface="Arial"/>
              </a:rPr>
              <a:t>고충처리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채널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운영</a:t>
            </a:r>
            <a:endParaRPr sz="1000" dirty="0">
              <a:latin typeface="Arial"/>
              <a:ea typeface="Arial"/>
              <a:cs typeface="Arial"/>
              <a:sym typeface="Arial"/>
            </a:endParaRPr>
          </a:p>
          <a:p>
            <a:pPr marL="12700" marR="28575" lvl="0" indent="0" algn="l" rtl="0">
              <a:lnSpc>
                <a:spcPct val="120300"/>
              </a:lnSpc>
              <a:spcBef>
                <a:spcPts val="67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인권 관련 고충을 수렴할 수 있도록 다양한 고충 처리 채널을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노사협의회 ‘</a:t>
            </a:r>
            <a:r>
              <a:rPr lang="en-US" altLang="ko-KR" sz="900" dirty="0">
                <a:solidFill>
                  <a:srgbClr val="595757"/>
                </a:solidFill>
                <a:latin typeface="Dotum"/>
                <a:ea typeface="Dotum"/>
                <a:cs typeface="Dotum"/>
                <a:sym typeface="Dotum"/>
              </a:rPr>
              <a:t>NCC(New Culture Creator)’</a:t>
            </a:r>
            <a:r>
              <a:rPr lang="ko-KR" altLang="en-US" sz="900" dirty="0">
                <a:solidFill>
                  <a:srgbClr val="595757"/>
                </a:solidFill>
                <a:latin typeface="Dotum"/>
                <a:ea typeface="Dotum"/>
                <a:cs typeface="Dotum"/>
                <a:sym typeface="Dotum"/>
              </a:rPr>
              <a:t>로 구성된 고충처리위원회에서는 직무별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권역별 고충 처리 선임위원을 임명하여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임직원의 다양한 고충을 처리하고 소통합니다</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인사 조직에서는 직장 내 성희롱</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괴롭힘 담당자를 지정하여 제보자 개인정보의 철저한 비밀을 전제로 면담을 통한 자체 조사와 내규에 따른 필요한 조치를 이행합니다</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독립적인 외부 기관을 통해 운영되는 온라인 제보 채널에서는 내</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외부 제보가 가능하여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고충 처리의 접근성을 제고하였습니다</a:t>
            </a:r>
            <a:r>
              <a:rPr lang="en-US" altLang="ko-KR" sz="900" dirty="0">
                <a:solidFill>
                  <a:srgbClr val="595757"/>
                </a:solidFill>
                <a:latin typeface="Dotum"/>
                <a:ea typeface="Dotum"/>
                <a:cs typeface="Dotum"/>
                <a:sym typeface="Dotum"/>
              </a:rPr>
              <a:t>.</a:t>
            </a:r>
            <a:endParaRPr lang="ko-KR" altLang="en-US" sz="900" dirty="0">
              <a:latin typeface="Dotum"/>
              <a:ea typeface="Dotum"/>
              <a:cs typeface="Dotum"/>
              <a:sym typeface="Dotum"/>
            </a:endParaRPr>
          </a:p>
        </p:txBody>
      </p:sp>
      <p:sp>
        <p:nvSpPr>
          <p:cNvPr id="2799" name="Google Shape;2799;p51"/>
          <p:cNvSpPr txBox="1"/>
          <p:nvPr/>
        </p:nvSpPr>
        <p:spPr>
          <a:xfrm>
            <a:off x="340239" y="5103774"/>
            <a:ext cx="6090920" cy="15860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인권</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침해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완화</a:t>
            </a:r>
            <a:r>
              <a:rPr lang="en-US" sz="1000" b="0" dirty="0">
                <a:solidFill>
                  <a:srgbClr val="E18811"/>
                </a:solidFill>
                <a:latin typeface="Arial"/>
                <a:ea typeface="Arial"/>
                <a:cs typeface="Arial"/>
                <a:sym typeface="Arial"/>
              </a:rPr>
              <a:t> 및 </a:t>
            </a:r>
            <a:r>
              <a:rPr lang="en-US" sz="1000" b="0" dirty="0" err="1">
                <a:solidFill>
                  <a:srgbClr val="E18811"/>
                </a:solidFill>
                <a:latin typeface="Arial"/>
                <a:ea typeface="Arial"/>
                <a:cs typeface="Arial"/>
                <a:sym typeface="Arial"/>
              </a:rPr>
              <a:t>구제</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조치</a:t>
            </a:r>
            <a:endParaRPr sz="1000" dirty="0">
              <a:latin typeface="Arial"/>
              <a:ea typeface="Arial"/>
              <a:cs typeface="Arial"/>
              <a:sym typeface="Arial"/>
            </a:endParaRPr>
          </a:p>
          <a:p>
            <a:pPr marL="12700" marR="98425"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인권 침해 사안이 접수될 시 각 부서 담당자와 인사 담당자로 하여금 사건 리스크에 대해 객관적인 조사를 시행하도록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조사 결과에 따라 취업규칙과 같은 내부 규정에 따른 절차를 거쳐 필요시 구제 조치를 수행하고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특별히 직장 내 괴롭힘 발생에 대해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취업규칙 제</a:t>
            </a:r>
            <a:r>
              <a:rPr lang="en-US" altLang="ko-KR" sz="900" dirty="0">
                <a:solidFill>
                  <a:srgbClr val="595757"/>
                </a:solidFill>
                <a:latin typeface="Dotum"/>
                <a:ea typeface="Dotum"/>
                <a:cs typeface="Dotum"/>
                <a:sym typeface="Dotum"/>
              </a:rPr>
              <a:t>61</a:t>
            </a:r>
            <a:r>
              <a:rPr lang="ko-KR" altLang="en-US" sz="900" dirty="0">
                <a:solidFill>
                  <a:srgbClr val="595757"/>
                </a:solidFill>
                <a:latin typeface="Dotum"/>
                <a:ea typeface="Dotum"/>
                <a:cs typeface="Dotum"/>
                <a:sym typeface="Dotum"/>
              </a:rPr>
              <a:t>조에 ‘직장 내 괴롭힘 발생 시 </a:t>
            </a:r>
            <a:r>
              <a:rPr lang="ko-KR" altLang="en-US" sz="900" dirty="0" err="1">
                <a:solidFill>
                  <a:srgbClr val="595757"/>
                </a:solidFill>
                <a:latin typeface="Dotum"/>
                <a:ea typeface="Dotum"/>
                <a:cs typeface="Dotum"/>
                <a:sym typeface="Dotum"/>
              </a:rPr>
              <a:t>조치사항’을</a:t>
            </a:r>
            <a:r>
              <a:rPr lang="ko-KR" altLang="en-US" sz="900" dirty="0">
                <a:solidFill>
                  <a:srgbClr val="595757"/>
                </a:solidFill>
                <a:latin typeface="Dotum"/>
                <a:ea typeface="Dotum"/>
                <a:cs typeface="Dotum"/>
                <a:sym typeface="Dotum"/>
              </a:rPr>
              <a:t> 구비하고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괴롭힘 피해 사실이 접수되거나 회사에 의해 인지된 경우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신속히 사실관계 확인 조사에 착수하여 주무 부서인 인사 담당자를 통해 객관적인 보고서를 작성하도록 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필요한 경우 피해 직원의 근무 장소 변경</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유급 휴가 명령과 같은 적절한 조치를 시행합니다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피해 및 신고와 관련된 임직원에 불리한 처우를 금지하며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피해자의 의사에 반하여 타 임직원에게 괴롭힘 발생 사실에 대해 누설하지 않습니다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2801" name="Google Shape;2801;p51"/>
          <p:cNvSpPr txBox="1"/>
          <p:nvPr/>
        </p:nvSpPr>
        <p:spPr>
          <a:xfrm>
            <a:off x="344124" y="1267336"/>
            <a:ext cx="197235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8811"/>
                </a:solidFill>
                <a:latin typeface="Arial"/>
                <a:ea typeface="Arial"/>
                <a:cs typeface="Arial"/>
                <a:sym typeface="Arial"/>
              </a:rPr>
              <a:t>인권경영</a:t>
            </a:r>
            <a:endParaRPr sz="2500" dirty="0">
              <a:latin typeface="Arial"/>
              <a:ea typeface="Arial"/>
              <a:cs typeface="Arial"/>
              <a:sym typeface="Arial"/>
            </a:endParaRPr>
          </a:p>
        </p:txBody>
      </p:sp>
      <p:sp>
        <p:nvSpPr>
          <p:cNvPr id="2" name="TextBox 1">
            <a:extLst>
              <a:ext uri="{FF2B5EF4-FFF2-40B4-BE49-F238E27FC236}">
                <a16:creationId xmlns:a16="http://schemas.microsoft.com/office/drawing/2014/main" id="{F81ED107-457D-F7E4-2FAB-08A4BCB58B1E}"/>
              </a:ext>
            </a:extLst>
          </p:cNvPr>
          <p:cNvSpPr txBox="1"/>
          <p:nvPr/>
        </p:nvSpPr>
        <p:spPr>
          <a:xfrm>
            <a:off x="289725" y="3577072"/>
            <a:ext cx="4194048" cy="1446550"/>
          </a:xfrm>
          <a:prstGeom prst="rect">
            <a:avLst/>
          </a:prstGeom>
          <a:noFill/>
        </p:spPr>
        <p:txBody>
          <a:bodyPr wrap="square" rtlCol="0">
            <a:spAutoFit/>
          </a:bodyPr>
          <a:lstStyle/>
          <a:p>
            <a:r>
              <a:rPr lang="ko-KR" altLang="en-US" sz="800" dirty="0"/>
              <a:t>고충처리위원회</a:t>
            </a:r>
          </a:p>
          <a:p>
            <a:r>
              <a:rPr lang="en-US" altLang="ko-KR" sz="800" dirty="0"/>
              <a:t>-</a:t>
            </a:r>
            <a:r>
              <a:rPr lang="ko-KR" altLang="en-US" sz="800" dirty="0"/>
              <a:t> 노사협의회</a:t>
            </a:r>
            <a:r>
              <a:rPr lang="en-US" altLang="ko-KR" sz="800" dirty="0"/>
              <a:t>(NCC) </a:t>
            </a:r>
            <a:r>
              <a:rPr lang="ko-KR" altLang="en-US" sz="800" dirty="0"/>
              <a:t>사원 대표 중 고충처리위원 선임 </a:t>
            </a:r>
            <a:r>
              <a:rPr lang="en-US" altLang="ko-KR" sz="800" dirty="0"/>
              <a:t>(</a:t>
            </a:r>
            <a:r>
              <a:rPr lang="ko-KR" altLang="en-US" sz="800" dirty="0"/>
              <a:t>남녀 각 </a:t>
            </a:r>
            <a:r>
              <a:rPr lang="en-US" altLang="ko-KR" sz="800" dirty="0"/>
              <a:t>1</a:t>
            </a:r>
            <a:r>
              <a:rPr lang="ko-KR" altLang="en-US" sz="800" dirty="0"/>
              <a:t>명</a:t>
            </a:r>
            <a:r>
              <a:rPr lang="en-US" altLang="ko-KR" sz="800" dirty="0"/>
              <a:t>)</a:t>
            </a:r>
          </a:p>
          <a:p>
            <a:r>
              <a:rPr lang="en-US" altLang="ko-KR" sz="800" dirty="0"/>
              <a:t>- </a:t>
            </a:r>
            <a:r>
              <a:rPr lang="ko-KR" altLang="en-US" sz="800" dirty="0"/>
              <a:t>임직원 고충 취합 및 처리</a:t>
            </a:r>
          </a:p>
          <a:p>
            <a:endParaRPr lang="en-US" altLang="ko-KR" sz="800" dirty="0"/>
          </a:p>
          <a:p>
            <a:r>
              <a:rPr lang="ko-KR" altLang="en-US" sz="800" dirty="0"/>
              <a:t>직장 내 성희롱</a:t>
            </a:r>
            <a:r>
              <a:rPr lang="en-US" altLang="ko-KR" sz="800" dirty="0"/>
              <a:t>·</a:t>
            </a:r>
            <a:r>
              <a:rPr lang="ko-KR" altLang="en-US" sz="800" dirty="0"/>
              <a:t>괴롭힘 담당자</a:t>
            </a:r>
          </a:p>
          <a:p>
            <a:r>
              <a:rPr lang="en-US" altLang="ko-KR" sz="800" dirty="0"/>
              <a:t>-</a:t>
            </a:r>
            <a:r>
              <a:rPr lang="ko-KR" altLang="en-US" sz="800" dirty="0"/>
              <a:t> 인사조직 구성원 중 직장 내 성희롱 및 괴롭힘 처리 담당자 지정</a:t>
            </a:r>
          </a:p>
          <a:p>
            <a:r>
              <a:rPr lang="en-US" altLang="ko-KR" sz="800" dirty="0"/>
              <a:t>-</a:t>
            </a:r>
            <a:r>
              <a:rPr lang="ko-KR" altLang="en-US" sz="800" dirty="0"/>
              <a:t> 인터넷</a:t>
            </a:r>
            <a:r>
              <a:rPr lang="en-US" altLang="ko-KR" sz="800" dirty="0"/>
              <a:t>, </a:t>
            </a:r>
            <a:r>
              <a:rPr lang="ko-KR" altLang="en-US" sz="800" dirty="0"/>
              <a:t>오프라인 게시판을 통한 고충처리 담당자 안내 포스터 게시</a:t>
            </a:r>
          </a:p>
          <a:p>
            <a:endParaRPr lang="ko-KR" altLang="en-US" sz="800" dirty="0"/>
          </a:p>
          <a:p>
            <a:r>
              <a:rPr lang="ko-KR" altLang="en-US" sz="800" dirty="0"/>
              <a:t>온라인 제보</a:t>
            </a:r>
          </a:p>
          <a:p>
            <a:r>
              <a:rPr lang="en-US" altLang="ko-KR" sz="800" dirty="0"/>
              <a:t>-</a:t>
            </a:r>
            <a:r>
              <a:rPr lang="ko-KR" altLang="en-US" sz="800" dirty="0"/>
              <a:t> 임직원 및 외부 이해관계자들이 내부 시스템과 제</a:t>
            </a:r>
            <a:r>
              <a:rPr lang="en-US" altLang="ko-KR" sz="800" dirty="0"/>
              <a:t>3</a:t>
            </a:r>
            <a:r>
              <a:rPr lang="ko-KR" altLang="en-US" sz="800" dirty="0"/>
              <a:t>의 외부 기관을 통해 제보 가능하며</a:t>
            </a:r>
            <a:r>
              <a:rPr lang="en-US" altLang="ko-KR" sz="800" dirty="0"/>
              <a:t>, </a:t>
            </a:r>
            <a:r>
              <a:rPr lang="ko-KR" altLang="en-US" sz="800" dirty="0"/>
              <a:t>모든 제보 채널은 제보자의 철저한 익명성 보장</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874"/>
        <p:cNvGrpSpPr/>
        <p:nvPr/>
      </p:nvGrpSpPr>
      <p:grpSpPr>
        <a:xfrm>
          <a:off x="0" y="0"/>
          <a:ext cx="0" cy="0"/>
          <a:chOff x="0" y="0"/>
          <a:chExt cx="0" cy="0"/>
        </a:xfrm>
      </p:grpSpPr>
      <p:sp>
        <p:nvSpPr>
          <p:cNvPr id="2879" name="Google Shape;2879;p52"/>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52</a:t>
            </a:r>
            <a:endParaRPr sz="900">
              <a:latin typeface="Arial"/>
              <a:ea typeface="Arial"/>
              <a:cs typeface="Arial"/>
              <a:sym typeface="Arial"/>
            </a:endParaRPr>
          </a:p>
        </p:txBody>
      </p:sp>
      <p:sp>
        <p:nvSpPr>
          <p:cNvPr id="2889" name="Google Shape;2889;p52"/>
          <p:cNvSpPr txBox="1"/>
          <p:nvPr/>
        </p:nvSpPr>
        <p:spPr>
          <a:xfrm>
            <a:off x="370840" y="1806117"/>
            <a:ext cx="6106160" cy="11090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FAE9D2"/>
                </a:solidFill>
                <a:latin typeface="Arial"/>
                <a:ea typeface="Arial"/>
                <a:cs typeface="Arial"/>
                <a:sym typeface="Arial"/>
              </a:rPr>
              <a:t>인권경영</a:t>
            </a:r>
            <a:r>
              <a:rPr lang="en-US" sz="1300" b="1" dirty="0">
                <a:solidFill>
                  <a:srgbClr val="FAE9D2"/>
                </a:solidFill>
                <a:latin typeface="Arial"/>
                <a:ea typeface="Arial"/>
                <a:cs typeface="Arial"/>
                <a:sym typeface="Arial"/>
              </a:rPr>
              <a:t> </a:t>
            </a:r>
            <a:r>
              <a:rPr lang="en-US" sz="1300" b="1" dirty="0" err="1">
                <a:solidFill>
                  <a:srgbClr val="FAE9D2"/>
                </a:solidFill>
                <a:latin typeface="Arial"/>
                <a:ea typeface="Arial"/>
                <a:cs typeface="Arial"/>
                <a:sym typeface="Arial"/>
              </a:rPr>
              <a:t>운영</a:t>
            </a:r>
            <a:r>
              <a:rPr lang="en-US" sz="1300" b="1" dirty="0">
                <a:solidFill>
                  <a:srgbClr val="FAE9D2"/>
                </a:solidFill>
                <a:latin typeface="Arial"/>
                <a:ea typeface="Arial"/>
                <a:cs typeface="Arial"/>
                <a:sym typeface="Arial"/>
              </a:rPr>
              <a:t> </a:t>
            </a:r>
            <a:r>
              <a:rPr lang="en-US" sz="1300" b="1" dirty="0" err="1">
                <a:solidFill>
                  <a:srgbClr val="FAE9D2"/>
                </a:solidFill>
                <a:latin typeface="Arial"/>
                <a:ea typeface="Arial"/>
                <a:cs typeface="Arial"/>
                <a:sym typeface="Arial"/>
              </a:rPr>
              <a:t>프로세스</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E18811"/>
                </a:solidFill>
                <a:latin typeface="Arial"/>
                <a:ea typeface="Arial"/>
                <a:cs typeface="Arial"/>
                <a:sym typeface="Arial"/>
              </a:rPr>
              <a:t>인권</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실태조사</a:t>
            </a:r>
            <a:r>
              <a:rPr lang="en-US" sz="1000" b="0" dirty="0">
                <a:solidFill>
                  <a:srgbClr val="E18811"/>
                </a:solidFill>
                <a:latin typeface="Arial"/>
                <a:ea typeface="Arial"/>
                <a:cs typeface="Arial"/>
                <a:sym typeface="Arial"/>
              </a:rPr>
              <a:t>(</a:t>
            </a:r>
            <a:r>
              <a:rPr lang="en-US" sz="1000" b="0" dirty="0" err="1">
                <a:solidFill>
                  <a:srgbClr val="E18811"/>
                </a:solidFill>
                <a:latin typeface="Arial"/>
                <a:ea typeface="Arial"/>
                <a:cs typeface="Arial"/>
                <a:sym typeface="Arial"/>
              </a:rPr>
              <a:t>인권</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실사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시행</a:t>
            </a:r>
            <a:endParaRPr sz="1000" dirty="0">
              <a:latin typeface="Arial"/>
              <a:ea typeface="Arial"/>
              <a:cs typeface="Arial"/>
              <a:sym typeface="Arial"/>
            </a:endParaRPr>
          </a:p>
          <a:p>
            <a:pPr marL="12700" marR="5080" lvl="0" indent="0" algn="l" rtl="0">
              <a:lnSpc>
                <a:spcPct val="120300"/>
              </a:lnSpc>
              <a:spcBef>
                <a:spcPts val="67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2024</a:t>
            </a:r>
            <a:r>
              <a:rPr lang="ko-KR" altLang="en-US" sz="900" dirty="0">
                <a:solidFill>
                  <a:srgbClr val="595757"/>
                </a:solidFill>
                <a:latin typeface="Dotum"/>
                <a:ea typeface="Dotum"/>
                <a:cs typeface="Dotum"/>
                <a:sym typeface="Dotum"/>
              </a:rPr>
              <a:t>년 하반기 인권 실태 조사를 시행할 계획을 수립하였습니다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이를 시작으로 인권 침해 사안 발생을 예방하고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잠재적 위험을 포함한 회사 내 잔존하는 인권 문제 가능성을 식별하고 완화하기 위해 개선안을 수립하고 수행할 것입니다</a:t>
            </a:r>
            <a:r>
              <a:rPr lang="en-US" altLang="ko-KR" sz="900" dirty="0">
                <a:solidFill>
                  <a:srgbClr val="595757"/>
                </a:solidFill>
                <a:latin typeface="Dotum"/>
                <a:ea typeface="Dotum"/>
                <a:cs typeface="Dotum"/>
                <a:sym typeface="Dotum"/>
              </a:rPr>
              <a:t>.</a:t>
            </a:r>
          </a:p>
        </p:txBody>
      </p:sp>
      <p:sp>
        <p:nvSpPr>
          <p:cNvPr id="2890" name="Google Shape;2890;p52"/>
          <p:cNvSpPr txBox="1"/>
          <p:nvPr/>
        </p:nvSpPr>
        <p:spPr>
          <a:xfrm>
            <a:off x="277175" y="3047520"/>
            <a:ext cx="6092190" cy="1267014"/>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인권</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교육</a:t>
            </a:r>
            <a:r>
              <a:rPr lang="en-US" sz="1000" b="0" dirty="0">
                <a:solidFill>
                  <a:srgbClr val="E18811"/>
                </a:solidFill>
                <a:latin typeface="Arial"/>
                <a:ea typeface="Arial"/>
                <a:cs typeface="Arial"/>
                <a:sym typeface="Arial"/>
              </a:rPr>
              <a:t> 및 </a:t>
            </a:r>
            <a:r>
              <a:rPr lang="en-US" sz="1000" b="0" dirty="0" err="1">
                <a:solidFill>
                  <a:srgbClr val="E18811"/>
                </a:solidFill>
                <a:latin typeface="Arial"/>
                <a:ea typeface="Arial"/>
                <a:cs typeface="Arial"/>
                <a:sym typeface="Arial"/>
              </a:rPr>
              <a:t>홍보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활동</a:t>
            </a:r>
            <a:endParaRPr sz="1000" dirty="0">
              <a:latin typeface="Arial"/>
              <a:ea typeface="Arial"/>
              <a:cs typeface="Arial"/>
              <a:sym typeface="Arial"/>
            </a:endParaRPr>
          </a:p>
          <a:p>
            <a:pPr marL="12700" marR="9398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전 임직원을 대상으로 성희롱 예방 교육</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장애인 인식 개선 교육을 매년 실시하고 있습니다</a:t>
            </a:r>
            <a:r>
              <a:rPr lang="en-US" altLang="ko-KR" sz="900" dirty="0">
                <a:solidFill>
                  <a:srgbClr val="595757"/>
                </a:solidFill>
                <a:latin typeface="Dotum"/>
                <a:ea typeface="Dotum"/>
                <a:cs typeface="Dotum"/>
                <a:sym typeface="Dotum"/>
              </a:rPr>
              <a:t>.</a:t>
            </a:r>
          </a:p>
          <a:p>
            <a:pPr marL="12700" marR="93980" lvl="0" indent="0" algn="just" rtl="0">
              <a:lnSpc>
                <a:spcPct val="120300"/>
              </a:lnSpc>
              <a:spcBef>
                <a:spcPts val="670"/>
              </a:spcBef>
              <a:spcAft>
                <a:spcPts val="0"/>
              </a:spcAft>
              <a:buNone/>
            </a:pPr>
            <a:r>
              <a:rPr lang="ko-KR" altLang="en-US" sz="900" dirty="0">
                <a:solidFill>
                  <a:srgbClr val="595757"/>
                </a:solidFill>
                <a:latin typeface="Dotum"/>
                <a:ea typeface="Dotum"/>
                <a:cs typeface="Dotum"/>
                <a:sym typeface="Dotum"/>
              </a:rPr>
              <a:t>인권경영을 선포하고 운영을 시작한 첫해인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년에는 </a:t>
            </a:r>
            <a:r>
              <a:rPr lang="en-US" altLang="ko-KR" sz="900" dirty="0">
                <a:solidFill>
                  <a:srgbClr val="595757"/>
                </a:solidFill>
                <a:latin typeface="Dotum"/>
                <a:ea typeface="Dotum"/>
                <a:cs typeface="Dotum"/>
                <a:sym typeface="Dotum"/>
              </a:rPr>
              <a:t>CEO </a:t>
            </a:r>
            <a:r>
              <a:rPr lang="ko-KR" altLang="en-US" sz="900" dirty="0">
                <a:solidFill>
                  <a:srgbClr val="595757"/>
                </a:solidFill>
                <a:latin typeface="Dotum"/>
                <a:ea typeface="Dotum"/>
                <a:cs typeface="Dotum"/>
                <a:sym typeface="Dotum"/>
              </a:rPr>
              <a:t>메시지를 시작으로 사내 방송을 통해 인권경영의 배경</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목적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취지</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계획 등을 안내하여 임직원 공감대를 형성하였으며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인권 카드 뉴스를 배포하여 전 임직원을 대상으로 국제적인 추세를 고려한 인권경영 및 인권경영의 필요성 등을 다시 강조하였습니다</a:t>
            </a:r>
            <a:r>
              <a:rPr lang="en-US" altLang="ko-KR" sz="900" dirty="0">
                <a:solidFill>
                  <a:srgbClr val="595757"/>
                </a:solidFill>
                <a:latin typeface="Dotum"/>
                <a:ea typeface="Dotum"/>
                <a:cs typeface="Dotum"/>
                <a:sym typeface="Dotum"/>
              </a:rPr>
              <a:t>.</a:t>
            </a:r>
          </a:p>
          <a:p>
            <a:pPr marL="12700" marR="93980" lvl="0" indent="0" algn="just" rtl="0">
              <a:lnSpc>
                <a:spcPct val="120300"/>
              </a:lnSpc>
              <a:spcBef>
                <a:spcPts val="670"/>
              </a:spcBef>
              <a:spcAft>
                <a:spcPts val="0"/>
              </a:spcAft>
              <a:buNone/>
            </a:pPr>
            <a:r>
              <a:rPr lang="ko-KR" altLang="en-US" sz="900" dirty="0">
                <a:solidFill>
                  <a:srgbClr val="595757"/>
                </a:solidFill>
                <a:latin typeface="Dotum"/>
                <a:ea typeface="Dotum"/>
                <a:cs typeface="Dotum"/>
                <a:sym typeface="Dotum"/>
              </a:rPr>
              <a:t>앞으로도 인권경영 운영 활동 및 인식 증진을 위한 온</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오프라인 러닝 활동을 지속할 예정입니다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2891" name="Google Shape;2891;p52"/>
          <p:cNvSpPr txBox="1"/>
          <p:nvPr/>
        </p:nvSpPr>
        <p:spPr>
          <a:xfrm>
            <a:off x="344124" y="1267336"/>
            <a:ext cx="220095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FAE9D2"/>
                </a:solidFill>
                <a:latin typeface="Arial"/>
                <a:ea typeface="Arial"/>
                <a:cs typeface="Arial"/>
                <a:sym typeface="Arial"/>
              </a:rPr>
              <a:t>인권경영</a:t>
            </a:r>
            <a:endParaRPr sz="2500" dirty="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923"/>
        <p:cNvGrpSpPr/>
        <p:nvPr/>
      </p:nvGrpSpPr>
      <p:grpSpPr>
        <a:xfrm>
          <a:off x="0" y="0"/>
          <a:ext cx="0" cy="0"/>
          <a:chOff x="0" y="0"/>
          <a:chExt cx="0" cy="0"/>
        </a:xfrm>
      </p:grpSpPr>
      <p:sp>
        <p:nvSpPr>
          <p:cNvPr id="2928" name="Google Shape;2928;p53"/>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53</a:t>
            </a:r>
            <a:endParaRPr sz="900">
              <a:latin typeface="Arial"/>
              <a:ea typeface="Arial"/>
              <a:cs typeface="Arial"/>
              <a:sym typeface="Arial"/>
            </a:endParaRPr>
          </a:p>
        </p:txBody>
      </p:sp>
      <p:sp>
        <p:nvSpPr>
          <p:cNvPr id="2940" name="Google Shape;2940;p53"/>
          <p:cNvSpPr txBox="1"/>
          <p:nvPr/>
        </p:nvSpPr>
        <p:spPr>
          <a:xfrm>
            <a:off x="344123" y="1447070"/>
            <a:ext cx="2262869"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dirty="0" err="1">
                <a:solidFill>
                  <a:srgbClr val="E18811"/>
                </a:solidFill>
                <a:latin typeface="Arial"/>
                <a:ea typeface="Arial"/>
                <a:cs typeface="Arial"/>
                <a:sym typeface="Arial"/>
              </a:rPr>
              <a:t>근무환경</a:t>
            </a:r>
            <a:endParaRPr sz="3000" dirty="0">
              <a:latin typeface="Arial"/>
              <a:ea typeface="Arial"/>
              <a:cs typeface="Arial"/>
              <a:sym typeface="Arial"/>
            </a:endParaRPr>
          </a:p>
        </p:txBody>
      </p:sp>
      <p:sp>
        <p:nvSpPr>
          <p:cNvPr id="2941" name="Google Shape;2941;p53"/>
          <p:cNvSpPr txBox="1"/>
          <p:nvPr/>
        </p:nvSpPr>
        <p:spPr>
          <a:xfrm>
            <a:off x="347299" y="2338622"/>
            <a:ext cx="6093460" cy="11090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E18811"/>
                </a:solidFill>
                <a:latin typeface="Arial"/>
                <a:ea typeface="Arial"/>
                <a:cs typeface="Arial"/>
                <a:sym typeface="Arial"/>
              </a:rPr>
              <a:t>Governance</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E18811"/>
                </a:solidFill>
                <a:latin typeface="Arial"/>
                <a:ea typeface="Arial"/>
                <a:cs typeface="Arial"/>
                <a:sym typeface="Arial"/>
              </a:rPr>
              <a:t>전담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조직</a:t>
            </a:r>
            <a:endParaRPr sz="1000" dirty="0">
              <a:latin typeface="Arial"/>
              <a:ea typeface="Arial"/>
              <a:cs typeface="Arial"/>
              <a:sym typeface="Arial"/>
            </a:endParaRPr>
          </a:p>
          <a:p>
            <a:pPr marL="12700" marR="97155" lvl="0" indent="0" algn="just" rtl="0">
              <a:lnSpc>
                <a:spcPct val="120300"/>
              </a:lnSpc>
              <a:spcBef>
                <a:spcPts val="675"/>
              </a:spcBef>
              <a:spcAft>
                <a:spcPts val="0"/>
              </a:spcAft>
              <a:buNone/>
            </a:pPr>
            <a:r>
              <a:rPr lang="ko-KR" altLang="en-US" sz="900" dirty="0">
                <a:solidFill>
                  <a:srgbClr val="595757"/>
                </a:solidFill>
                <a:latin typeface="Dotum"/>
                <a:ea typeface="Dotum"/>
                <a:cs typeface="Dotum"/>
                <a:sym typeface="Dotum"/>
              </a:rPr>
              <a:t>대표이사 산하 인사 담당 조직은 인적 자원 관리를 총괄하는 인사 기능 책임 조직으로서 인사 정책과 운영 절차 수립</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인력 계획</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 역량 계발 계획 등의 역할을 수행하고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인사 담당 조직 산하 인권경영 실무 전담 조직으로 변화혁신팀이 조직 내의 인적 혁신과 변화 주도를 위한 실무를 수행하고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2942" name="Google Shape;2942;p53"/>
          <p:cNvSpPr txBox="1"/>
          <p:nvPr/>
        </p:nvSpPr>
        <p:spPr>
          <a:xfrm>
            <a:off x="335234" y="3550340"/>
            <a:ext cx="6105525" cy="135113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E18811"/>
                </a:solidFill>
                <a:latin typeface="Arial"/>
                <a:ea typeface="Arial"/>
                <a:cs typeface="Arial"/>
                <a:sym typeface="Arial"/>
              </a:rPr>
              <a:t>Strategy</a:t>
            </a:r>
            <a:endParaRPr sz="1300" dirty="0">
              <a:latin typeface="Arial"/>
              <a:ea typeface="Arial"/>
              <a:cs typeface="Arial"/>
              <a:sym typeface="Arial"/>
            </a:endParaRPr>
          </a:p>
          <a:p>
            <a:pPr marL="12700" marR="5080" lvl="0" indent="0" algn="l"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업무 만족도를 높이고 효율성을 증대할 수 있는 근무 환경 조성을 위하여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유연근무제 시행</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 소통 증진 및 다양한 복리후생 제도를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유연근무제는 개인별 근무시간을 조정할 수 있는 제도로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직원들이 </a:t>
            </a:r>
            <a:r>
              <a:rPr lang="en-US" altLang="ko-KR" sz="900" dirty="0">
                <a:solidFill>
                  <a:srgbClr val="595757"/>
                </a:solidFill>
                <a:latin typeface="Dotum"/>
                <a:ea typeface="Dotum"/>
                <a:cs typeface="Dotum"/>
                <a:sym typeface="Dotum"/>
              </a:rPr>
              <a:t>Work &amp; Life </a:t>
            </a:r>
            <a:r>
              <a:rPr lang="ko-KR" altLang="en-US" sz="900" dirty="0">
                <a:solidFill>
                  <a:srgbClr val="595757"/>
                </a:solidFill>
                <a:latin typeface="Dotum"/>
                <a:ea typeface="Dotum"/>
                <a:cs typeface="Dotum"/>
                <a:sym typeface="Dotum"/>
              </a:rPr>
              <a:t>밸런스를 유지할 수 있도록 지원합니다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 간 소통 증진을 위해 </a:t>
            </a:r>
            <a:r>
              <a:rPr lang="ko-KR" altLang="en-US" sz="900" dirty="0" err="1">
                <a:solidFill>
                  <a:srgbClr val="595757"/>
                </a:solidFill>
                <a:latin typeface="Dotum"/>
                <a:ea typeface="Dotum"/>
                <a:cs typeface="Dotum"/>
                <a:sym typeface="Dotum"/>
              </a:rPr>
              <a:t>타운홀</a:t>
            </a:r>
            <a:r>
              <a:rPr lang="ko-KR" altLang="en-US" sz="900" dirty="0">
                <a:solidFill>
                  <a:srgbClr val="595757"/>
                </a:solidFill>
                <a:latin typeface="Dotum"/>
                <a:ea typeface="Dotum"/>
                <a:cs typeface="Dotum"/>
                <a:sym typeface="Dotum"/>
              </a:rPr>
              <a:t> 미팅 등 다양한 소통 채널을 활용하고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열린 의견 공유와 피드백 문화를 육성하고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복리후생 제도는 직원들의 복지를 향상시키고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그들의 사회적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경제적 안정을 지원하여 직원들의 근무 몰입도를 높이는 데 중요한 역할을 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앞으로도 지속적으로 구성원들이 행복하게 근무할 수 있는 환경 조성을 위해 노력하겠습니다</a:t>
            </a:r>
            <a:r>
              <a:rPr lang="en-US" altLang="ko-KR" sz="900" dirty="0">
                <a:solidFill>
                  <a:srgbClr val="595757"/>
                </a:solidFill>
                <a:latin typeface="Dotum"/>
                <a:ea typeface="Dotum"/>
                <a:cs typeface="Dotum"/>
                <a:sym typeface="Dotum"/>
              </a:rPr>
              <a:t>.</a:t>
            </a:r>
          </a:p>
        </p:txBody>
      </p:sp>
      <p:sp>
        <p:nvSpPr>
          <p:cNvPr id="2943" name="Google Shape;2943;p53"/>
          <p:cNvSpPr txBox="1"/>
          <p:nvPr/>
        </p:nvSpPr>
        <p:spPr>
          <a:xfrm>
            <a:off x="335234" y="5027390"/>
            <a:ext cx="4744766" cy="7550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가족친화기업</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인증</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2014</a:t>
            </a:r>
            <a:r>
              <a:rPr lang="ko-KR" altLang="en-US" sz="900" dirty="0">
                <a:solidFill>
                  <a:srgbClr val="595757"/>
                </a:solidFill>
                <a:latin typeface="Dotum"/>
                <a:ea typeface="Dotum"/>
                <a:cs typeface="Dotum"/>
                <a:sym typeface="Dotum"/>
              </a:rPr>
              <a:t>년 이후 지속적으로 여성가족부 선정 ‘가족친화기업’ 인증을 유지하고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가족친화인증제도는 자녀 출산 및 양육 지원</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유연근무제 시행</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가족친화적 직장 문화 조성 등의 가족친화 제도를 모범적으로 운영하는 기업 및 기관에 대한 인증 제도입니다</a:t>
            </a:r>
            <a:r>
              <a:rPr lang="en-US" altLang="ko-KR" sz="900" dirty="0">
                <a:solidFill>
                  <a:srgbClr val="595757"/>
                </a:solidFill>
                <a:latin typeface="Dotum"/>
                <a:ea typeface="Dotum"/>
                <a:cs typeface="Dotum"/>
                <a:sym typeface="Dotum"/>
              </a:rPr>
              <a:t>.</a:t>
            </a:r>
            <a:endParaRPr lang="ko-KR" altLang="en-US" sz="900" dirty="0">
              <a:latin typeface="Dotum"/>
              <a:ea typeface="Dotum"/>
              <a:cs typeface="Dotum"/>
              <a:sym typeface="Dotum"/>
            </a:endParaRPr>
          </a:p>
        </p:txBody>
      </p:sp>
      <p:sp>
        <p:nvSpPr>
          <p:cNvPr id="2944" name="Google Shape;2944;p53"/>
          <p:cNvSpPr txBox="1"/>
          <p:nvPr/>
        </p:nvSpPr>
        <p:spPr>
          <a:xfrm>
            <a:off x="335234" y="6055356"/>
            <a:ext cx="6092825" cy="921278"/>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출산•육아•교육</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단계별</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지원제도</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운영</a:t>
            </a:r>
            <a:endParaRPr sz="1000" dirty="0">
              <a:latin typeface="Arial"/>
              <a:ea typeface="Arial"/>
              <a:cs typeface="Arial"/>
              <a:sym typeface="Arial"/>
            </a:endParaRPr>
          </a:p>
          <a:p>
            <a:pPr marL="12700" marR="97155" lvl="0" indent="0" algn="just"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임직원의 건강하고 행복한 출산 및 육아를 위한 다양한 정책을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당사에서 운영 중인 양육 주기별 지원 프로그램은 임신의 준비부터 출산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산후까지 모든 과정을 단계별로 나누고 그에 맞는 적합한 지원을 제공하도록 구성되어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해당 제도 운영을 통해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육아 과정에서 유연하게 사용할 수 있는 근로시간 단축제를 통해 출산</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육아 제도의 실효성을 높이고 있습니다</a:t>
            </a:r>
            <a:r>
              <a:rPr lang="en-US" altLang="ko-KR" sz="900" dirty="0">
                <a:solidFill>
                  <a:srgbClr val="595757"/>
                </a:solidFill>
                <a:latin typeface="Dotum"/>
                <a:ea typeface="Dotum"/>
                <a:cs typeface="Dotum"/>
                <a:sym typeface="Dotum"/>
              </a:rPr>
              <a:t>.</a:t>
            </a:r>
            <a:endParaRPr lang="ko-KR" altLang="en-US" sz="900" dirty="0">
              <a:latin typeface="Dotum"/>
              <a:ea typeface="Dotum"/>
              <a:cs typeface="Dotum"/>
              <a:sym typeface="Dot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002"/>
        <p:cNvGrpSpPr/>
        <p:nvPr/>
      </p:nvGrpSpPr>
      <p:grpSpPr>
        <a:xfrm>
          <a:off x="0" y="0"/>
          <a:ext cx="0" cy="0"/>
          <a:chOff x="0" y="0"/>
          <a:chExt cx="0" cy="0"/>
        </a:xfrm>
      </p:grpSpPr>
      <p:sp>
        <p:nvSpPr>
          <p:cNvPr id="3015" name="Google Shape;3015;p54"/>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54</a:t>
            </a:r>
            <a:endParaRPr sz="900">
              <a:latin typeface="Arial"/>
              <a:ea typeface="Arial"/>
              <a:cs typeface="Arial"/>
              <a:sym typeface="Arial"/>
            </a:endParaRPr>
          </a:p>
        </p:txBody>
      </p:sp>
      <p:sp>
        <p:nvSpPr>
          <p:cNvPr id="3025" name="Google Shape;3025;p54"/>
          <p:cNvSpPr txBox="1"/>
          <p:nvPr/>
        </p:nvSpPr>
        <p:spPr>
          <a:xfrm>
            <a:off x="347299" y="1753661"/>
            <a:ext cx="832485" cy="2235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FAE9D2"/>
                </a:solidFill>
                <a:latin typeface="Arial"/>
                <a:ea typeface="Arial"/>
                <a:cs typeface="Arial"/>
                <a:sym typeface="Arial"/>
              </a:rPr>
              <a:t>Strategy</a:t>
            </a:r>
            <a:endParaRPr sz="1300" dirty="0">
              <a:latin typeface="Arial"/>
              <a:ea typeface="Arial"/>
              <a:cs typeface="Arial"/>
              <a:sym typeface="Arial"/>
            </a:endParaRPr>
          </a:p>
        </p:txBody>
      </p:sp>
      <p:sp>
        <p:nvSpPr>
          <p:cNvPr id="3026" name="Google Shape;3026;p54"/>
          <p:cNvSpPr txBox="1"/>
          <p:nvPr/>
        </p:nvSpPr>
        <p:spPr>
          <a:xfrm>
            <a:off x="344123" y="3511436"/>
            <a:ext cx="1628775" cy="2235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E18811"/>
                </a:solidFill>
                <a:latin typeface="Arial"/>
                <a:ea typeface="Arial"/>
                <a:cs typeface="Arial"/>
                <a:sym typeface="Arial"/>
              </a:rPr>
              <a:t>Risk Management</a:t>
            </a:r>
            <a:endParaRPr sz="1300" dirty="0">
              <a:latin typeface="Arial"/>
              <a:ea typeface="Arial"/>
              <a:cs typeface="Arial"/>
              <a:sym typeface="Arial"/>
            </a:endParaRPr>
          </a:p>
        </p:txBody>
      </p:sp>
      <p:sp>
        <p:nvSpPr>
          <p:cNvPr id="3027" name="Google Shape;3027;p54"/>
          <p:cNvSpPr txBox="1"/>
          <p:nvPr/>
        </p:nvSpPr>
        <p:spPr>
          <a:xfrm>
            <a:off x="347298" y="2425460"/>
            <a:ext cx="5179741" cy="9212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유연근무</a:t>
            </a:r>
            <a:r>
              <a:rPr lang="en-US" sz="1000" b="0" dirty="0">
                <a:solidFill>
                  <a:srgbClr val="E18811"/>
                </a:solidFill>
                <a:latin typeface="Arial"/>
                <a:ea typeface="Arial"/>
                <a:cs typeface="Arial"/>
                <a:sym typeface="Arial"/>
              </a:rPr>
              <a:t> 및 </a:t>
            </a:r>
            <a:r>
              <a:rPr lang="en-US" sz="1000" b="0" dirty="0" err="1">
                <a:solidFill>
                  <a:srgbClr val="E18811"/>
                </a:solidFill>
                <a:latin typeface="Arial"/>
                <a:ea typeface="Arial"/>
                <a:cs typeface="Arial"/>
                <a:sym typeface="Arial"/>
              </a:rPr>
              <a:t>휴가제도</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임직원이 직장생활과 개인생활 간의 균형을 유지하며 업무에 집중할 수 있도록 다양한 일</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가정 양립 지원 제도를 시행합니다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구성원이 성장할 수 있는 근무 환경 조성을 위해 시간과 장소에 대한 제한은 줄이고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구성원이 원하는 형태의 업무 방식을 선택하여 최고의 성과를 창출할 수 있도록 여러 형태의 근무 방식을 구성하고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028" name="Google Shape;3028;p54"/>
          <p:cNvSpPr txBox="1"/>
          <p:nvPr/>
        </p:nvSpPr>
        <p:spPr>
          <a:xfrm>
            <a:off x="344123" y="3899654"/>
            <a:ext cx="6093460" cy="1253677"/>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임직원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소통</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채널</a:t>
            </a:r>
            <a:endParaRPr sz="1000" dirty="0">
              <a:latin typeface="Arial"/>
              <a:ea typeface="Arial"/>
              <a:cs typeface="Arial"/>
              <a:sym typeface="Arial"/>
            </a:endParaRPr>
          </a:p>
          <a:p>
            <a:pPr marL="12700" marR="9652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임직원의 자유로운 의사 개진과 참여 문화를 장려하기 위하여 다양한 소통 채널을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사내 노사협의회 ‘</a:t>
            </a:r>
            <a:r>
              <a:rPr lang="en-US" altLang="ko-KR" sz="900" dirty="0">
                <a:solidFill>
                  <a:srgbClr val="595757"/>
                </a:solidFill>
                <a:latin typeface="Dotum"/>
                <a:ea typeface="Dotum"/>
                <a:cs typeface="Dotum"/>
                <a:sym typeface="Dotum"/>
              </a:rPr>
              <a:t>NCC(New Culture Creator)’</a:t>
            </a:r>
            <a:r>
              <a:rPr lang="ko-KR" altLang="en-US" sz="900" dirty="0">
                <a:solidFill>
                  <a:srgbClr val="595757"/>
                </a:solidFill>
                <a:latin typeface="Dotum"/>
                <a:ea typeface="Dotum"/>
                <a:cs typeface="Dotum"/>
                <a:sym typeface="Dotum"/>
              </a:rPr>
              <a:t>는 경영진과 각 지역</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직무별로 선출된 노사협의회 대표 위원이 분기마다 진행하는 회의로서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실질적인 근무 환경 및 조직 문화 개선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구성원 소통 증진 등에 대한 임직원의 의견을 활발히 전달하고 있습니다</a:t>
            </a:r>
            <a:r>
              <a:rPr lang="en-US" altLang="ko-KR" sz="900" dirty="0">
                <a:solidFill>
                  <a:srgbClr val="595757"/>
                </a:solidFill>
                <a:latin typeface="Dotum"/>
                <a:ea typeface="Dotum"/>
                <a:cs typeface="Dotum"/>
                <a:sym typeface="Dotum"/>
              </a:rPr>
              <a:t>. NCC </a:t>
            </a:r>
            <a:r>
              <a:rPr lang="ko-KR" altLang="en-US" sz="900" dirty="0">
                <a:solidFill>
                  <a:srgbClr val="595757"/>
                </a:solidFill>
                <a:latin typeface="Dotum"/>
                <a:ea typeface="Dotum"/>
                <a:cs typeface="Dotum"/>
                <a:sym typeface="Dotum"/>
              </a:rPr>
              <a:t>회의에서 건의된 안건 및 회의 결과는 매 분기 사내 게시판을 통해 투명하게 공개됩니다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이외에도 익명을 기반으로 한 상시 소통 채널로서 </a:t>
            </a:r>
            <a:r>
              <a:rPr lang="ko-KR" altLang="en-US" sz="900" dirty="0" err="1">
                <a:solidFill>
                  <a:srgbClr val="595757"/>
                </a:solidFill>
                <a:latin typeface="Dotum"/>
                <a:ea typeface="Dotum"/>
                <a:cs typeface="Dotum"/>
                <a:sym typeface="Dotum"/>
              </a:rPr>
              <a:t>토론방</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질문 게시판 등을 운영하여 기업과 구성원의 상호 발전을 위해 임직원의 의견을 청취하고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029" name="Google Shape;3029;p54"/>
          <p:cNvSpPr txBox="1"/>
          <p:nvPr/>
        </p:nvSpPr>
        <p:spPr>
          <a:xfrm>
            <a:off x="344123" y="5184438"/>
            <a:ext cx="6092190" cy="1253677"/>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문화</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진단</a:t>
            </a:r>
            <a:r>
              <a:rPr lang="en-US" sz="1000" b="0" dirty="0">
                <a:solidFill>
                  <a:srgbClr val="E18811"/>
                </a:solidFill>
                <a:latin typeface="Arial"/>
                <a:ea typeface="Arial"/>
                <a:cs typeface="Arial"/>
                <a:sym typeface="Arial"/>
              </a:rPr>
              <a:t>(CJ Voice ON)</a:t>
            </a:r>
            <a:endParaRPr sz="1000" dirty="0">
              <a:latin typeface="Arial"/>
              <a:ea typeface="Arial"/>
              <a:cs typeface="Arial"/>
              <a:sym typeface="Arial"/>
            </a:endParaRPr>
          </a:p>
          <a:p>
            <a:pPr marL="12700" marR="97790" lvl="0" indent="0" algn="just"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a:solidFill>
                  <a:srgbClr val="595757"/>
                </a:solidFill>
                <a:latin typeface="Dotum"/>
                <a:ea typeface="Dotum"/>
                <a:cs typeface="Dotum"/>
                <a:sym typeface="Dotum"/>
              </a:rPr>
              <a:t>그룹은 </a:t>
            </a:r>
            <a:r>
              <a:rPr lang="en-US" altLang="ko-KR" sz="900" dirty="0">
                <a:solidFill>
                  <a:srgbClr val="595757"/>
                </a:solidFill>
                <a:latin typeface="Dotum"/>
                <a:ea typeface="Dotum"/>
                <a:cs typeface="Dotum"/>
                <a:sym typeface="Dotum"/>
              </a:rPr>
              <a:t>2022</a:t>
            </a:r>
            <a:r>
              <a:rPr lang="ko-KR" altLang="en-US" sz="900" dirty="0">
                <a:solidFill>
                  <a:srgbClr val="595757"/>
                </a:solidFill>
                <a:latin typeface="Dotum"/>
                <a:ea typeface="Dotum"/>
                <a:cs typeface="Dotum"/>
                <a:sym typeface="Dotum"/>
              </a:rPr>
              <a:t>년 ‘세대 간의 </a:t>
            </a:r>
            <a:r>
              <a:rPr lang="ko-KR" altLang="en-US" sz="900" dirty="0" err="1">
                <a:solidFill>
                  <a:srgbClr val="595757"/>
                </a:solidFill>
                <a:latin typeface="Dotum"/>
                <a:ea typeface="Dotum"/>
                <a:cs typeface="Dotum"/>
                <a:sym typeface="Dotum"/>
              </a:rPr>
              <a:t>소통’을</a:t>
            </a:r>
            <a:r>
              <a:rPr lang="ko-KR" altLang="en-US" sz="900" dirty="0">
                <a:solidFill>
                  <a:srgbClr val="595757"/>
                </a:solidFill>
                <a:latin typeface="Dotum"/>
                <a:ea typeface="Dotum"/>
                <a:cs typeface="Dotum"/>
                <a:sym typeface="Dotum"/>
              </a:rPr>
              <a:t> 적극적으로 반영하기 위해 조직문화 진단 설문을 ‘</a:t>
            </a:r>
            <a:r>
              <a:rPr lang="en-US" altLang="ko-KR" sz="900" dirty="0">
                <a:solidFill>
                  <a:srgbClr val="595757"/>
                </a:solidFill>
                <a:latin typeface="Dotum"/>
                <a:ea typeface="Dotum"/>
                <a:cs typeface="Dotum"/>
                <a:sym typeface="Dotum"/>
              </a:rPr>
              <a:t>CJ Voice ON’</a:t>
            </a:r>
            <a:r>
              <a:rPr lang="ko-KR" altLang="en-US" sz="900" dirty="0">
                <a:solidFill>
                  <a:srgbClr val="595757"/>
                </a:solidFill>
                <a:latin typeface="Dotum"/>
                <a:ea typeface="Dotum"/>
                <a:cs typeface="Dotum"/>
                <a:sym typeface="Dotum"/>
              </a:rPr>
              <a:t>으로 개편하였습니다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 프로그램을 통해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그룹 비전에 대한 공감</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경영 철학에 대한 실천도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 인식</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니즈에 대한 설문을 연 </a:t>
            </a:r>
            <a:r>
              <a:rPr lang="en-US" altLang="ko-KR" sz="900" dirty="0">
                <a:solidFill>
                  <a:srgbClr val="595757"/>
                </a:solidFill>
                <a:latin typeface="Dotum"/>
                <a:ea typeface="Dotum"/>
                <a:cs typeface="Dotum"/>
                <a:sym typeface="Dotum"/>
              </a:rPr>
              <a:t>2</a:t>
            </a:r>
            <a:r>
              <a:rPr lang="ko-KR" altLang="en-US" sz="900" dirty="0">
                <a:solidFill>
                  <a:srgbClr val="595757"/>
                </a:solidFill>
                <a:latin typeface="Dotum"/>
                <a:ea typeface="Dotum"/>
                <a:cs typeface="Dotum"/>
                <a:sym typeface="Dotum"/>
              </a:rPr>
              <a:t>회 실시하고 있습니다</a:t>
            </a:r>
            <a:r>
              <a:rPr lang="en-US" altLang="ko-KR" sz="900" dirty="0">
                <a:solidFill>
                  <a:srgbClr val="595757"/>
                </a:solidFill>
                <a:latin typeface="Dotum"/>
                <a:ea typeface="Dotum"/>
                <a:cs typeface="Dotum"/>
                <a:sym typeface="Dotum"/>
              </a:rPr>
              <a:t>. ‘CJ Voice ON’</a:t>
            </a:r>
            <a:r>
              <a:rPr lang="ko-KR" altLang="en-US" sz="900" dirty="0">
                <a:solidFill>
                  <a:srgbClr val="595757"/>
                </a:solidFill>
                <a:latin typeface="Dotum"/>
                <a:ea typeface="Dotum"/>
                <a:cs typeface="Dotum"/>
                <a:sym typeface="Dotum"/>
              </a:rPr>
              <a:t>은 접근성을 제고하여 현장에서 근무하는 구성원들을 위해 </a:t>
            </a:r>
            <a:r>
              <a:rPr lang="en-US" altLang="ko-KR" sz="900" dirty="0">
                <a:solidFill>
                  <a:srgbClr val="595757"/>
                </a:solidFill>
                <a:latin typeface="Dotum"/>
                <a:ea typeface="Dotum"/>
                <a:cs typeface="Dotum"/>
                <a:sym typeface="Dotum"/>
              </a:rPr>
              <a:t>PC, </a:t>
            </a:r>
            <a:r>
              <a:rPr lang="ko-KR" altLang="en-US" sz="900" dirty="0">
                <a:solidFill>
                  <a:srgbClr val="595757"/>
                </a:solidFill>
                <a:latin typeface="Dotum"/>
                <a:ea typeface="Dotum"/>
                <a:cs typeface="Dotum"/>
                <a:sym typeface="Dotum"/>
              </a:rPr>
              <a:t>모바일 등으로 참여가 가능하도록 하였고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이후 </a:t>
            </a:r>
            <a:r>
              <a:rPr lang="ko-KR" altLang="en-US" sz="900" dirty="0" err="1">
                <a:solidFill>
                  <a:srgbClr val="595757"/>
                </a:solidFill>
                <a:latin typeface="Dotum"/>
                <a:ea typeface="Dotum"/>
                <a:cs typeface="Dotum"/>
                <a:sym typeface="Dotum"/>
              </a:rPr>
              <a:t>디브리핑</a:t>
            </a:r>
            <a:r>
              <a:rPr lang="ko-KR" altLang="en-US" sz="900" dirty="0">
                <a:solidFill>
                  <a:srgbClr val="595757"/>
                </a:solidFill>
                <a:latin typeface="Dotum"/>
                <a:ea typeface="Dotum"/>
                <a:cs typeface="Dotum"/>
                <a:sym typeface="Dotum"/>
              </a:rPr>
              <a:t> 세션을 통해 상세한 구성원들의 정서를 확인하여 조직 점수를 바탕으로 추가 개선이 필요한 부서의 경우 개선 과제를 수립하여 개선 관리를 실시하고 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 당사 몰입도 결과는 </a:t>
            </a:r>
            <a:r>
              <a:rPr lang="en-US" altLang="ko-KR" sz="900" dirty="0">
                <a:solidFill>
                  <a:srgbClr val="595757"/>
                </a:solidFill>
                <a:latin typeface="Dotum"/>
                <a:ea typeface="Dotum"/>
                <a:cs typeface="Dotum"/>
                <a:sym typeface="Dotum"/>
              </a:rPr>
              <a:t>83.1</a:t>
            </a:r>
            <a:r>
              <a:rPr lang="ko-KR" altLang="en-US" sz="900" dirty="0">
                <a:solidFill>
                  <a:srgbClr val="595757"/>
                </a:solidFill>
                <a:latin typeface="Dotum"/>
                <a:ea typeface="Dotum"/>
                <a:cs typeface="Dotum"/>
                <a:sym typeface="Dotum"/>
              </a:rPr>
              <a:t>점으로 전년 대비 </a:t>
            </a:r>
            <a:r>
              <a:rPr lang="en-US" altLang="ko-KR" sz="900" dirty="0">
                <a:solidFill>
                  <a:srgbClr val="595757"/>
                </a:solidFill>
                <a:latin typeface="Dotum"/>
                <a:ea typeface="Dotum"/>
                <a:cs typeface="Dotum"/>
                <a:sym typeface="Dotum"/>
              </a:rPr>
              <a:t>3.6</a:t>
            </a:r>
            <a:r>
              <a:rPr lang="ko-KR" altLang="en-US" sz="900" dirty="0">
                <a:solidFill>
                  <a:srgbClr val="595757"/>
                </a:solidFill>
                <a:latin typeface="Dotum"/>
                <a:ea typeface="Dotum"/>
                <a:cs typeface="Dotum"/>
                <a:sym typeface="Dotum"/>
              </a:rPr>
              <a:t>점 향상되었습니다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031" name="Google Shape;3031;p54"/>
          <p:cNvSpPr txBox="1"/>
          <p:nvPr/>
        </p:nvSpPr>
        <p:spPr>
          <a:xfrm>
            <a:off x="344123" y="1267336"/>
            <a:ext cx="2262869"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8811"/>
                </a:solidFill>
                <a:latin typeface="Arial"/>
                <a:ea typeface="Arial"/>
                <a:cs typeface="Arial"/>
                <a:sym typeface="Arial"/>
              </a:rPr>
              <a:t>근무환경</a:t>
            </a:r>
            <a:endParaRPr sz="2500" dirty="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099"/>
        <p:cNvGrpSpPr/>
        <p:nvPr/>
      </p:nvGrpSpPr>
      <p:grpSpPr>
        <a:xfrm>
          <a:off x="0" y="0"/>
          <a:ext cx="0" cy="0"/>
          <a:chOff x="0" y="0"/>
          <a:chExt cx="0" cy="0"/>
        </a:xfrm>
      </p:grpSpPr>
      <p:sp>
        <p:nvSpPr>
          <p:cNvPr id="3104" name="Google Shape;3104;p55"/>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55</a:t>
            </a:r>
            <a:endParaRPr sz="900">
              <a:latin typeface="Arial"/>
              <a:ea typeface="Arial"/>
              <a:cs typeface="Arial"/>
              <a:sym typeface="Arial"/>
            </a:endParaRPr>
          </a:p>
        </p:txBody>
      </p:sp>
      <p:sp>
        <p:nvSpPr>
          <p:cNvPr id="3114" name="Google Shape;3114;p55"/>
          <p:cNvSpPr txBox="1"/>
          <p:nvPr/>
        </p:nvSpPr>
        <p:spPr>
          <a:xfrm>
            <a:off x="347299" y="2068621"/>
            <a:ext cx="6090920" cy="102743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a:solidFill>
                  <a:srgbClr val="E18811"/>
                </a:solidFill>
                <a:latin typeface="Arial"/>
                <a:ea typeface="Arial"/>
                <a:cs typeface="Arial"/>
                <a:sym typeface="Arial"/>
              </a:rPr>
              <a:t>Metrics and Targets</a:t>
            </a:r>
            <a:endParaRPr sz="1300" dirty="0">
              <a:latin typeface="Arial"/>
              <a:ea typeface="Arial"/>
              <a:cs typeface="Arial"/>
              <a:sym typeface="Arial"/>
            </a:endParaRPr>
          </a:p>
          <a:p>
            <a:pPr marL="12700" marR="97790" lvl="0" indent="0" algn="just" rtl="0">
              <a:lnSpc>
                <a:spcPct val="120300"/>
              </a:lnSpc>
              <a:spcBef>
                <a:spcPts val="112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구성원의 행복에 이바지하고 만족할 수 있는 근무 환경을 만들고자 다양한 복지 제도를 시행하고 있습니다</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가족친화적인</a:t>
            </a:r>
            <a:r>
              <a:rPr lang="ko-KR" altLang="en-US" sz="900" dirty="0">
                <a:solidFill>
                  <a:srgbClr val="595757"/>
                </a:solidFill>
                <a:latin typeface="Dotum"/>
                <a:ea typeface="Dotum"/>
                <a:cs typeface="Dotum"/>
                <a:sym typeface="Dotum"/>
              </a:rPr>
              <a:t> 근무 환경을 위해 임직원과 가족이 함께 누릴 수 있는 복리후생 제도 운영으로 다양한 경험과 문화생활을 지원하고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자기계발과 일과 삶의 균형을 찾을 수 있는 기반을 마련하고자 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이를 위해 </a:t>
            </a:r>
            <a:r>
              <a:rPr lang="en-US" altLang="ko-KR" sz="900" dirty="0">
                <a:solidFill>
                  <a:srgbClr val="595757"/>
                </a:solidFill>
                <a:latin typeface="Dotum"/>
                <a:ea typeface="Dotum"/>
                <a:cs typeface="Dotum"/>
                <a:sym typeface="Dotum"/>
              </a:rPr>
              <a:t>CJ</a:t>
            </a:r>
            <a:r>
              <a:rPr lang="ko-KR" altLang="en-US" sz="900" dirty="0">
                <a:solidFill>
                  <a:srgbClr val="595757"/>
                </a:solidFill>
                <a:latin typeface="Dotum"/>
                <a:ea typeface="Dotum"/>
                <a:cs typeface="Dotum"/>
                <a:sym typeface="Dotum"/>
              </a:rPr>
              <a:t>만의 혜택을 포함하여 의료</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건강</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문화</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여행</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자기계발 등 다양한 복지 프로그램을 시행하고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115" name="Google Shape;3115;p55"/>
          <p:cNvSpPr txBox="1"/>
          <p:nvPr/>
        </p:nvSpPr>
        <p:spPr>
          <a:xfrm>
            <a:off x="386080" y="5624953"/>
            <a:ext cx="6090920" cy="178664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조직문화</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증진</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활동</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임직원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참여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프로그램</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운영</a:t>
            </a:r>
            <a:endParaRPr sz="1000" dirty="0">
              <a:latin typeface="Arial"/>
              <a:ea typeface="Arial"/>
              <a:cs typeface="Arial"/>
              <a:sym typeface="Arial"/>
            </a:endParaRPr>
          </a:p>
          <a:p>
            <a:pPr marL="12700" marR="6604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구성원들이 회사 안에서 더 즐겁게 일하고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업무에 몰입할 수 있도록 다양한 임직원 참여 프로그램을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개인 및 팀 구성원이 자율적으로 목표를 설정하고 달성 모습을 공유하는 챌린지 활동은 임직원 협력 문화와 동기부여를 강화하여</a:t>
            </a:r>
            <a:r>
              <a:rPr lang="en-US" altLang="ko-KR" sz="900" dirty="0">
                <a:solidFill>
                  <a:srgbClr val="595757"/>
                </a:solidFill>
                <a:latin typeface="Dotum"/>
                <a:ea typeface="Dotum"/>
                <a:cs typeface="Dotum"/>
                <a:sym typeface="Dotum"/>
              </a:rPr>
              <a:t>, 3</a:t>
            </a:r>
            <a:r>
              <a:rPr lang="ko-KR" altLang="en-US" sz="900" dirty="0">
                <a:solidFill>
                  <a:srgbClr val="595757"/>
                </a:solidFill>
                <a:latin typeface="Dotum"/>
                <a:ea typeface="Dotum"/>
                <a:cs typeface="Dotum"/>
                <a:sym typeface="Dotum"/>
              </a:rPr>
              <a:t>년간 높은 참여율과 긍정적인 피드백을 받고 있습니다</a:t>
            </a:r>
            <a:r>
              <a:rPr lang="en-US" altLang="ko-KR" sz="900" dirty="0">
                <a:solidFill>
                  <a:srgbClr val="595757"/>
                </a:solidFill>
                <a:latin typeface="Dotum"/>
                <a:ea typeface="Dotum"/>
                <a:cs typeface="Dotum"/>
                <a:sym typeface="Dotum"/>
              </a:rPr>
              <a:t>. 2022</a:t>
            </a:r>
            <a:r>
              <a:rPr lang="ko-KR" altLang="en-US" sz="900" dirty="0">
                <a:solidFill>
                  <a:srgbClr val="595757"/>
                </a:solidFill>
                <a:latin typeface="Dotum"/>
                <a:ea typeface="Dotum"/>
                <a:cs typeface="Dotum"/>
                <a:sym typeface="Dotum"/>
              </a:rPr>
              <a:t>년에 이어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듀엣으로 운영된 ‘</a:t>
            </a:r>
            <a:r>
              <a:rPr lang="ko-KR" altLang="en-US" sz="900" dirty="0" err="1">
                <a:solidFill>
                  <a:srgbClr val="595757"/>
                </a:solidFill>
                <a:latin typeface="Dotum"/>
                <a:ea typeface="Dotum"/>
                <a:cs typeface="Dotum"/>
                <a:sym typeface="Dotum"/>
              </a:rPr>
              <a:t>복면가왕’은</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a:t>
            </a:r>
            <a:r>
              <a:rPr lang="ko-KR" altLang="en-US" sz="900" dirty="0">
                <a:solidFill>
                  <a:srgbClr val="595757"/>
                </a:solidFill>
                <a:latin typeface="Dotum"/>
                <a:ea typeface="Dotum"/>
                <a:cs typeface="Dotum"/>
                <a:sym typeface="Dotum"/>
              </a:rPr>
              <a:t>년간 총 </a:t>
            </a:r>
            <a:r>
              <a:rPr lang="en-US" altLang="ko-KR" sz="900" dirty="0">
                <a:solidFill>
                  <a:srgbClr val="595757"/>
                </a:solidFill>
                <a:latin typeface="Dotum"/>
                <a:ea typeface="Dotum"/>
                <a:cs typeface="Dotum"/>
                <a:sym typeface="Dotum"/>
              </a:rPr>
              <a:t>162</a:t>
            </a:r>
            <a:r>
              <a:rPr lang="ko-KR" altLang="en-US" sz="900" dirty="0">
                <a:solidFill>
                  <a:srgbClr val="595757"/>
                </a:solidFill>
                <a:latin typeface="Dotum"/>
                <a:ea typeface="Dotum"/>
                <a:cs typeface="Dotum"/>
                <a:sym typeface="Dotum"/>
              </a:rPr>
              <a:t>명이 참여하였고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해당 프로그램은 창립기념식은 물론 연말 시상식을 통해 전사에 공유되어 창의성과 팀워크를 확인할 수 있었습니다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설날과 추석 세시절기 등 시즌별로 행사를 진행하여 윷놀이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제기차기 등의 미니게임을 임직원이 즐길 수 있게 하였으며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구성원들의 높은 참여율과 성원이 함께했습니다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117" name="Google Shape;3117;p55"/>
          <p:cNvSpPr txBox="1"/>
          <p:nvPr/>
        </p:nvSpPr>
        <p:spPr>
          <a:xfrm>
            <a:off x="344124" y="1267336"/>
            <a:ext cx="186059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FAE9D2"/>
                </a:solidFill>
                <a:latin typeface="Arial"/>
                <a:ea typeface="Arial"/>
                <a:cs typeface="Arial"/>
                <a:sym typeface="Arial"/>
              </a:rPr>
              <a:t>근무환경</a:t>
            </a:r>
            <a:endParaRPr sz="2500" dirty="0">
              <a:latin typeface="Arial"/>
              <a:ea typeface="Arial"/>
              <a:cs typeface="Arial"/>
              <a:sym typeface="Arial"/>
            </a:endParaRPr>
          </a:p>
        </p:txBody>
      </p:sp>
      <p:sp>
        <p:nvSpPr>
          <p:cNvPr id="2" name="TextBox 1">
            <a:extLst>
              <a:ext uri="{FF2B5EF4-FFF2-40B4-BE49-F238E27FC236}">
                <a16:creationId xmlns:a16="http://schemas.microsoft.com/office/drawing/2014/main" id="{7EEB7FEE-BF9F-8943-DB35-9B771A4CFC78}"/>
              </a:ext>
            </a:extLst>
          </p:cNvPr>
          <p:cNvSpPr txBox="1"/>
          <p:nvPr/>
        </p:nvSpPr>
        <p:spPr>
          <a:xfrm>
            <a:off x="344124" y="3178129"/>
            <a:ext cx="5161280" cy="2446824"/>
          </a:xfrm>
          <a:prstGeom prst="rect">
            <a:avLst/>
          </a:prstGeom>
          <a:noFill/>
        </p:spPr>
        <p:txBody>
          <a:bodyPr wrap="square" rtlCol="0">
            <a:spAutoFit/>
          </a:bodyPr>
          <a:lstStyle/>
          <a:p>
            <a:r>
              <a:rPr lang="en-US" altLang="ko-KR" sz="900" dirty="0"/>
              <a:t>CJ </a:t>
            </a:r>
            <a:r>
              <a:rPr lang="ko-KR" altLang="en-US" sz="900" dirty="0"/>
              <a:t>그룹 혜택</a:t>
            </a:r>
          </a:p>
          <a:p>
            <a:r>
              <a:rPr lang="en-US" altLang="ko-KR" sz="900" dirty="0"/>
              <a:t>-</a:t>
            </a:r>
            <a:r>
              <a:rPr lang="ko-KR" altLang="en-US" sz="900" dirty="0"/>
              <a:t> </a:t>
            </a:r>
            <a:r>
              <a:rPr lang="en-US" altLang="ko-KR" sz="900" dirty="0"/>
              <a:t>CJ </a:t>
            </a:r>
            <a:r>
              <a:rPr lang="ko-KR" altLang="en-US" sz="900" dirty="0"/>
              <a:t>계열사 서비스 이용 시 할인</a:t>
            </a:r>
          </a:p>
          <a:p>
            <a:r>
              <a:rPr lang="en-US" altLang="ko-KR" sz="900" dirty="0"/>
              <a:t>-</a:t>
            </a:r>
            <a:r>
              <a:rPr lang="ko-KR" altLang="en-US" sz="900" dirty="0"/>
              <a:t> 운영시설 이용 혜택</a:t>
            </a:r>
          </a:p>
          <a:p>
            <a:r>
              <a:rPr lang="en-US" altLang="ko-KR" sz="900" dirty="0"/>
              <a:t>-</a:t>
            </a:r>
            <a:r>
              <a:rPr lang="ko-KR" altLang="en-US" sz="900" dirty="0"/>
              <a:t> 선택적 복리후생</a:t>
            </a:r>
          </a:p>
          <a:p>
            <a:r>
              <a:rPr lang="en-US" altLang="ko-KR" sz="900" dirty="0"/>
              <a:t>- </a:t>
            </a:r>
            <a:r>
              <a:rPr lang="ko-KR" altLang="en-US" sz="900" dirty="0"/>
              <a:t>경조사 지원</a:t>
            </a:r>
          </a:p>
          <a:p>
            <a:endParaRPr lang="ko-KR" altLang="en-US" sz="900" dirty="0"/>
          </a:p>
          <a:p>
            <a:r>
              <a:rPr lang="ko-KR" altLang="en-US" sz="900" dirty="0"/>
              <a:t>의료</a:t>
            </a:r>
            <a:r>
              <a:rPr lang="en-US" altLang="ko-KR" sz="900" dirty="0"/>
              <a:t>/</a:t>
            </a:r>
            <a:r>
              <a:rPr lang="ko-KR" altLang="en-US" sz="900" dirty="0"/>
              <a:t>건강</a:t>
            </a:r>
          </a:p>
          <a:p>
            <a:r>
              <a:rPr lang="en-US" altLang="ko-KR" sz="900" dirty="0"/>
              <a:t>-</a:t>
            </a:r>
            <a:r>
              <a:rPr lang="ko-KR" altLang="en-US" sz="900" dirty="0"/>
              <a:t> 임직원의료 지원</a:t>
            </a:r>
          </a:p>
          <a:p>
            <a:r>
              <a:rPr lang="en-US" altLang="ko-KR" sz="900" dirty="0"/>
              <a:t>-</a:t>
            </a:r>
            <a:r>
              <a:rPr lang="ko-KR" altLang="en-US" sz="900" dirty="0"/>
              <a:t> 의료비 지원</a:t>
            </a:r>
          </a:p>
          <a:p>
            <a:r>
              <a:rPr lang="en-US" altLang="ko-KR" sz="900" dirty="0"/>
              <a:t>-</a:t>
            </a:r>
            <a:r>
              <a:rPr lang="ko-KR" altLang="en-US" sz="900" dirty="0"/>
              <a:t> 건강생활 지원</a:t>
            </a:r>
          </a:p>
          <a:p>
            <a:r>
              <a:rPr lang="en-US" altLang="ko-KR" sz="900" dirty="0"/>
              <a:t>-</a:t>
            </a:r>
            <a:r>
              <a:rPr lang="ko-KR" altLang="en-US" sz="900" dirty="0"/>
              <a:t> 감정상담 서비스</a:t>
            </a:r>
          </a:p>
          <a:p>
            <a:endParaRPr lang="ko-KR" altLang="en-US" sz="900" dirty="0"/>
          </a:p>
          <a:p>
            <a:r>
              <a:rPr lang="ko-KR" altLang="en-US" sz="900" dirty="0"/>
              <a:t>자기계발</a:t>
            </a:r>
          </a:p>
          <a:p>
            <a:r>
              <a:rPr lang="en-US" altLang="ko-KR" sz="900" dirty="0"/>
              <a:t>-</a:t>
            </a:r>
            <a:r>
              <a:rPr lang="ko-KR" altLang="en-US" sz="900" dirty="0"/>
              <a:t> 동호회 활동 지원</a:t>
            </a:r>
          </a:p>
          <a:p>
            <a:r>
              <a:rPr lang="en-US" altLang="ko-KR" sz="900" dirty="0"/>
              <a:t>-</a:t>
            </a:r>
            <a:r>
              <a:rPr lang="ko-KR" altLang="en-US" sz="900" dirty="0"/>
              <a:t> 온라인 </a:t>
            </a:r>
            <a:r>
              <a:rPr lang="en-US" altLang="ko-KR" sz="900" dirty="0"/>
              <a:t>Campus </a:t>
            </a:r>
            <a:r>
              <a:rPr lang="ko-KR" altLang="en-US" sz="900" dirty="0"/>
              <a:t>전문 교육 지원</a:t>
            </a:r>
          </a:p>
          <a:p>
            <a:r>
              <a:rPr lang="en-US" altLang="ko-KR" sz="900" dirty="0"/>
              <a:t>-</a:t>
            </a:r>
            <a:r>
              <a:rPr lang="ko-KR" altLang="en-US" sz="900" dirty="0"/>
              <a:t> 어학시험 지원</a:t>
            </a:r>
          </a:p>
          <a:p>
            <a:r>
              <a:rPr lang="en-US" altLang="ko-KR" sz="900" dirty="0"/>
              <a:t>-</a:t>
            </a:r>
            <a:r>
              <a:rPr lang="ko-KR" altLang="en-US" sz="900" dirty="0"/>
              <a:t> </a:t>
            </a:r>
            <a:r>
              <a:rPr lang="en-US" altLang="ko-KR" sz="900" dirty="0"/>
              <a:t>Creative Week(</a:t>
            </a:r>
            <a:r>
              <a:rPr lang="ko-KR" altLang="en-US" sz="900" dirty="0"/>
              <a:t>장기근속자 </a:t>
            </a:r>
            <a:r>
              <a:rPr lang="ko-KR" altLang="en-US" sz="900" dirty="0" err="1"/>
              <a:t>리프레시</a:t>
            </a:r>
            <a:r>
              <a:rPr lang="ko-KR" altLang="en-US" sz="900" dirty="0"/>
              <a:t> 휴가</a:t>
            </a:r>
            <a:r>
              <a:rPr lang="en-US" altLang="ko-KR" sz="900" dirty="0"/>
              <a:t>)</a:t>
            </a:r>
            <a:endParaRPr lang="ko-KR" altLang="en-US" sz="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3172"/>
        <p:cNvGrpSpPr/>
        <p:nvPr/>
      </p:nvGrpSpPr>
      <p:grpSpPr>
        <a:xfrm>
          <a:off x="0" y="0"/>
          <a:ext cx="0" cy="0"/>
          <a:chOff x="0" y="0"/>
          <a:chExt cx="0" cy="0"/>
        </a:xfrm>
      </p:grpSpPr>
      <p:sp>
        <p:nvSpPr>
          <p:cNvPr id="3177" name="Google Shape;3177;p56"/>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56</a:t>
            </a:r>
            <a:endParaRPr sz="900">
              <a:latin typeface="Arial"/>
              <a:ea typeface="Arial"/>
              <a:cs typeface="Arial"/>
              <a:sym typeface="Arial"/>
            </a:endParaRPr>
          </a:p>
        </p:txBody>
      </p:sp>
      <p:sp>
        <p:nvSpPr>
          <p:cNvPr id="3187" name="Google Shape;3187;p56"/>
          <p:cNvSpPr txBox="1"/>
          <p:nvPr/>
        </p:nvSpPr>
        <p:spPr>
          <a:xfrm>
            <a:off x="347299" y="2068621"/>
            <a:ext cx="6105525" cy="12880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FAE9D2"/>
                </a:solidFill>
                <a:latin typeface="Arial"/>
                <a:ea typeface="Arial"/>
                <a:cs typeface="Arial"/>
                <a:sym typeface="Arial"/>
              </a:rPr>
              <a:t>조직문화</a:t>
            </a:r>
            <a:r>
              <a:rPr lang="en-US" sz="1300" b="1" dirty="0">
                <a:solidFill>
                  <a:srgbClr val="FAE9D2"/>
                </a:solidFill>
                <a:latin typeface="Arial"/>
                <a:ea typeface="Arial"/>
                <a:cs typeface="Arial"/>
                <a:sym typeface="Arial"/>
              </a:rPr>
              <a:t> </a:t>
            </a:r>
            <a:r>
              <a:rPr lang="en-US" sz="1300" b="1" dirty="0" err="1">
                <a:solidFill>
                  <a:srgbClr val="FAE9D2"/>
                </a:solidFill>
                <a:latin typeface="Arial"/>
                <a:ea typeface="Arial"/>
                <a:cs typeface="Arial"/>
                <a:sym typeface="Arial"/>
              </a:rPr>
              <a:t>증진</a:t>
            </a:r>
            <a:r>
              <a:rPr lang="en-US" sz="1300" b="1" dirty="0">
                <a:solidFill>
                  <a:srgbClr val="FAE9D2"/>
                </a:solidFill>
                <a:latin typeface="Arial"/>
                <a:ea typeface="Arial"/>
                <a:cs typeface="Arial"/>
                <a:sym typeface="Arial"/>
              </a:rPr>
              <a:t> </a:t>
            </a:r>
            <a:r>
              <a:rPr lang="en-US" sz="1300" b="1" dirty="0" err="1">
                <a:solidFill>
                  <a:srgbClr val="FAE9D2"/>
                </a:solidFill>
                <a:latin typeface="Arial"/>
                <a:ea typeface="Arial"/>
                <a:cs typeface="Arial"/>
                <a:sym typeface="Arial"/>
              </a:rPr>
              <a:t>활동</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경영진과의</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소통</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프로그램</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경영과 연계하여 메시지를 담은 사내 방송</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영상 콘텐츠를 제작하여 구성원들의 사업적 이해도를 향상시키고자 노력하고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경영진과의 개방적인 소통 문화를 지향하고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대표이사 및 임원진이 임직원 대상으로 간식을 </a:t>
            </a:r>
            <a:r>
              <a:rPr lang="ko-KR" altLang="en-US" sz="900" dirty="0" err="1">
                <a:solidFill>
                  <a:srgbClr val="595757"/>
                </a:solidFill>
                <a:latin typeface="Dotum"/>
                <a:ea typeface="Dotum"/>
                <a:cs typeface="Dotum"/>
                <a:sym typeface="Dotum"/>
              </a:rPr>
              <a:t>서빙하는</a:t>
            </a:r>
            <a:r>
              <a:rPr lang="ko-KR" altLang="en-US" sz="900" dirty="0">
                <a:solidFill>
                  <a:srgbClr val="595757"/>
                </a:solidFill>
                <a:latin typeface="Dotum"/>
                <a:ea typeface="Dotum"/>
                <a:cs typeface="Dotum"/>
                <a:sym typeface="Dotum"/>
              </a:rPr>
              <a:t> 행사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회사의 전략 방향성</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비전을 구성원과 공유하는 계층별 간담회를 진행하는 등 구성원과 임원진이 끊임없이 소통하고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188" name="Google Shape;3188;p56"/>
          <p:cNvSpPr txBox="1"/>
          <p:nvPr/>
        </p:nvSpPr>
        <p:spPr>
          <a:xfrm>
            <a:off x="344124" y="3401416"/>
            <a:ext cx="6092190" cy="1253677"/>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사내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아이디어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발굴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프로그램</a:t>
            </a:r>
            <a:endParaRPr sz="1000" dirty="0">
              <a:latin typeface="Arial"/>
              <a:ea typeface="Arial"/>
              <a:cs typeface="Arial"/>
              <a:sym typeface="Arial"/>
            </a:endParaRPr>
          </a:p>
          <a:p>
            <a:pPr marL="12700" marR="95885"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2021</a:t>
            </a:r>
            <a:r>
              <a:rPr lang="ko-KR" altLang="en-US" sz="900" dirty="0">
                <a:solidFill>
                  <a:srgbClr val="595757"/>
                </a:solidFill>
                <a:latin typeface="Dotum"/>
                <a:ea typeface="Dotum"/>
                <a:cs typeface="Dotum"/>
                <a:sym typeface="Dotum"/>
              </a:rPr>
              <a:t>년부터 임직원들이 신사업</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상품에 대한 아이디어를 스스로 개발</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발굴하여 실제 사업까지 운영할 수 있도록 지원하는 </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아이디어 플랜트</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를 지속적으로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하반기에는 당사 임직원이라면 누구나 사업</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상품</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절차 개선 등 회사 전반에 걸친 다양한 아이디어를 제안할 수 있는 상시 제안 제도인 </a:t>
            </a:r>
            <a:r>
              <a:rPr lang="en-US" altLang="ko-KR" sz="900" dirty="0">
                <a:solidFill>
                  <a:srgbClr val="595757"/>
                </a:solidFill>
                <a:latin typeface="Dotum"/>
                <a:ea typeface="Dotum"/>
                <a:cs typeface="Dotum"/>
                <a:sym typeface="Dotum"/>
              </a:rPr>
              <a:t>'</a:t>
            </a:r>
            <a:r>
              <a:rPr lang="en-US" altLang="ko-KR" sz="900" dirty="0" err="1">
                <a:solidFill>
                  <a:srgbClr val="595757"/>
                </a:solidFill>
                <a:latin typeface="Dotum"/>
                <a:ea typeface="Dotum"/>
                <a:cs typeface="Dotum"/>
                <a:sym typeface="Dotum"/>
              </a:rPr>
              <a:t>Genie·us</a:t>
            </a:r>
            <a:r>
              <a:rPr lang="en-US" altLang="ko-KR" sz="900" dirty="0">
                <a:solidFill>
                  <a:srgbClr val="595757"/>
                </a:solidFill>
                <a:latin typeface="Dotum"/>
                <a:ea typeface="Dotum"/>
                <a:cs typeface="Dotum"/>
                <a:sym typeface="Dotum"/>
              </a:rPr>
              <a:t> Lab'(</a:t>
            </a:r>
            <a:r>
              <a:rPr lang="ko-KR" altLang="en-US" sz="900" dirty="0" err="1">
                <a:solidFill>
                  <a:srgbClr val="595757"/>
                </a:solidFill>
                <a:latin typeface="Dotum"/>
                <a:ea typeface="Dotum"/>
                <a:cs typeface="Dotum"/>
                <a:sym typeface="Dotum"/>
              </a:rPr>
              <a:t>지니어스랩</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을 신설하였습니다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이후 연말까지 약 </a:t>
            </a:r>
            <a:r>
              <a:rPr lang="en-US" altLang="ko-KR" sz="900" dirty="0">
                <a:solidFill>
                  <a:srgbClr val="595757"/>
                </a:solidFill>
                <a:latin typeface="Dotum"/>
                <a:ea typeface="Dotum"/>
                <a:cs typeface="Dotum"/>
                <a:sym typeface="Dotum"/>
              </a:rPr>
              <a:t>50</a:t>
            </a:r>
            <a:r>
              <a:rPr lang="ko-KR" altLang="en-US" sz="900" dirty="0">
                <a:solidFill>
                  <a:srgbClr val="595757"/>
                </a:solidFill>
                <a:latin typeface="Dotum"/>
                <a:ea typeface="Dotum"/>
                <a:cs typeface="Dotum"/>
                <a:sym typeface="Dotum"/>
              </a:rPr>
              <a:t>건의 아이디어가 제안되었으며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해당 아이디어들은 유관 부서에서 실제 사업에 반영이 가능한지 검토 절차를 진행</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아이디어를 제안한 임직원에게는 소정의 시상금이 지급되었습니다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189" name="Google Shape;3189;p56"/>
          <p:cNvSpPr txBox="1"/>
          <p:nvPr/>
        </p:nvSpPr>
        <p:spPr>
          <a:xfrm>
            <a:off x="344124" y="4697897"/>
            <a:ext cx="6103620" cy="12536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임직원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가족</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참여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프로그램</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운영</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임직원뿐</a:t>
            </a:r>
            <a:r>
              <a:rPr lang="ko-KR" altLang="en-US" sz="900" dirty="0">
                <a:solidFill>
                  <a:srgbClr val="595757"/>
                </a:solidFill>
                <a:latin typeface="Dotum"/>
                <a:ea typeface="Dotum"/>
                <a:cs typeface="Dotum"/>
                <a:sym typeface="Dotum"/>
              </a:rPr>
              <a:t> 아니라 임직원 분들의 가족들도 회사의 다양한 프로그램에 참여할 수 있도록 여러 프로그램을 기획하여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 자녀를 대상으로 한 ‘</a:t>
            </a:r>
            <a:r>
              <a:rPr lang="ko-KR" altLang="en-US" sz="900" dirty="0" err="1">
                <a:solidFill>
                  <a:srgbClr val="595757"/>
                </a:solidFill>
                <a:latin typeface="Dotum"/>
                <a:ea typeface="Dotum"/>
                <a:cs typeface="Dotum"/>
                <a:sym typeface="Dotum"/>
              </a:rPr>
              <a:t>냠냠쩝쩝</a:t>
            </a:r>
            <a:r>
              <a:rPr lang="ko-KR" altLang="en-US" sz="900" dirty="0">
                <a:solidFill>
                  <a:srgbClr val="595757"/>
                </a:solidFill>
                <a:latin typeface="Dotum"/>
                <a:ea typeface="Dotum"/>
                <a:cs typeface="Dotum"/>
                <a:sym typeface="Dotum"/>
              </a:rPr>
              <a:t> 영상 </a:t>
            </a:r>
            <a:r>
              <a:rPr lang="ko-KR" altLang="en-US" sz="900" dirty="0" err="1">
                <a:solidFill>
                  <a:srgbClr val="595757"/>
                </a:solidFill>
                <a:latin typeface="Dotum"/>
                <a:ea typeface="Dotum"/>
                <a:cs typeface="Dotum"/>
                <a:sym typeface="Dotum"/>
              </a:rPr>
              <a:t>공모전’은</a:t>
            </a:r>
            <a:r>
              <a:rPr lang="ko-KR" altLang="en-US" sz="900" dirty="0">
                <a:solidFill>
                  <a:srgbClr val="595757"/>
                </a:solidFill>
                <a:latin typeface="Dotum"/>
                <a:ea typeface="Dotum"/>
                <a:cs typeface="Dotum"/>
                <a:sym typeface="Dotum"/>
              </a:rPr>
              <a:t> 그림 공모전 및 먹방 영상 공모전을 통해 건강한 식문화와 건강한 식사시간 교육을 함께 진행하는 행사로 기획하여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유치원 및 초등학생 자녀의 식습관 교육을 함께 실현하였습니다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 부모님 대상으로 한 ‘孝</a:t>
            </a:r>
            <a:r>
              <a:rPr lang="en-US" altLang="ko-KR" sz="900" dirty="0">
                <a:solidFill>
                  <a:srgbClr val="595757"/>
                </a:solidFill>
                <a:latin typeface="Dotum"/>
                <a:ea typeface="Dotum"/>
                <a:cs typeface="Dotum"/>
                <a:sym typeface="Dotum"/>
              </a:rPr>
              <a:t>Re:</a:t>
            </a:r>
            <a:r>
              <a:rPr lang="ko-KR" altLang="en-US" sz="900" dirty="0" err="1">
                <a:solidFill>
                  <a:srgbClr val="595757"/>
                </a:solidFill>
                <a:latin typeface="Dotum"/>
                <a:ea typeface="Dotum"/>
                <a:cs typeface="Dotum"/>
                <a:sym typeface="Dotum"/>
              </a:rPr>
              <a:t>챌린지’의</a:t>
            </a:r>
            <a:r>
              <a:rPr lang="ko-KR" altLang="en-US" sz="900" dirty="0">
                <a:solidFill>
                  <a:srgbClr val="595757"/>
                </a:solidFill>
                <a:latin typeface="Dotum"/>
                <a:ea typeface="Dotum"/>
                <a:cs typeface="Dotum"/>
                <a:sym typeface="Dotum"/>
              </a:rPr>
              <a:t> 행사는 총 세 가지 테마를 구성하여 가족과의 과거 재현 사진 콘테스트</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부모님 변신</a:t>
            </a:r>
            <a:r>
              <a:rPr lang="en-US" altLang="ko-KR" sz="900" dirty="0">
                <a:solidFill>
                  <a:srgbClr val="595757"/>
                </a:solidFill>
                <a:latin typeface="Dotum"/>
                <a:ea typeface="Dotum"/>
                <a:cs typeface="Dotum"/>
                <a:sym typeface="Dotum"/>
              </a:rPr>
              <a:t>(</a:t>
            </a:r>
            <a:r>
              <a:rPr lang="ko-KR" altLang="en-US" sz="900" dirty="0" err="1">
                <a:solidFill>
                  <a:srgbClr val="595757"/>
                </a:solidFill>
                <a:latin typeface="Dotum"/>
                <a:ea typeface="Dotum"/>
                <a:cs typeface="Dotum"/>
                <a:sym typeface="Dotum"/>
              </a:rPr>
              <a:t>메이크오버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응원 </a:t>
            </a:r>
            <a:r>
              <a:rPr lang="ko-KR" altLang="en-US" sz="900" dirty="0" err="1">
                <a:solidFill>
                  <a:srgbClr val="595757"/>
                </a:solidFill>
                <a:latin typeface="Dotum"/>
                <a:ea typeface="Dotum"/>
                <a:cs typeface="Dotum"/>
                <a:sym typeface="Dotum"/>
              </a:rPr>
              <a:t>푸드트럭</a:t>
            </a:r>
            <a:r>
              <a:rPr lang="ko-KR" altLang="en-US" sz="900" dirty="0">
                <a:solidFill>
                  <a:srgbClr val="595757"/>
                </a:solidFill>
                <a:latin typeface="Dotum"/>
                <a:ea typeface="Dotum"/>
                <a:cs typeface="Dotum"/>
                <a:sym typeface="Dotum"/>
              </a:rPr>
              <a:t> 전달 행사로 나누어 진행했으며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총 </a:t>
            </a:r>
            <a:r>
              <a:rPr lang="en-US" altLang="ko-KR" sz="900" dirty="0">
                <a:solidFill>
                  <a:srgbClr val="595757"/>
                </a:solidFill>
                <a:latin typeface="Dotum"/>
                <a:ea typeface="Dotum"/>
                <a:cs typeface="Dotum"/>
                <a:sym typeface="Dotum"/>
              </a:rPr>
              <a:t>51</a:t>
            </a:r>
            <a:r>
              <a:rPr lang="ko-KR" altLang="en-US" sz="900" dirty="0">
                <a:solidFill>
                  <a:srgbClr val="595757"/>
                </a:solidFill>
                <a:latin typeface="Dotum"/>
                <a:ea typeface="Dotum"/>
                <a:cs typeface="Dotum"/>
                <a:sym typeface="Dotum"/>
              </a:rPr>
              <a:t>명의 임직원 가족이 참여하여 유대감을 다지는 의미 있는 시간을 가졌습니다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190" name="Google Shape;3190;p56"/>
          <p:cNvSpPr txBox="1"/>
          <p:nvPr/>
        </p:nvSpPr>
        <p:spPr>
          <a:xfrm>
            <a:off x="332694" y="6173609"/>
            <a:ext cx="6103620" cy="755079"/>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퇴직자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지원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제도</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운영</a:t>
            </a:r>
            <a:endParaRPr sz="1000" dirty="0">
              <a:latin typeface="Arial"/>
              <a:ea typeface="Arial"/>
              <a:cs typeface="Arial"/>
              <a:sym typeface="Arial"/>
            </a:endParaRPr>
          </a:p>
          <a:p>
            <a:pPr marL="12700" marR="5080" lvl="0" indent="0" algn="just"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퇴직 준비 전반에 대한 이해를 도모하고 퇴직자에 대한 실질적인 지원을 위해 대상 임직원에 대한 ‘전직 지원 </a:t>
            </a:r>
            <a:r>
              <a:rPr lang="ko-KR" altLang="en-US" sz="900" dirty="0" err="1">
                <a:solidFill>
                  <a:srgbClr val="595757"/>
                </a:solidFill>
                <a:latin typeface="Dotum"/>
                <a:ea typeface="Dotum"/>
                <a:cs typeface="Dotum"/>
                <a:sym typeface="Dotum"/>
              </a:rPr>
              <a:t>프로그램’을</a:t>
            </a:r>
            <a:r>
              <a:rPr lang="ko-KR" altLang="en-US" sz="900" dirty="0">
                <a:solidFill>
                  <a:srgbClr val="595757"/>
                </a:solidFill>
                <a:latin typeface="Dotum"/>
                <a:ea typeface="Dotum"/>
                <a:cs typeface="Dotum"/>
                <a:sym typeface="Dotum"/>
              </a:rPr>
              <a:t>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비자발적인 사유로 인한 </a:t>
            </a:r>
            <a:r>
              <a:rPr lang="en-US" altLang="ko-KR" sz="900" dirty="0">
                <a:solidFill>
                  <a:srgbClr val="595757"/>
                </a:solidFill>
                <a:latin typeface="Dotum"/>
                <a:ea typeface="Dotum"/>
                <a:cs typeface="Dotum"/>
                <a:sym typeface="Dotum"/>
              </a:rPr>
              <a:t>50</a:t>
            </a:r>
            <a:r>
              <a:rPr lang="ko-KR" altLang="en-US" sz="900" dirty="0">
                <a:solidFill>
                  <a:srgbClr val="595757"/>
                </a:solidFill>
                <a:latin typeface="Dotum"/>
                <a:ea typeface="Dotum"/>
                <a:cs typeface="Dotum"/>
                <a:sym typeface="Dotum"/>
              </a:rPr>
              <a:t>세 이상 퇴직자를 대상으로 제작된 본 프로그램은 전문 컨설턴트를 통한 </a:t>
            </a:r>
            <a:r>
              <a:rPr lang="en-US" altLang="ko-KR" sz="900" dirty="0">
                <a:solidFill>
                  <a:srgbClr val="595757"/>
                </a:solidFill>
                <a:latin typeface="Dotum"/>
                <a:ea typeface="Dotum"/>
                <a:cs typeface="Dotum"/>
                <a:sym typeface="Dotum"/>
              </a:rPr>
              <a:t>1:1 </a:t>
            </a:r>
            <a:r>
              <a:rPr lang="ko-KR" altLang="en-US" sz="900" dirty="0">
                <a:solidFill>
                  <a:srgbClr val="595757"/>
                </a:solidFill>
                <a:latin typeface="Dotum"/>
                <a:ea typeface="Dotum"/>
                <a:cs typeface="Dotum"/>
                <a:sym typeface="Dotum"/>
              </a:rPr>
              <a:t>컨설팅</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교육 및 정보 제공 등의 서비스를 제공하고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3204" name="Google Shape;3204;p56"/>
          <p:cNvSpPr txBox="1"/>
          <p:nvPr/>
        </p:nvSpPr>
        <p:spPr>
          <a:xfrm>
            <a:off x="344124" y="1267336"/>
            <a:ext cx="185506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FAE9D2"/>
                </a:solidFill>
                <a:latin typeface="Arial"/>
                <a:ea typeface="Arial"/>
                <a:cs typeface="Arial"/>
                <a:sym typeface="Arial"/>
              </a:rPr>
              <a:t>근무환경</a:t>
            </a:r>
            <a:endParaRPr sz="2500" dirty="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3213"/>
        <p:cNvGrpSpPr/>
        <p:nvPr/>
      </p:nvGrpSpPr>
      <p:grpSpPr>
        <a:xfrm>
          <a:off x="0" y="0"/>
          <a:ext cx="0" cy="0"/>
          <a:chOff x="0" y="0"/>
          <a:chExt cx="0" cy="0"/>
        </a:xfrm>
      </p:grpSpPr>
      <p:sp>
        <p:nvSpPr>
          <p:cNvPr id="3221" name="Google Shape;3221;p57"/>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57</a:t>
            </a:r>
            <a:endParaRPr sz="900">
              <a:latin typeface="Arial"/>
              <a:ea typeface="Arial"/>
              <a:cs typeface="Arial"/>
              <a:sym typeface="Arial"/>
            </a:endParaRPr>
          </a:p>
        </p:txBody>
      </p:sp>
      <p:sp>
        <p:nvSpPr>
          <p:cNvPr id="3231" name="Google Shape;3231;p57"/>
          <p:cNvSpPr txBox="1"/>
          <p:nvPr/>
        </p:nvSpPr>
        <p:spPr>
          <a:xfrm>
            <a:off x="347299" y="2068621"/>
            <a:ext cx="6094095" cy="178664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인사제도</a:t>
            </a:r>
            <a:r>
              <a:rPr lang="en-US" sz="1300" b="1" dirty="0">
                <a:solidFill>
                  <a:srgbClr val="E18811"/>
                </a:solidFill>
                <a:latin typeface="Arial"/>
                <a:ea typeface="Arial"/>
                <a:cs typeface="Arial"/>
                <a:sym typeface="Arial"/>
              </a:rPr>
              <a:t> 및 </a:t>
            </a:r>
            <a:r>
              <a:rPr lang="en-US" sz="1300" b="1" dirty="0" err="1">
                <a:solidFill>
                  <a:srgbClr val="E18811"/>
                </a:solidFill>
                <a:latin typeface="Arial"/>
                <a:ea typeface="Arial"/>
                <a:cs typeface="Arial"/>
                <a:sym typeface="Arial"/>
              </a:rPr>
              <a:t>채용</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인재상</a:t>
            </a:r>
            <a:endParaRPr sz="1000" dirty="0">
              <a:latin typeface="Arial"/>
              <a:ea typeface="Arial"/>
              <a:cs typeface="Arial"/>
              <a:sym typeface="Arial"/>
            </a:endParaRPr>
          </a:p>
          <a:p>
            <a:pPr marL="12700" marR="94615"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즐겁게 몰입하고 함께 도전하며 성장하는 기업 문화 조성을 지향합니다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새롭고 도전적인 길을 두려워하지 않는 </a:t>
            </a:r>
            <a:r>
              <a:rPr lang="ko-KR" altLang="en-US" sz="900" dirty="0" err="1">
                <a:solidFill>
                  <a:srgbClr val="595757"/>
                </a:solidFill>
                <a:latin typeface="Dotum"/>
                <a:ea typeface="Dotum"/>
                <a:cs typeface="Dotum"/>
                <a:sym typeface="Dotum"/>
              </a:rPr>
              <a:t>인재상</a:t>
            </a:r>
            <a:r>
              <a:rPr lang="en-US" altLang="ko-KR" sz="900" dirty="0">
                <a:solidFill>
                  <a:srgbClr val="595757"/>
                </a:solidFill>
                <a:latin typeface="Dotum"/>
                <a:ea typeface="Dotum"/>
                <a:cs typeface="Dotum"/>
                <a:sym typeface="Dotum"/>
              </a:rPr>
              <a:t>(Way Maker)</a:t>
            </a:r>
            <a:r>
              <a:rPr lang="ko-KR" altLang="en-US" sz="900" dirty="0">
                <a:solidFill>
                  <a:srgbClr val="595757"/>
                </a:solidFill>
                <a:latin typeface="Dotum"/>
                <a:ea typeface="Dotum"/>
                <a:cs typeface="Dotum"/>
                <a:sym typeface="Dotum"/>
              </a:rPr>
              <a:t>을 추구하며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글로벌 트렌드에 맞추어 성과와 역량 기반의 인사 제도를 운영합니다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구성원이 긍정적인 ‘직원 경험</a:t>
            </a:r>
            <a:r>
              <a:rPr lang="en-US" altLang="ko-KR" sz="900" dirty="0">
                <a:solidFill>
                  <a:srgbClr val="595757"/>
                </a:solidFill>
                <a:latin typeface="Dotum"/>
                <a:ea typeface="Dotum"/>
                <a:cs typeface="Dotum"/>
                <a:sym typeface="Dotum"/>
              </a:rPr>
              <a:t>(Employee Experience)’</a:t>
            </a:r>
            <a:r>
              <a:rPr lang="ko-KR" altLang="en-US" sz="900" dirty="0">
                <a:solidFill>
                  <a:srgbClr val="595757"/>
                </a:solidFill>
                <a:latin typeface="Dotum"/>
                <a:ea typeface="Dotum"/>
                <a:cs typeface="Dotum"/>
                <a:sym typeface="Dotum"/>
              </a:rPr>
              <a:t>을 지속해 나가며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장기적으로 성장해 나갈 수 있는 인사 제도를 추진합니다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구성원들의 역량과 성장을 위해 지속적인 교육 및 개발 프로그램을 제공하고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의견 수렴을 통해 업무 환경을 개선하여 직원들이 최선의 성과를 발휘할 수 있는 환경을 조성하고자 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앞으로도 구성원들이 조직의 성장에 기여할 수 있고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높은 업무 만족도와 함께 조직 내 발전 기회를 제공할 수 있도록 다양한 복리후생과 보상 체계를 통해 구성원을 지원하겠습니다</a:t>
            </a:r>
            <a:r>
              <a:rPr lang="en-US" altLang="ko-KR" sz="900" dirty="0">
                <a:solidFill>
                  <a:srgbClr val="595757"/>
                </a:solidFill>
                <a:latin typeface="Dotum"/>
                <a:ea typeface="Dotum"/>
                <a:cs typeface="Dotum"/>
                <a:sym typeface="Dotum"/>
              </a:rPr>
              <a:t>.</a:t>
            </a:r>
          </a:p>
        </p:txBody>
      </p:sp>
      <p:sp>
        <p:nvSpPr>
          <p:cNvPr id="3232" name="Google Shape;3232;p57"/>
          <p:cNvSpPr txBox="1"/>
          <p:nvPr/>
        </p:nvSpPr>
        <p:spPr>
          <a:xfrm>
            <a:off x="344124" y="3917710"/>
            <a:ext cx="156718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a:solidFill>
                  <a:srgbClr val="E18811"/>
                </a:solidFill>
                <a:latin typeface="Arial"/>
                <a:ea typeface="Arial"/>
                <a:cs typeface="Arial"/>
                <a:sym typeface="Arial"/>
              </a:rPr>
              <a:t>다양한 채용 정보 채널 운영</a:t>
            </a:r>
            <a:endParaRPr sz="1000">
              <a:latin typeface="Arial"/>
              <a:ea typeface="Arial"/>
              <a:cs typeface="Arial"/>
              <a:sym typeface="Arial"/>
            </a:endParaRPr>
          </a:p>
        </p:txBody>
      </p:sp>
      <p:sp>
        <p:nvSpPr>
          <p:cNvPr id="3233" name="Google Shape;3233;p57"/>
          <p:cNvSpPr txBox="1"/>
          <p:nvPr/>
        </p:nvSpPr>
        <p:spPr>
          <a:xfrm>
            <a:off x="313644" y="5224116"/>
            <a:ext cx="6093460" cy="141859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a:solidFill>
                  <a:srgbClr val="E18811"/>
                </a:solidFill>
                <a:latin typeface="Arial"/>
                <a:ea typeface="Arial"/>
                <a:cs typeface="Arial"/>
                <a:sym typeface="Arial"/>
              </a:rPr>
              <a:t>DE&amp;I </a:t>
            </a:r>
            <a:r>
              <a:rPr lang="en-US" sz="1000" b="0" dirty="0" err="1">
                <a:solidFill>
                  <a:srgbClr val="E18811"/>
                </a:solidFill>
                <a:latin typeface="Arial"/>
                <a:ea typeface="Arial"/>
                <a:cs typeface="Arial"/>
                <a:sym typeface="Arial"/>
              </a:rPr>
              <a:t>기반</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채용</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다양성</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강화</a:t>
            </a:r>
            <a:endParaRPr lang="en-US" sz="1000" b="0" dirty="0">
              <a:solidFill>
                <a:srgbClr val="E18811"/>
              </a:solidFill>
              <a:latin typeface="Arial"/>
              <a:ea typeface="Arial"/>
              <a:cs typeface="Arial"/>
              <a:sym typeface="Arial"/>
            </a:endParaRPr>
          </a:p>
          <a:p>
            <a:pPr marL="12700" marR="97155" lvl="0" indent="0" algn="just"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한국장애인고용공단 및 고용노동부가 주관하는 ‘장애인고용우수사업주’ 인증을 획득하였습니다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장애인고용우수사업주는 장애 포용적 기업 문화를 조성해 모범적으로 장애인을 고용한 사업주를 선정해 장려하는 기업 인증 제도입니다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중증 장애인과 여성 장애인의 고용 확대와 고용 안정을 위해 장애인 근로자가 쉽게 적응하도록 </a:t>
            </a:r>
            <a:r>
              <a:rPr lang="ko-KR" altLang="en-US" sz="900" dirty="0" err="1">
                <a:solidFill>
                  <a:srgbClr val="595757"/>
                </a:solidFill>
                <a:latin typeface="Dotum"/>
                <a:ea typeface="Dotum"/>
                <a:cs typeface="Dotum"/>
                <a:sym typeface="Dotum"/>
              </a:rPr>
              <a:t>전처리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배식</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세척</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홀서비스 등 직무 분석을 통한 적응 지원 등을 제공하고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a:t>
            </a: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노인 일자리 창출에 기여한 공로로 보건복지부 표창을 </a:t>
            </a:r>
            <a:r>
              <a:rPr lang="ko-KR" altLang="en-US" sz="900" dirty="0" err="1">
                <a:solidFill>
                  <a:srgbClr val="595757"/>
                </a:solidFill>
                <a:latin typeface="Dotum"/>
                <a:ea typeface="Dotum"/>
                <a:cs typeface="Dotum"/>
                <a:sym typeface="Dotum"/>
              </a:rPr>
              <a:t>수여받았으며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임금</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복리후생 및 기타 근로조건에 연령으로 인한 차별이 발생하지 않도록 함은 물론이고</a:t>
            </a:r>
            <a:r>
              <a:rPr lang="en-US" altLang="ko-KR" sz="900" dirty="0">
                <a:solidFill>
                  <a:srgbClr val="595757"/>
                </a:solidFill>
                <a:latin typeface="Dotum"/>
                <a:ea typeface="Dotum"/>
                <a:cs typeface="Dotum"/>
                <a:sym typeface="Dotum"/>
              </a:rPr>
              <a:t>, 2</a:t>
            </a:r>
            <a:r>
              <a:rPr lang="ko-KR" altLang="en-US" sz="900" dirty="0">
                <a:solidFill>
                  <a:srgbClr val="595757"/>
                </a:solidFill>
                <a:latin typeface="Dotum"/>
                <a:ea typeface="Dotum"/>
                <a:cs typeface="Dotum"/>
                <a:sym typeface="Dotum"/>
              </a:rPr>
              <a:t>주간의 신규 </a:t>
            </a:r>
            <a:r>
              <a:rPr lang="ko-KR" altLang="en-US" sz="900" dirty="0" err="1">
                <a:solidFill>
                  <a:srgbClr val="595757"/>
                </a:solidFill>
                <a:latin typeface="Dotum"/>
                <a:ea typeface="Dotum"/>
                <a:cs typeface="Dotum"/>
                <a:sym typeface="Dotum"/>
              </a:rPr>
              <a:t>입사자</a:t>
            </a:r>
            <a:r>
              <a:rPr lang="ko-KR" altLang="en-US" sz="900" dirty="0">
                <a:solidFill>
                  <a:srgbClr val="595757"/>
                </a:solidFill>
                <a:latin typeface="Dotum"/>
                <a:ea typeface="Dotum"/>
                <a:cs typeface="Dotum"/>
                <a:sym typeface="Dotum"/>
              </a:rPr>
              <a:t> 교육 훈련과 각 부문별 전문 담당자 교육을 통해 시니어 임직원들이 업무에 잘 적응할 수 있도록 하고 있습니다</a:t>
            </a:r>
            <a:r>
              <a:rPr lang="en-US" altLang="ko-KR" sz="900" dirty="0">
                <a:solidFill>
                  <a:srgbClr val="595757"/>
                </a:solidFill>
                <a:latin typeface="Dotum"/>
                <a:ea typeface="Dotum"/>
                <a:cs typeface="Dotum"/>
                <a:sym typeface="Dotum"/>
              </a:rPr>
              <a:t>.</a:t>
            </a:r>
          </a:p>
        </p:txBody>
      </p:sp>
      <p:sp>
        <p:nvSpPr>
          <p:cNvPr id="3234" name="Google Shape;3234;p57"/>
          <p:cNvSpPr txBox="1"/>
          <p:nvPr/>
        </p:nvSpPr>
        <p:spPr>
          <a:xfrm>
            <a:off x="314914" y="4154113"/>
            <a:ext cx="6092190" cy="1010020"/>
          </a:xfrm>
          <a:prstGeom prst="rect">
            <a:avLst/>
          </a:prstGeom>
          <a:noFill/>
          <a:ln>
            <a:noFill/>
          </a:ln>
        </p:spPr>
        <p:txBody>
          <a:bodyPr spcFirstLastPara="1" wrap="square" lIns="0" tIns="12700" rIns="0" bIns="0" anchor="t" anchorCtr="0">
            <a:spAutoFit/>
          </a:bodyPr>
          <a:lstStyle/>
          <a:p>
            <a:pPr marL="12700" marR="96520" lvl="0" indent="0" algn="just"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대학별 오프라인 홍보 및 온라인 채용 설명회 영상과 소셜미디어 등</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채용 정보 제공과 접근성 확장을 위한 다양한 플랫폼을 활용하고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인지도가 높은 </a:t>
            </a:r>
            <a:r>
              <a:rPr lang="ko-KR" altLang="en-US" sz="900" dirty="0" err="1">
                <a:solidFill>
                  <a:srgbClr val="595757"/>
                </a:solidFill>
                <a:latin typeface="Dotum"/>
                <a:ea typeface="Dotum"/>
                <a:cs typeface="Dotum"/>
                <a:sym typeface="Dotum"/>
              </a:rPr>
              <a:t>크리에이터와의</a:t>
            </a:r>
            <a:r>
              <a:rPr lang="ko-KR" altLang="en-US" sz="900" dirty="0">
                <a:solidFill>
                  <a:srgbClr val="595757"/>
                </a:solidFill>
                <a:latin typeface="Dotum"/>
                <a:ea typeface="Dotum"/>
                <a:cs typeface="Dotum"/>
                <a:sym typeface="Dotum"/>
              </a:rPr>
              <a:t> 협업으로 브랜드 이미지를 제고하고 채용 경쟁력을 증진하며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지원에 장벽이 있었던 솔루션 영업 직무에 대한 직무 체험 콘텐츠 제작을 통해 직무에 대한 편견 해소 및 지원자 친화적 채용 정보를 전달하는 등</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인재 확보에 대한 새로운 방향을 시행하고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홈페이지 내 직무 소개 페이지를 통하여 현직 임직원 인터뷰를 바탕으로 실질적인 직무 정보를 제공하고 있습니다</a:t>
            </a:r>
            <a:r>
              <a:rPr lang="en-US" altLang="ko-KR" sz="900" dirty="0">
                <a:solidFill>
                  <a:srgbClr val="595757"/>
                </a:solidFill>
                <a:latin typeface="Dotum"/>
                <a:ea typeface="Dotum"/>
                <a:cs typeface="Dotum"/>
                <a:sym typeface="Dotum"/>
              </a:rPr>
              <a:t>.</a:t>
            </a:r>
          </a:p>
        </p:txBody>
      </p:sp>
      <p:sp>
        <p:nvSpPr>
          <p:cNvPr id="3235" name="Google Shape;3235;p57"/>
          <p:cNvSpPr txBox="1"/>
          <p:nvPr/>
        </p:nvSpPr>
        <p:spPr>
          <a:xfrm>
            <a:off x="344124" y="1267336"/>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E18811"/>
                </a:solidFill>
                <a:latin typeface="Arial"/>
                <a:ea typeface="Arial"/>
                <a:cs typeface="Arial"/>
                <a:sym typeface="Arial"/>
              </a:rPr>
              <a:t>임직원 역량 강화</a:t>
            </a:r>
            <a:endParaRPr sz="25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304"/>
        <p:cNvGrpSpPr/>
        <p:nvPr/>
      </p:nvGrpSpPr>
      <p:grpSpPr>
        <a:xfrm>
          <a:off x="0" y="0"/>
          <a:ext cx="0" cy="0"/>
          <a:chOff x="0" y="0"/>
          <a:chExt cx="0" cy="0"/>
        </a:xfrm>
      </p:grpSpPr>
      <p:sp>
        <p:nvSpPr>
          <p:cNvPr id="3309" name="Google Shape;3309;p58"/>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58</a:t>
            </a:r>
            <a:endParaRPr sz="900">
              <a:latin typeface="Arial"/>
              <a:ea typeface="Arial"/>
              <a:cs typeface="Arial"/>
              <a:sym typeface="Arial"/>
            </a:endParaRPr>
          </a:p>
        </p:txBody>
      </p:sp>
      <p:sp>
        <p:nvSpPr>
          <p:cNvPr id="3319" name="Google Shape;3319;p58"/>
          <p:cNvSpPr txBox="1"/>
          <p:nvPr/>
        </p:nvSpPr>
        <p:spPr>
          <a:xfrm>
            <a:off x="347299" y="2068621"/>
            <a:ext cx="6033181" cy="1862561"/>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E18811"/>
                </a:solidFill>
                <a:latin typeface="Arial"/>
                <a:ea typeface="Arial"/>
                <a:cs typeface="Arial"/>
                <a:sym typeface="Arial"/>
              </a:rPr>
              <a:t>직무·직급별</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맞춤형</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인재</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육성</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프로그램</a:t>
            </a:r>
            <a:endParaRPr sz="1300" dirty="0">
              <a:latin typeface="Arial"/>
              <a:ea typeface="Arial"/>
              <a:cs typeface="Arial"/>
              <a:sym typeface="Arial"/>
            </a:endParaRPr>
          </a:p>
          <a:p>
            <a:pPr marL="12700" marR="97790" lvl="0" indent="0" algn="just" rtl="0">
              <a:lnSpc>
                <a:spcPct val="120300"/>
              </a:lnSpc>
              <a:spcBef>
                <a:spcPts val="115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a:t>
            </a:r>
            <a:r>
              <a:rPr lang="ko-KR" altLang="en-US" sz="900" dirty="0">
                <a:solidFill>
                  <a:srgbClr val="595757"/>
                </a:solidFill>
                <a:latin typeface="Dotum"/>
                <a:ea typeface="Dotum"/>
                <a:cs typeface="Dotum"/>
                <a:sym typeface="Dotum"/>
              </a:rPr>
              <a:t> 인재개발팀은 다양한 임직원 육성 프로그램을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특별히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년에는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전략 과제 수행의 일환으로 </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직무 분석 및 역량 모델링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고도화를 진행하여</a:t>
            </a:r>
            <a:r>
              <a:rPr lang="en-US" altLang="ko-KR" sz="900" dirty="0">
                <a:solidFill>
                  <a:srgbClr val="595757"/>
                </a:solidFill>
                <a:latin typeface="Dotum"/>
                <a:ea typeface="Dotum"/>
                <a:cs typeface="Dotum"/>
                <a:sym typeface="Dotum"/>
              </a:rPr>
              <a:t>, 4</a:t>
            </a:r>
            <a:r>
              <a:rPr lang="ko-KR" altLang="en-US" sz="900" dirty="0">
                <a:solidFill>
                  <a:srgbClr val="595757"/>
                </a:solidFill>
                <a:latin typeface="Dotum"/>
                <a:ea typeface="Dotum"/>
                <a:cs typeface="Dotum"/>
                <a:sym typeface="Dotum"/>
              </a:rPr>
              <a:t>대 핵심 </a:t>
            </a:r>
            <a:r>
              <a:rPr lang="ko-KR" altLang="en-US" sz="900" dirty="0" err="1">
                <a:solidFill>
                  <a:srgbClr val="595757"/>
                </a:solidFill>
                <a:latin typeface="Dotum"/>
                <a:ea typeface="Dotum"/>
                <a:cs typeface="Dotum"/>
                <a:sym typeface="Dotum"/>
              </a:rPr>
              <a:t>직군인</a:t>
            </a:r>
            <a:r>
              <a:rPr lang="ko-KR" altLang="en-US" sz="900" dirty="0">
                <a:solidFill>
                  <a:srgbClr val="595757"/>
                </a:solidFill>
                <a:latin typeface="Dotum"/>
                <a:ea typeface="Dotum"/>
                <a:cs typeface="Dotum"/>
                <a:sym typeface="Dotum"/>
              </a:rPr>
              <a:t> 영업</a:t>
            </a:r>
            <a:r>
              <a:rPr lang="en-US" altLang="ko-KR" sz="900" dirty="0">
                <a:solidFill>
                  <a:srgbClr val="595757"/>
                </a:solidFill>
                <a:latin typeface="Dotum"/>
                <a:ea typeface="Dotum"/>
                <a:cs typeface="Dotum"/>
                <a:sym typeface="Dotum"/>
              </a:rPr>
              <a:t>(BC), </a:t>
            </a:r>
            <a:r>
              <a:rPr lang="ko-KR" altLang="en-US" sz="900" dirty="0">
                <a:solidFill>
                  <a:srgbClr val="595757"/>
                </a:solidFill>
                <a:latin typeface="Dotum"/>
                <a:ea typeface="Dotum"/>
                <a:cs typeface="Dotum"/>
                <a:sym typeface="Dotum"/>
              </a:rPr>
              <a:t>상품</a:t>
            </a:r>
            <a:r>
              <a:rPr lang="en-US" altLang="ko-KR" sz="900" dirty="0">
                <a:solidFill>
                  <a:srgbClr val="595757"/>
                </a:solidFill>
                <a:latin typeface="Dotum"/>
                <a:ea typeface="Dotum"/>
                <a:cs typeface="Dotum"/>
                <a:sym typeface="Dotum"/>
              </a:rPr>
              <a:t>(MD), </a:t>
            </a:r>
            <a:r>
              <a:rPr lang="ko-KR" altLang="en-US" sz="900" dirty="0">
                <a:solidFill>
                  <a:srgbClr val="595757"/>
                </a:solidFill>
                <a:latin typeface="Dotum"/>
                <a:ea typeface="Dotum"/>
                <a:cs typeface="Dotum"/>
                <a:sym typeface="Dotum"/>
              </a:rPr>
              <a:t>물류</a:t>
            </a:r>
            <a:r>
              <a:rPr lang="en-US" altLang="ko-KR" sz="900" dirty="0">
                <a:solidFill>
                  <a:srgbClr val="595757"/>
                </a:solidFill>
                <a:latin typeface="Dotum"/>
                <a:ea typeface="Dotum"/>
                <a:cs typeface="Dotum"/>
                <a:sym typeface="Dotum"/>
              </a:rPr>
              <a:t>(SCM), </a:t>
            </a:r>
            <a:r>
              <a:rPr lang="ko-KR" altLang="en-US" sz="900" dirty="0" err="1">
                <a:solidFill>
                  <a:srgbClr val="595757"/>
                </a:solidFill>
                <a:latin typeface="Dotum"/>
                <a:ea typeface="Dotum"/>
                <a:cs typeface="Dotum"/>
                <a:sym typeface="Dotum"/>
              </a:rPr>
              <a:t>푸드서비스</a:t>
            </a:r>
            <a:r>
              <a:rPr lang="en-US" altLang="ko-KR" sz="900" dirty="0">
                <a:solidFill>
                  <a:srgbClr val="595757"/>
                </a:solidFill>
                <a:latin typeface="Dotum"/>
                <a:ea typeface="Dotum"/>
                <a:cs typeface="Dotum"/>
                <a:sym typeface="Dotum"/>
              </a:rPr>
              <a:t>(FS) </a:t>
            </a:r>
            <a:r>
              <a:rPr lang="ko-KR" altLang="en-US" sz="900" dirty="0" err="1">
                <a:solidFill>
                  <a:srgbClr val="595757"/>
                </a:solidFill>
                <a:latin typeface="Dotum"/>
                <a:ea typeface="Dotum"/>
                <a:cs typeface="Dotum"/>
                <a:sym typeface="Dotum"/>
              </a:rPr>
              <a:t>직군에</a:t>
            </a:r>
            <a:r>
              <a:rPr lang="ko-KR" altLang="en-US" sz="900" dirty="0">
                <a:solidFill>
                  <a:srgbClr val="595757"/>
                </a:solidFill>
                <a:latin typeface="Dotum"/>
                <a:ea typeface="Dotum"/>
                <a:cs typeface="Dotum"/>
                <a:sym typeface="Dotum"/>
              </a:rPr>
              <a:t> 대한 직무별 성장 로드맵 구성과 신규 교육 개설 등을 통해 교육 체계를 개편하였습니다</a:t>
            </a:r>
            <a:r>
              <a:rPr lang="en-US" altLang="ko-KR" sz="900" dirty="0">
                <a:solidFill>
                  <a:srgbClr val="595757"/>
                </a:solidFill>
                <a:latin typeface="Dotum"/>
                <a:ea typeface="Dotum"/>
                <a:cs typeface="Dotum"/>
                <a:sym typeface="Dotum"/>
              </a:rPr>
              <a:t>. CJ </a:t>
            </a:r>
            <a:r>
              <a:rPr lang="ko-KR" altLang="en-US" sz="900" dirty="0">
                <a:solidFill>
                  <a:srgbClr val="595757"/>
                </a:solidFill>
                <a:latin typeface="Dotum"/>
                <a:ea typeface="Dotum"/>
                <a:cs typeface="Dotum"/>
                <a:sym typeface="Dotum"/>
              </a:rPr>
              <a:t>그룹 교육 플랫폼인 </a:t>
            </a:r>
            <a:r>
              <a:rPr lang="en-US" altLang="ko-KR" sz="900" dirty="0">
                <a:solidFill>
                  <a:srgbClr val="595757"/>
                </a:solidFill>
                <a:latin typeface="Dotum"/>
                <a:ea typeface="Dotum"/>
                <a:cs typeface="Dotum"/>
                <a:sym typeface="Dotum"/>
              </a:rPr>
              <a:t>CJ Campus</a:t>
            </a:r>
            <a:r>
              <a:rPr lang="ko-KR" altLang="en-US" sz="900" dirty="0">
                <a:solidFill>
                  <a:srgbClr val="595757"/>
                </a:solidFill>
                <a:latin typeface="Dotum"/>
                <a:ea typeface="Dotum"/>
                <a:cs typeface="Dotum"/>
                <a:sym typeface="Dotum"/>
              </a:rPr>
              <a:t>를 통한 홍보와 학습 계획 관리로 시스템 기반 교육을 제공하고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조직 전략 및 직무 변동 내역을 반영하여 직무</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직급별 필요 역량을 재정의하여 수요자 맞춤형 인재 개발 교육 체계를 강화하였습니다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전 교육 과정은 기획</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운영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결과 보고를 통해 관리되며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참여자 의견과 만족도 조사를 취합하여 교육 운영 관리와 향후 교육 계획 수립에 반영됩니다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사업 전략과 연계된 교육 체계를 바탕으로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환경 변화에 유연하게 대처하고 경쟁력을 확보한 성장 로드맵과 필요 과정을 지속적으로 업데이트하여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임직원의 자발적 역량 강화를 지원하겠습니다</a:t>
            </a:r>
            <a:r>
              <a:rPr lang="en-US" altLang="ko-KR" sz="900" dirty="0">
                <a:solidFill>
                  <a:srgbClr val="595757"/>
                </a:solidFill>
                <a:latin typeface="Dotum"/>
                <a:ea typeface="Dotum"/>
                <a:cs typeface="Dotum"/>
                <a:sym typeface="Dotum"/>
              </a:rPr>
              <a:t>.</a:t>
            </a:r>
          </a:p>
        </p:txBody>
      </p:sp>
      <p:sp>
        <p:nvSpPr>
          <p:cNvPr id="3320" name="Google Shape;3320;p58"/>
          <p:cNvSpPr txBox="1"/>
          <p:nvPr/>
        </p:nvSpPr>
        <p:spPr>
          <a:xfrm>
            <a:off x="344124" y="1267336"/>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FAE9D2"/>
                </a:solidFill>
                <a:latin typeface="Arial"/>
                <a:ea typeface="Arial"/>
                <a:cs typeface="Arial"/>
                <a:sym typeface="Arial"/>
              </a:rPr>
              <a:t>임직원 역량 강화</a:t>
            </a:r>
            <a:endParaRPr sz="25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846"/>
        <p:cNvGrpSpPr/>
        <p:nvPr/>
      </p:nvGrpSpPr>
      <p:grpSpPr>
        <a:xfrm>
          <a:off x="0" y="0"/>
          <a:ext cx="0" cy="0"/>
          <a:chOff x="0" y="0"/>
          <a:chExt cx="0" cy="0"/>
        </a:xfrm>
      </p:grpSpPr>
      <p:sp>
        <p:nvSpPr>
          <p:cNvPr id="851" name="Google Shape;851;p32"/>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32</a:t>
            </a:r>
            <a:endParaRPr sz="900">
              <a:latin typeface="Arial"/>
              <a:ea typeface="Arial"/>
              <a:cs typeface="Arial"/>
              <a:sym typeface="Arial"/>
            </a:endParaRPr>
          </a:p>
        </p:txBody>
      </p:sp>
      <p:sp>
        <p:nvSpPr>
          <p:cNvPr id="861" name="Google Shape;861;p32"/>
          <p:cNvSpPr txBox="1"/>
          <p:nvPr/>
        </p:nvSpPr>
        <p:spPr>
          <a:xfrm>
            <a:off x="344124" y="1267336"/>
            <a:ext cx="248035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29B283"/>
                </a:solidFill>
                <a:latin typeface="Arial"/>
                <a:ea typeface="Arial"/>
                <a:cs typeface="Arial"/>
                <a:sym typeface="Arial"/>
              </a:rPr>
              <a:t>기후변화</a:t>
            </a:r>
            <a:r>
              <a:rPr lang="en-US" sz="2500" b="1" dirty="0">
                <a:solidFill>
                  <a:srgbClr val="29B283"/>
                </a:solidFill>
                <a:latin typeface="Arial"/>
                <a:ea typeface="Arial"/>
                <a:cs typeface="Arial"/>
                <a:sym typeface="Arial"/>
              </a:rPr>
              <a:t> </a:t>
            </a:r>
            <a:r>
              <a:rPr lang="en-US" sz="2500" b="1" dirty="0" err="1">
                <a:solidFill>
                  <a:srgbClr val="29B283"/>
                </a:solidFill>
                <a:latin typeface="Arial"/>
                <a:ea typeface="Arial"/>
                <a:cs typeface="Arial"/>
                <a:sym typeface="Arial"/>
              </a:rPr>
              <a:t>대응</a:t>
            </a:r>
            <a:endParaRPr sz="2500" dirty="0">
              <a:latin typeface="Arial"/>
              <a:ea typeface="Arial"/>
              <a:cs typeface="Arial"/>
              <a:sym typeface="Arial"/>
            </a:endParaRPr>
          </a:p>
        </p:txBody>
      </p:sp>
      <p:sp>
        <p:nvSpPr>
          <p:cNvPr id="862" name="Google Shape;862;p32"/>
          <p:cNvSpPr txBox="1"/>
          <p:nvPr/>
        </p:nvSpPr>
        <p:spPr>
          <a:xfrm>
            <a:off x="347298" y="2068621"/>
            <a:ext cx="5474381" cy="8525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29B283"/>
                </a:solidFill>
                <a:latin typeface="Arial"/>
                <a:ea typeface="Arial"/>
                <a:cs typeface="Arial"/>
                <a:sym typeface="Arial"/>
              </a:rPr>
              <a:t>Governance</a:t>
            </a:r>
            <a:endParaRPr sz="1300" dirty="0">
              <a:latin typeface="Arial"/>
              <a:ea typeface="Arial"/>
              <a:cs typeface="Arial"/>
              <a:sym typeface="Arial"/>
            </a:endParaRPr>
          </a:p>
          <a:p>
            <a:pPr marL="12700" marR="11430" lvl="0" indent="0" algn="l" rtl="0">
              <a:lnSpc>
                <a:spcPct val="120300"/>
              </a:lnSpc>
              <a:spcBef>
                <a:spcPts val="1105"/>
              </a:spcBef>
              <a:spcAft>
                <a:spcPts val="0"/>
              </a:spcAft>
              <a:buNone/>
            </a:pPr>
            <a:r>
              <a:rPr lang="en-US" sz="900" dirty="0" err="1">
                <a:solidFill>
                  <a:srgbClr val="595757"/>
                </a:solidFill>
                <a:latin typeface="Dotum"/>
                <a:ea typeface="Dotum"/>
                <a:cs typeface="Dotum"/>
                <a:sym typeface="Dotum"/>
              </a:rPr>
              <a:t>CJ프레시웨이는</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기후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변화</a:t>
            </a:r>
            <a:r>
              <a:rPr lang="en-US" sz="900" dirty="0">
                <a:solidFill>
                  <a:srgbClr val="595757"/>
                </a:solidFill>
                <a:latin typeface="Dotum"/>
                <a:ea typeface="Dotum"/>
                <a:cs typeface="Dotum"/>
                <a:sym typeface="Dotum"/>
              </a:rPr>
              <a:t> 및 </a:t>
            </a:r>
            <a:r>
              <a:rPr lang="en-US" sz="900" dirty="0" err="1">
                <a:solidFill>
                  <a:srgbClr val="595757"/>
                </a:solidFill>
                <a:latin typeface="Dotum"/>
                <a:ea typeface="Dotum"/>
                <a:cs typeface="Dotum"/>
                <a:sym typeface="Dotum"/>
              </a:rPr>
              <a:t>생물다양성에</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대한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체계적인</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대응을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ESG위원회</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산하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보고체계를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갖추고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정책</a:t>
            </a:r>
            <a:r>
              <a:rPr lang="en-US" sz="900" dirty="0">
                <a:solidFill>
                  <a:srgbClr val="595757"/>
                </a:solidFill>
                <a:latin typeface="Dotum"/>
                <a:ea typeface="Dotum"/>
                <a:cs typeface="Dotum"/>
                <a:sym typeface="Dotum"/>
              </a:rPr>
              <a:t> 및 </a:t>
            </a:r>
            <a:r>
              <a:rPr lang="en-US" sz="900" dirty="0" err="1">
                <a:solidFill>
                  <a:srgbClr val="595757"/>
                </a:solidFill>
                <a:latin typeface="Dotum"/>
                <a:ea typeface="Dotum"/>
                <a:cs typeface="Dotum"/>
                <a:sym typeface="Dotum"/>
              </a:rPr>
              <a:t>전략</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수립과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세부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활동을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추진하고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있습니다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또한</a:t>
            </a:r>
            <a:r>
              <a:rPr lang="en-US" sz="900" dirty="0">
                <a:solidFill>
                  <a:srgbClr val="595757"/>
                </a:solidFill>
                <a:latin typeface="Dotum"/>
                <a:ea typeface="Dotum"/>
                <a:cs typeface="Dotum"/>
                <a:sym typeface="Dotum"/>
              </a:rPr>
              <a:t> ESG </a:t>
            </a:r>
            <a:r>
              <a:rPr lang="en-US" sz="900" dirty="0" err="1">
                <a:solidFill>
                  <a:srgbClr val="595757"/>
                </a:solidFill>
                <a:latin typeface="Dotum"/>
                <a:ea typeface="Dotum"/>
                <a:cs typeface="Dotum"/>
                <a:sym typeface="Dotum"/>
              </a:rPr>
              <a:t>전담부서와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실무협의체의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긴밀한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협의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과정을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통해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과제발굴</a:t>
            </a:r>
            <a:r>
              <a:rPr lang="en-US" sz="900" dirty="0">
                <a:solidFill>
                  <a:srgbClr val="595757"/>
                </a:solidFill>
                <a:latin typeface="Dotum"/>
                <a:ea typeface="Dotum"/>
                <a:cs typeface="Dotum"/>
                <a:sym typeface="Dotum"/>
              </a:rPr>
              <a:t> 및 </a:t>
            </a:r>
            <a:r>
              <a:rPr lang="en-US" sz="900" dirty="0" err="1">
                <a:solidFill>
                  <a:srgbClr val="595757"/>
                </a:solidFill>
                <a:latin typeface="Dotum"/>
                <a:ea typeface="Dotum"/>
                <a:cs typeface="Dotum"/>
                <a:sym typeface="Dotum"/>
              </a:rPr>
              <a:t>관련</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활동</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모니터링을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수행하고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있습니다</a:t>
            </a:r>
            <a:r>
              <a:rPr lang="en-US" sz="900" dirty="0">
                <a:solidFill>
                  <a:srgbClr val="595757"/>
                </a:solidFill>
                <a:latin typeface="Dotum"/>
                <a:ea typeface="Dotum"/>
                <a:cs typeface="Dotum"/>
                <a:sym typeface="Dotum"/>
              </a:rPr>
              <a:t>. </a:t>
            </a:r>
            <a:endParaRPr sz="900" dirty="0">
              <a:latin typeface="Dotum"/>
              <a:ea typeface="Dotum"/>
              <a:cs typeface="Dotum"/>
              <a:sym typeface="Dotum"/>
            </a:endParaRPr>
          </a:p>
        </p:txBody>
      </p:sp>
      <p:sp>
        <p:nvSpPr>
          <p:cNvPr id="863" name="Google Shape;863;p32"/>
          <p:cNvSpPr txBox="1"/>
          <p:nvPr/>
        </p:nvSpPr>
        <p:spPr>
          <a:xfrm>
            <a:off x="341424" y="3314975"/>
            <a:ext cx="5561536" cy="168353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29B283"/>
                </a:solidFill>
                <a:latin typeface="Arial"/>
                <a:ea typeface="Arial"/>
                <a:cs typeface="Arial"/>
                <a:sym typeface="Arial"/>
              </a:rPr>
              <a:t>Strategy</a:t>
            </a:r>
            <a:endParaRPr sz="1300" dirty="0">
              <a:latin typeface="Arial"/>
              <a:ea typeface="Arial"/>
              <a:cs typeface="Arial"/>
              <a:sym typeface="Arial"/>
            </a:endParaRPr>
          </a:p>
          <a:p>
            <a:pPr marL="12700" marR="5080" lvl="0" indent="0" algn="l" rtl="0">
              <a:lnSpc>
                <a:spcPct val="120300"/>
              </a:lnSpc>
              <a:spcBef>
                <a:spcPts val="1105"/>
              </a:spcBef>
              <a:spcAft>
                <a:spcPts val="0"/>
              </a:spcAft>
              <a:buNone/>
            </a:pPr>
            <a:r>
              <a:rPr lang="en-US" sz="900" dirty="0" err="1">
                <a:solidFill>
                  <a:srgbClr val="595757"/>
                </a:solidFill>
                <a:latin typeface="Dotum"/>
                <a:ea typeface="Dotum"/>
                <a:cs typeface="Dotum"/>
                <a:sym typeface="Dotum"/>
              </a:rPr>
              <a:t>CJ프레시웨이는</a:t>
            </a:r>
            <a:r>
              <a:rPr lang="en-US" sz="900" dirty="0">
                <a:solidFill>
                  <a:srgbClr val="595757"/>
                </a:solidFill>
                <a:latin typeface="Dotum"/>
                <a:ea typeface="Dotum"/>
                <a:cs typeface="Dotum"/>
                <a:sym typeface="Dotum"/>
              </a:rPr>
              <a:t> TCFD(</a:t>
            </a:r>
            <a:r>
              <a:rPr lang="en-US" sz="900" dirty="0" err="1">
                <a:solidFill>
                  <a:srgbClr val="595757"/>
                </a:solidFill>
                <a:latin typeface="Dotum"/>
                <a:ea typeface="Dotum"/>
                <a:cs typeface="Dotum"/>
                <a:sym typeface="Dotum"/>
              </a:rPr>
              <a:t>TaskForceonClimate-RelatedFinancial</a:t>
            </a:r>
            <a:r>
              <a:rPr lang="en-US" sz="900" dirty="0">
                <a:solidFill>
                  <a:srgbClr val="595757"/>
                </a:solidFill>
                <a:latin typeface="Dotum"/>
                <a:ea typeface="Dotum"/>
                <a:cs typeface="Dotum"/>
                <a:sym typeface="Dotum"/>
              </a:rPr>
              <a:t> Disclosures)</a:t>
            </a:r>
            <a:r>
              <a:rPr lang="en-US" sz="900" dirty="0" err="1">
                <a:solidFill>
                  <a:srgbClr val="595757"/>
                </a:solidFill>
                <a:latin typeface="Dotum"/>
                <a:ea typeface="Dotum"/>
                <a:cs typeface="Dotum"/>
                <a:sym typeface="Dotum"/>
              </a:rPr>
              <a:t>와TNFD</a:t>
            </a:r>
            <a:r>
              <a:rPr lang="en-US" sz="900" dirty="0">
                <a:solidFill>
                  <a:srgbClr val="595757"/>
                </a:solidFill>
                <a:latin typeface="Dotum"/>
                <a:ea typeface="Dotum"/>
                <a:cs typeface="Dotum"/>
                <a:sym typeface="Dotum"/>
              </a:rPr>
              <a:t>(</a:t>
            </a:r>
            <a:r>
              <a:rPr lang="en-US" sz="900" dirty="0" err="1">
                <a:solidFill>
                  <a:srgbClr val="595757"/>
                </a:solidFill>
                <a:latin typeface="Dotum"/>
                <a:ea typeface="Dotum"/>
                <a:cs typeface="Dotum"/>
                <a:sym typeface="Dotum"/>
              </a:rPr>
              <a:t>TaskforceonNature-relatedFinancial</a:t>
            </a:r>
            <a:r>
              <a:rPr lang="en-US" sz="900" dirty="0">
                <a:solidFill>
                  <a:srgbClr val="595757"/>
                </a:solidFill>
                <a:latin typeface="Dotum"/>
                <a:ea typeface="Dotum"/>
                <a:cs typeface="Dotum"/>
                <a:sym typeface="Dotum"/>
              </a:rPr>
              <a:t> Disclosures)</a:t>
            </a:r>
            <a:r>
              <a:rPr lang="en-US" sz="900" dirty="0" err="1">
                <a:solidFill>
                  <a:srgbClr val="595757"/>
                </a:solidFill>
                <a:latin typeface="Dotum"/>
                <a:ea typeface="Dotum"/>
                <a:cs typeface="Dotum"/>
                <a:sym typeface="Dotum"/>
              </a:rPr>
              <a:t>권고안에</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따라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기후변화</a:t>
            </a:r>
            <a:r>
              <a:rPr lang="en-US" sz="900" dirty="0">
                <a:solidFill>
                  <a:srgbClr val="595757"/>
                </a:solidFill>
                <a:latin typeface="Dotum"/>
                <a:ea typeface="Dotum"/>
                <a:cs typeface="Dotum"/>
                <a:sym typeface="Dotum"/>
              </a:rPr>
              <a:t> 및 </a:t>
            </a:r>
            <a:r>
              <a:rPr lang="en-US" sz="900" dirty="0" err="1">
                <a:solidFill>
                  <a:srgbClr val="595757"/>
                </a:solidFill>
                <a:latin typeface="Dotum"/>
                <a:ea typeface="Dotum"/>
                <a:cs typeface="Dotum"/>
                <a:sym typeface="Dotum"/>
              </a:rPr>
              <a:t>생물다양성</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관련리스크와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기회를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분석하여</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당사가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직면한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환경적</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위험을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체계적으로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관리하고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지속가능한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성장을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전략을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수립하였습니다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구체적인</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중장기</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계획을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통해</a:t>
            </a:r>
            <a:r>
              <a:rPr lang="en-US" sz="900" dirty="0">
                <a:solidFill>
                  <a:srgbClr val="595757"/>
                </a:solidFill>
                <a:latin typeface="Dotum"/>
                <a:ea typeface="Dotum"/>
                <a:cs typeface="Dotum"/>
                <a:sym typeface="Dotum"/>
              </a:rPr>
              <a:t> 2030년까지 </a:t>
            </a:r>
            <a:r>
              <a:rPr lang="en-US" sz="900" dirty="0" err="1">
                <a:solidFill>
                  <a:srgbClr val="595757"/>
                </a:solidFill>
                <a:latin typeface="Dotum"/>
                <a:ea typeface="Dotum"/>
                <a:cs typeface="Dotum"/>
                <a:sym typeface="Dotum"/>
              </a:rPr>
              <a:t>BAU대비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온실가스</a:t>
            </a:r>
            <a:r>
              <a:rPr lang="en-US" sz="900" dirty="0">
                <a:solidFill>
                  <a:srgbClr val="595757"/>
                </a:solidFill>
                <a:latin typeface="Dotum"/>
                <a:ea typeface="Dotum"/>
                <a:cs typeface="Dotum"/>
                <a:sym typeface="Dotum"/>
              </a:rPr>
              <a:t> 50% </a:t>
            </a:r>
            <a:r>
              <a:rPr lang="en-US" sz="900" dirty="0" err="1">
                <a:solidFill>
                  <a:srgbClr val="595757"/>
                </a:solidFill>
                <a:latin typeface="Dotum"/>
                <a:ea typeface="Dotum"/>
                <a:cs typeface="Dotum"/>
                <a:sym typeface="Dotum"/>
              </a:rPr>
              <a:t>감축</a:t>
            </a:r>
            <a:r>
              <a:rPr lang="en-US" sz="900" dirty="0">
                <a:solidFill>
                  <a:srgbClr val="595757"/>
                </a:solidFill>
                <a:latin typeface="Dotum"/>
                <a:ea typeface="Dotum"/>
                <a:cs typeface="Dotum"/>
                <a:sym typeface="Dotum"/>
              </a:rPr>
              <a:t>, 2050년까지 </a:t>
            </a:r>
            <a:r>
              <a:rPr lang="en-US" sz="900" dirty="0" err="1">
                <a:solidFill>
                  <a:srgbClr val="595757"/>
                </a:solidFill>
                <a:latin typeface="Dotum"/>
                <a:ea typeface="Dotum"/>
                <a:cs typeface="Dotum"/>
                <a:sym typeface="Dotum"/>
              </a:rPr>
              <a:t>넷제로</a:t>
            </a:r>
            <a:r>
              <a:rPr lang="en-US" sz="900" dirty="0">
                <a:solidFill>
                  <a:srgbClr val="595757"/>
                </a:solidFill>
                <a:latin typeface="Dotum"/>
                <a:ea typeface="Dotum"/>
                <a:cs typeface="Dotum"/>
                <a:sym typeface="Dotum"/>
              </a:rPr>
              <a:t>(Net-zero) </a:t>
            </a:r>
            <a:r>
              <a:rPr lang="en-US" sz="900" dirty="0" err="1">
                <a:solidFill>
                  <a:srgbClr val="595757"/>
                </a:solidFill>
                <a:latin typeface="Dotum"/>
                <a:ea typeface="Dotum"/>
                <a:cs typeface="Dotum"/>
                <a:sym typeface="Dotum"/>
              </a:rPr>
              <a:t>달성을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목표로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하며</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나아가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공급망에서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발생하는</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온실가스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배출량을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파악하고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지속가능한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구매전략을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추진할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예정입니다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이번</a:t>
            </a:r>
            <a:r>
              <a:rPr lang="en-US" sz="900" dirty="0">
                <a:solidFill>
                  <a:srgbClr val="595757"/>
                </a:solidFill>
                <a:latin typeface="Dotum"/>
                <a:ea typeface="Dotum"/>
                <a:cs typeface="Dotum"/>
                <a:sym typeface="Dotum"/>
              </a:rPr>
              <a:t> TNFD </a:t>
            </a:r>
            <a:r>
              <a:rPr lang="en-US" sz="900" dirty="0" err="1">
                <a:solidFill>
                  <a:srgbClr val="595757"/>
                </a:solidFill>
                <a:latin typeface="Dotum"/>
                <a:ea typeface="Dotum"/>
                <a:cs typeface="Dotum"/>
                <a:sym typeface="Dotum"/>
              </a:rPr>
              <a:t>보고에서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국내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주요사업장을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대상으로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포괄적으로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위험</a:t>
            </a:r>
            <a:r>
              <a:rPr lang="en-US" sz="900" dirty="0">
                <a:solidFill>
                  <a:srgbClr val="595757"/>
                </a:solidFill>
                <a:latin typeface="Dotum"/>
                <a:ea typeface="Dotum"/>
                <a:cs typeface="Dotum"/>
                <a:sym typeface="Dotum"/>
              </a:rPr>
              <a:t> 및 </a:t>
            </a:r>
            <a:r>
              <a:rPr lang="en-US" sz="900" dirty="0" err="1">
                <a:solidFill>
                  <a:srgbClr val="595757"/>
                </a:solidFill>
                <a:latin typeface="Dotum"/>
                <a:ea typeface="Dotum"/>
                <a:cs typeface="Dotum"/>
                <a:sym typeface="Dotum"/>
              </a:rPr>
              <a:t>기회를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평가하였으며</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향후에는</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리스크</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우선순위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정립</a:t>
            </a:r>
            <a:r>
              <a:rPr lang="en-US" sz="900" dirty="0">
                <a:solidFill>
                  <a:srgbClr val="595757"/>
                </a:solidFill>
                <a:latin typeface="Dotum"/>
                <a:ea typeface="Dotum"/>
                <a:cs typeface="Dotum"/>
                <a:sym typeface="Dotum"/>
              </a:rPr>
              <a:t> 및 </a:t>
            </a:r>
            <a:r>
              <a:rPr lang="en-US" sz="900" dirty="0" err="1">
                <a:solidFill>
                  <a:srgbClr val="595757"/>
                </a:solidFill>
                <a:latin typeface="Dotum"/>
                <a:ea typeface="Dotum"/>
                <a:cs typeface="Dotum"/>
                <a:sym typeface="Dotum"/>
              </a:rPr>
              <a:t>중요도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평가를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통해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민감한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사업장을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선정하고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관련</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영향을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정량화하여</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부정적인</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영향을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줄이기</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목표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수립을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검토해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나갈</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예정입니다</a:t>
            </a:r>
            <a:r>
              <a:rPr lang="en-US"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866" name="Google Shape;866;p32"/>
          <p:cNvSpPr txBox="1"/>
          <p:nvPr/>
        </p:nvSpPr>
        <p:spPr>
          <a:xfrm>
            <a:off x="1091365" y="3619704"/>
            <a:ext cx="586740" cy="147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a:solidFill>
                  <a:srgbClr val="FFFFFF"/>
                </a:solidFill>
                <a:latin typeface="Dotum"/>
                <a:ea typeface="Dotum"/>
                <a:cs typeface="Dotum"/>
                <a:sym typeface="Dotum"/>
              </a:rPr>
              <a:t>ESG위원회</a:t>
            </a:r>
            <a:endParaRPr sz="800">
              <a:latin typeface="Dotum"/>
              <a:ea typeface="Dotum"/>
              <a:cs typeface="Dotum"/>
              <a:sym typeface="Dotum"/>
            </a:endParaRPr>
          </a:p>
        </p:txBody>
      </p:sp>
      <p:sp>
        <p:nvSpPr>
          <p:cNvPr id="867" name="Google Shape;867;p32"/>
          <p:cNvSpPr txBox="1"/>
          <p:nvPr/>
        </p:nvSpPr>
        <p:spPr>
          <a:xfrm>
            <a:off x="10481847" y="5487416"/>
            <a:ext cx="455930" cy="147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b="1">
                <a:solidFill>
                  <a:srgbClr val="FFFFFF"/>
                </a:solidFill>
                <a:latin typeface="Arial"/>
                <a:ea typeface="Arial"/>
                <a:cs typeface="Arial"/>
                <a:sym typeface="Arial"/>
              </a:rPr>
              <a:t>비즈니스</a:t>
            </a:r>
            <a:endParaRPr sz="800">
              <a:latin typeface="Arial"/>
              <a:ea typeface="Arial"/>
              <a:cs typeface="Arial"/>
              <a:sym typeface="Arial"/>
            </a:endParaRPr>
          </a:p>
        </p:txBody>
      </p:sp>
      <p:sp>
        <p:nvSpPr>
          <p:cNvPr id="868" name="Google Shape;868;p32"/>
          <p:cNvSpPr txBox="1"/>
          <p:nvPr/>
        </p:nvSpPr>
        <p:spPr>
          <a:xfrm>
            <a:off x="1003684" y="4695648"/>
            <a:ext cx="762635" cy="147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a:solidFill>
                  <a:srgbClr val="FFFFFF"/>
                </a:solidFill>
                <a:latin typeface="Dotum"/>
                <a:ea typeface="Dotum"/>
                <a:cs typeface="Dotum"/>
                <a:sym typeface="Dotum"/>
              </a:rPr>
              <a:t>ESG경영협의체</a:t>
            </a:r>
            <a:endParaRPr sz="800">
              <a:latin typeface="Dotum"/>
              <a:ea typeface="Dotum"/>
              <a:cs typeface="Dotum"/>
              <a:sym typeface="Dotum"/>
            </a:endParaRPr>
          </a:p>
        </p:txBody>
      </p:sp>
      <p:sp>
        <p:nvSpPr>
          <p:cNvPr id="869" name="Google Shape;869;p32"/>
          <p:cNvSpPr txBox="1"/>
          <p:nvPr/>
        </p:nvSpPr>
        <p:spPr>
          <a:xfrm>
            <a:off x="1985517" y="5742461"/>
            <a:ext cx="699135" cy="147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a:solidFill>
                  <a:srgbClr val="FFFFFF"/>
                </a:solidFill>
                <a:latin typeface="Dotum"/>
                <a:ea typeface="Dotum"/>
                <a:cs typeface="Dotum"/>
                <a:sym typeface="Dotum"/>
              </a:rPr>
              <a:t>ESG전담부서</a:t>
            </a:r>
            <a:endParaRPr sz="800">
              <a:latin typeface="Dotum"/>
              <a:ea typeface="Dotum"/>
              <a:cs typeface="Dotum"/>
              <a:sym typeface="Dotum"/>
            </a:endParaRPr>
          </a:p>
        </p:txBody>
      </p:sp>
      <p:sp>
        <p:nvSpPr>
          <p:cNvPr id="870" name="Google Shape;870;p32"/>
          <p:cNvSpPr txBox="1"/>
          <p:nvPr/>
        </p:nvSpPr>
        <p:spPr>
          <a:xfrm>
            <a:off x="10614156" y="6502819"/>
            <a:ext cx="280670" cy="1473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800">
                <a:solidFill>
                  <a:srgbClr val="FFFFFF"/>
                </a:solidFill>
                <a:latin typeface="Dotum"/>
                <a:ea typeface="Dotum"/>
                <a:cs typeface="Dotum"/>
                <a:sym typeface="Dotum"/>
              </a:rPr>
              <a:t>폐기</a:t>
            </a:r>
            <a:endParaRPr sz="800">
              <a:latin typeface="Dotum"/>
              <a:ea typeface="Dotum"/>
              <a:cs typeface="Dotum"/>
              <a:sym typeface="Dotum"/>
            </a:endParaRPr>
          </a:p>
        </p:txBody>
      </p:sp>
      <p:sp>
        <p:nvSpPr>
          <p:cNvPr id="2" name="TextBox 1">
            <a:extLst>
              <a:ext uri="{FF2B5EF4-FFF2-40B4-BE49-F238E27FC236}">
                <a16:creationId xmlns:a16="http://schemas.microsoft.com/office/drawing/2014/main" id="{52A1DCA4-AC0C-E78C-BE5E-E9F315A7C65B}"/>
              </a:ext>
            </a:extLst>
          </p:cNvPr>
          <p:cNvSpPr txBox="1"/>
          <p:nvPr/>
        </p:nvSpPr>
        <p:spPr>
          <a:xfrm>
            <a:off x="280425" y="5303242"/>
            <a:ext cx="5541254" cy="1338828"/>
          </a:xfrm>
          <a:prstGeom prst="rect">
            <a:avLst/>
          </a:prstGeom>
          <a:noFill/>
        </p:spPr>
        <p:txBody>
          <a:bodyPr wrap="square" rtlCol="0">
            <a:spAutoFit/>
          </a:bodyPr>
          <a:lstStyle/>
          <a:p>
            <a:r>
              <a:rPr lang="ko-KR" altLang="en-US" sz="900" dirty="0"/>
              <a:t>기후변화 대응</a:t>
            </a:r>
          </a:p>
          <a:p>
            <a:r>
              <a:rPr lang="en-US" altLang="ko-KR" sz="900" dirty="0"/>
              <a:t>- </a:t>
            </a:r>
            <a:r>
              <a:rPr lang="ko-KR" altLang="en-US" sz="900" dirty="0"/>
              <a:t>전기차 도입 등을 통한 친환경 </a:t>
            </a:r>
            <a:r>
              <a:rPr lang="ko-KR" altLang="en-US" sz="900" dirty="0" err="1"/>
              <a:t>물류망</a:t>
            </a:r>
            <a:r>
              <a:rPr lang="ko-KR" altLang="en-US" sz="900" dirty="0"/>
              <a:t> 구축</a:t>
            </a:r>
          </a:p>
          <a:p>
            <a:r>
              <a:rPr lang="en-US" altLang="ko-KR" sz="900" dirty="0"/>
              <a:t>- </a:t>
            </a:r>
            <a:r>
              <a:rPr lang="ko-KR" altLang="en-US" sz="900" dirty="0"/>
              <a:t>고객 참여형 친환경 캠페인 확대</a:t>
            </a:r>
          </a:p>
          <a:p>
            <a:r>
              <a:rPr lang="en-US" altLang="ko-KR" sz="900" dirty="0"/>
              <a:t>- </a:t>
            </a:r>
            <a:r>
              <a:rPr lang="ko-KR" altLang="en-US" sz="900" dirty="0"/>
              <a:t>친환경 공간 디자인 도입 및 저탄소 메뉴 제공을 통한 지속가능 </a:t>
            </a:r>
            <a:r>
              <a:rPr lang="ko-KR" altLang="en-US" sz="900" dirty="0" err="1"/>
              <a:t>푸드서비스</a:t>
            </a:r>
            <a:r>
              <a:rPr lang="ko-KR" altLang="en-US" sz="900" dirty="0"/>
              <a:t> 제공</a:t>
            </a:r>
          </a:p>
          <a:p>
            <a:endParaRPr lang="ko-KR" altLang="en-US" sz="900" dirty="0"/>
          </a:p>
          <a:p>
            <a:r>
              <a:rPr lang="ko-KR" altLang="en-US" sz="900" dirty="0"/>
              <a:t>생물다양성 관리</a:t>
            </a:r>
          </a:p>
          <a:p>
            <a:r>
              <a:rPr lang="en-US" altLang="ko-KR" sz="900" dirty="0"/>
              <a:t>- ASC·MSC </a:t>
            </a:r>
            <a:r>
              <a:rPr lang="ko-KR" altLang="en-US" sz="900" dirty="0"/>
              <a:t>등 지속가능성 인증 수산물 확대</a:t>
            </a:r>
          </a:p>
          <a:p>
            <a:r>
              <a:rPr lang="en-US" altLang="ko-KR" sz="900" dirty="0"/>
              <a:t>- </a:t>
            </a:r>
            <a:r>
              <a:rPr lang="ko-KR" altLang="en-US" sz="900" dirty="0"/>
              <a:t>채식 전용 원물 단독 코너 운영</a:t>
            </a:r>
          </a:p>
          <a:p>
            <a:r>
              <a:rPr lang="en-US" altLang="ko-KR" sz="900" dirty="0"/>
              <a:t>- </a:t>
            </a:r>
            <a:r>
              <a:rPr lang="ko-KR" altLang="en-US" sz="900" dirty="0"/>
              <a:t>전복 등 친환경 메뉴 신설</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485"/>
        <p:cNvGrpSpPr/>
        <p:nvPr/>
      </p:nvGrpSpPr>
      <p:grpSpPr>
        <a:xfrm>
          <a:off x="0" y="0"/>
          <a:ext cx="0" cy="0"/>
          <a:chOff x="0" y="0"/>
          <a:chExt cx="0" cy="0"/>
        </a:xfrm>
      </p:grpSpPr>
      <p:sp>
        <p:nvSpPr>
          <p:cNvPr id="3493" name="Google Shape;3493;p59"/>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59</a:t>
            </a:r>
            <a:endParaRPr sz="900">
              <a:latin typeface="Arial"/>
              <a:ea typeface="Arial"/>
              <a:cs typeface="Arial"/>
              <a:sym typeface="Arial"/>
            </a:endParaRPr>
          </a:p>
        </p:txBody>
      </p:sp>
      <p:sp>
        <p:nvSpPr>
          <p:cNvPr id="3503" name="Google Shape;3503;p59"/>
          <p:cNvSpPr txBox="1"/>
          <p:nvPr/>
        </p:nvSpPr>
        <p:spPr>
          <a:xfrm>
            <a:off x="347299" y="2068621"/>
            <a:ext cx="6263983" cy="145424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조직</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적응과</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직무</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역량</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강화를</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위한</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신규</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프로그램</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개설</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경력</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입사자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입문</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교육</a:t>
            </a:r>
            <a:r>
              <a:rPr lang="en-US" sz="1000" b="0" dirty="0">
                <a:solidFill>
                  <a:srgbClr val="E18811"/>
                </a:solidFill>
                <a:latin typeface="Arial"/>
                <a:ea typeface="Arial"/>
                <a:cs typeface="Arial"/>
                <a:sym typeface="Arial"/>
              </a:rPr>
              <a:t>(Melting Day)</a:t>
            </a:r>
            <a:endParaRPr sz="1000" dirty="0">
              <a:latin typeface="Arial"/>
              <a:ea typeface="Arial"/>
              <a:cs typeface="Arial"/>
              <a:sym typeface="Arial"/>
            </a:endParaRPr>
          </a:p>
          <a:p>
            <a:pPr marL="12700" marR="812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Melting Day</a:t>
            </a:r>
            <a:r>
              <a:rPr lang="ko-KR" altLang="en-US" sz="900" dirty="0">
                <a:solidFill>
                  <a:srgbClr val="595757"/>
                </a:solidFill>
                <a:latin typeface="Dotum"/>
                <a:ea typeface="Dotum"/>
                <a:cs typeface="Dotum"/>
                <a:sym typeface="Dotum"/>
              </a:rPr>
              <a:t>는 경력 입사자를 위해 </a:t>
            </a:r>
            <a:r>
              <a:rPr lang="en-US" altLang="ko-KR" sz="900" dirty="0">
                <a:solidFill>
                  <a:srgbClr val="595757"/>
                </a:solidFill>
                <a:latin typeface="Dotum"/>
                <a:ea typeface="Dotum"/>
                <a:cs typeface="Dotum"/>
                <a:sym typeface="Dotum"/>
              </a:rPr>
              <a:t>CJ </a:t>
            </a:r>
            <a:r>
              <a:rPr lang="ko-KR" altLang="en-US" sz="900" dirty="0">
                <a:solidFill>
                  <a:srgbClr val="595757"/>
                </a:solidFill>
                <a:latin typeface="Dotum"/>
                <a:ea typeface="Dotum"/>
                <a:cs typeface="Dotum"/>
                <a:sym typeface="Dotum"/>
              </a:rPr>
              <a:t>경영철학</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업무 및 조직에 대한 이해를 제공하기 위해 신설된 경력 </a:t>
            </a:r>
            <a:r>
              <a:rPr lang="ko-KR" altLang="en-US" sz="900" dirty="0" err="1">
                <a:solidFill>
                  <a:srgbClr val="595757"/>
                </a:solidFill>
                <a:latin typeface="Dotum"/>
                <a:ea typeface="Dotum"/>
                <a:cs typeface="Dotum"/>
                <a:sym typeface="Dotum"/>
              </a:rPr>
              <a:t>입사자</a:t>
            </a:r>
            <a:r>
              <a:rPr lang="ko-KR" altLang="en-US" sz="900" dirty="0">
                <a:solidFill>
                  <a:srgbClr val="595757"/>
                </a:solidFill>
                <a:latin typeface="Dotum"/>
                <a:ea typeface="Dotum"/>
                <a:cs typeface="Dotum"/>
                <a:sym typeface="Dotum"/>
              </a:rPr>
              <a:t> 입문 교육으로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대면 교육을 통해 네트워킹을 형성하고 원활한 조직 적응과 </a:t>
            </a:r>
            <a:r>
              <a:rPr lang="ko-KR" altLang="en-US" sz="900" dirty="0" err="1">
                <a:solidFill>
                  <a:srgbClr val="595757"/>
                </a:solidFill>
                <a:latin typeface="Dotum"/>
                <a:ea typeface="Dotum"/>
                <a:cs typeface="Dotum"/>
                <a:sym typeface="Dotum"/>
              </a:rPr>
              <a:t>온보딩을</a:t>
            </a:r>
            <a:r>
              <a:rPr lang="ko-KR" altLang="en-US" sz="900" dirty="0">
                <a:solidFill>
                  <a:srgbClr val="595757"/>
                </a:solidFill>
                <a:latin typeface="Dotum"/>
                <a:ea typeface="Dotum"/>
                <a:cs typeface="Dotum"/>
                <a:sym typeface="Dotum"/>
              </a:rPr>
              <a:t> 지원하기 위해 구성되었습니다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본 교육은 사전 학습 및 과제를 통해 조직에 대한 이해도를 높이고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외부 강사 초청 특강과 간담회 등 대상자의 수월한 조직 적응을 위한 다양한 프로그램이 진행됩니다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신설 첫해에는 </a:t>
            </a:r>
            <a:r>
              <a:rPr lang="en-US" altLang="ko-KR" sz="900" dirty="0">
                <a:solidFill>
                  <a:srgbClr val="595757"/>
                </a:solidFill>
                <a:latin typeface="Dotum"/>
                <a:ea typeface="Dotum"/>
                <a:cs typeface="Dotum"/>
                <a:sym typeface="Dotum"/>
              </a:rPr>
              <a:t>5</a:t>
            </a:r>
            <a:r>
              <a:rPr lang="ko-KR" altLang="en-US" sz="900" dirty="0">
                <a:solidFill>
                  <a:srgbClr val="595757"/>
                </a:solidFill>
                <a:latin typeface="Dotum"/>
                <a:ea typeface="Dotum"/>
                <a:cs typeface="Dotum"/>
                <a:sym typeface="Dotum"/>
              </a:rPr>
              <a:t>점 만점에 </a:t>
            </a:r>
            <a:r>
              <a:rPr lang="en-US" altLang="ko-KR" sz="900" dirty="0">
                <a:solidFill>
                  <a:srgbClr val="595757"/>
                </a:solidFill>
                <a:latin typeface="Dotum"/>
                <a:ea typeface="Dotum"/>
                <a:cs typeface="Dotum"/>
                <a:sym typeface="Dotum"/>
              </a:rPr>
              <a:t>4.9</a:t>
            </a:r>
            <a:r>
              <a:rPr lang="ko-KR" altLang="en-US" sz="900" dirty="0">
                <a:solidFill>
                  <a:srgbClr val="595757"/>
                </a:solidFill>
                <a:latin typeface="Dotum"/>
                <a:ea typeface="Dotum"/>
                <a:cs typeface="Dotum"/>
                <a:sym typeface="Dotum"/>
              </a:rPr>
              <a:t>점의 높은 만족도를 기록하여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기존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일 과정에서 </a:t>
            </a:r>
            <a:r>
              <a:rPr lang="en-US" altLang="ko-KR" sz="900" dirty="0">
                <a:solidFill>
                  <a:srgbClr val="595757"/>
                </a:solidFill>
                <a:latin typeface="Dotum"/>
                <a:ea typeface="Dotum"/>
                <a:cs typeface="Dotum"/>
                <a:sym typeface="Dotum"/>
              </a:rPr>
              <a:t>2</a:t>
            </a:r>
            <a:r>
              <a:rPr lang="ko-KR" altLang="en-US" sz="900" dirty="0">
                <a:solidFill>
                  <a:srgbClr val="595757"/>
                </a:solidFill>
                <a:latin typeface="Dotum"/>
                <a:ea typeface="Dotum"/>
                <a:cs typeface="Dotum"/>
                <a:sym typeface="Dotum"/>
              </a:rPr>
              <a:t>일 과정으로 확대 운영을 계획하고 있습니다</a:t>
            </a:r>
            <a:r>
              <a:rPr lang="en-US" altLang="ko-KR" sz="900" dirty="0">
                <a:solidFill>
                  <a:srgbClr val="595757"/>
                </a:solidFill>
                <a:latin typeface="Dotum"/>
                <a:ea typeface="Dotum"/>
                <a:cs typeface="Dotum"/>
                <a:sym typeface="Dotum"/>
              </a:rPr>
              <a:t>.</a:t>
            </a:r>
          </a:p>
        </p:txBody>
      </p:sp>
      <p:sp>
        <p:nvSpPr>
          <p:cNvPr id="3504" name="Google Shape;3504;p59"/>
          <p:cNvSpPr txBox="1"/>
          <p:nvPr/>
        </p:nvSpPr>
        <p:spPr>
          <a:xfrm>
            <a:off x="344124" y="5164215"/>
            <a:ext cx="7544486" cy="19441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리더</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대상</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리더십</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역량</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증진</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프로그램</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강화</a:t>
            </a:r>
            <a:endParaRPr sz="1000" dirty="0">
              <a:latin typeface="Arial"/>
              <a:ea typeface="Arial"/>
              <a:cs typeface="Arial"/>
              <a:sym typeface="Arial"/>
            </a:endParaRPr>
          </a:p>
          <a:p>
            <a:pPr marL="12700" lvl="0" indent="0" algn="l" rtl="0">
              <a:lnSpc>
                <a:spcPct val="100000"/>
              </a:lnSpc>
              <a:spcBef>
                <a:spcPts val="88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리더십 교육 체계를 견고화하고 교육 과정 간 연계성을 고려하여 교육 과정을 개편하였습니다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리더 후보군을 대상으로 진행되는 ‘</a:t>
            </a:r>
            <a:r>
              <a:rPr lang="en-US" altLang="ko-KR" sz="900" dirty="0" err="1">
                <a:solidFill>
                  <a:srgbClr val="595757"/>
                </a:solidFill>
                <a:latin typeface="Dotum"/>
                <a:ea typeface="Dotum"/>
                <a:cs typeface="Dotum"/>
                <a:sym typeface="Dotum"/>
              </a:rPr>
              <a:t>Pre;dership</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과정은 자기 인식을 기반으로 바람직한 리더상을 확립하고</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리더로서의</a:t>
            </a:r>
            <a:r>
              <a:rPr lang="ko-KR" altLang="en-US" sz="900" dirty="0">
                <a:solidFill>
                  <a:srgbClr val="595757"/>
                </a:solidFill>
                <a:latin typeface="Dotum"/>
                <a:ea typeface="Dotum"/>
                <a:cs typeface="Dotum"/>
                <a:sym typeface="Dotum"/>
              </a:rPr>
              <a:t> 성장 전략을 수립할 수 있는 리더십 역량 개발 프로그램입니다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본 프로그램을 통해 향후 안정적 팀 리딩을 위한 준비된 리더 풀</a:t>
            </a:r>
            <a:r>
              <a:rPr lang="en-US" altLang="ko-KR" sz="900" dirty="0">
                <a:solidFill>
                  <a:srgbClr val="595757"/>
                </a:solidFill>
                <a:latin typeface="Dotum"/>
                <a:ea typeface="Dotum"/>
                <a:cs typeface="Dotum"/>
                <a:sym typeface="Dotum"/>
              </a:rPr>
              <a:t>(pool)</a:t>
            </a:r>
            <a:r>
              <a:rPr lang="ko-KR" altLang="en-US" sz="900" dirty="0">
                <a:solidFill>
                  <a:srgbClr val="595757"/>
                </a:solidFill>
                <a:latin typeface="Dotum"/>
                <a:ea typeface="Dotum"/>
                <a:cs typeface="Dotum"/>
                <a:sym typeface="Dotum"/>
              </a:rPr>
              <a:t>을 선제적으로 양성하고 있습니다</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프레시웨이만의</a:t>
            </a:r>
            <a:r>
              <a:rPr lang="ko-KR" altLang="en-US" sz="900" dirty="0">
                <a:solidFill>
                  <a:srgbClr val="595757"/>
                </a:solidFill>
                <a:latin typeface="Dotum"/>
                <a:ea typeface="Dotum"/>
                <a:cs typeface="Dotum"/>
                <a:sym typeface="Dotum"/>
              </a:rPr>
              <a:t> 특성을 반영한 신임 리더 교육 과정인 ‘</a:t>
            </a:r>
            <a:r>
              <a:rPr lang="en-US" altLang="ko-KR" sz="900" dirty="0">
                <a:solidFill>
                  <a:srgbClr val="595757"/>
                </a:solidFill>
                <a:latin typeface="Dotum"/>
                <a:ea typeface="Dotum"/>
                <a:cs typeface="Dotum"/>
                <a:sym typeface="Dotum"/>
              </a:rPr>
              <a:t>Lead-Starter’ </a:t>
            </a:r>
            <a:r>
              <a:rPr lang="ko-KR" altLang="en-US" sz="900" dirty="0">
                <a:solidFill>
                  <a:srgbClr val="595757"/>
                </a:solidFill>
                <a:latin typeface="Dotum"/>
                <a:ea typeface="Dotum"/>
                <a:cs typeface="Dotum"/>
                <a:sym typeface="Dotum"/>
              </a:rPr>
              <a:t>과정은 </a:t>
            </a:r>
            <a:r>
              <a:rPr lang="ko-KR" altLang="en-US" sz="900" dirty="0" err="1">
                <a:solidFill>
                  <a:srgbClr val="595757"/>
                </a:solidFill>
                <a:latin typeface="Dotum"/>
                <a:ea typeface="Dotum"/>
                <a:cs typeface="Dotum"/>
                <a:sym typeface="Dotum"/>
              </a:rPr>
              <a:t>비정기</a:t>
            </a:r>
            <a:r>
              <a:rPr lang="ko-KR" altLang="en-US" sz="900" dirty="0">
                <a:solidFill>
                  <a:srgbClr val="595757"/>
                </a:solidFill>
                <a:latin typeface="Dotum"/>
                <a:ea typeface="Dotum"/>
                <a:cs typeface="Dotum"/>
                <a:sym typeface="Dotum"/>
              </a:rPr>
              <a:t> 발령으로 임명된 신임 리더의 교육 수요를 충족하고 성공적인 리더 역할 수행을 돕기 위해 서울대학교와 산학 연계 프로젝트로 기획되었습니다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참여자들은 리더와 </a:t>
            </a:r>
            <a:r>
              <a:rPr lang="ko-KR" altLang="en-US" sz="900" dirty="0" err="1">
                <a:solidFill>
                  <a:srgbClr val="595757"/>
                </a:solidFill>
                <a:latin typeface="Dotum"/>
                <a:ea typeface="Dotum"/>
                <a:cs typeface="Dotum"/>
                <a:sym typeface="Dotum"/>
              </a:rPr>
              <a:t>팔로워의</a:t>
            </a:r>
            <a:r>
              <a:rPr lang="ko-KR" altLang="en-US" sz="900" dirty="0">
                <a:solidFill>
                  <a:srgbClr val="595757"/>
                </a:solidFill>
                <a:latin typeface="Dotum"/>
                <a:ea typeface="Dotum"/>
                <a:cs typeface="Dotum"/>
                <a:sym typeface="Dotum"/>
              </a:rPr>
              <a:t> 개념을 바탕으로 자신만의 리더관을 수립하며</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리더로서의</a:t>
            </a:r>
            <a:r>
              <a:rPr lang="ko-KR" altLang="en-US" sz="900" dirty="0">
                <a:solidFill>
                  <a:srgbClr val="595757"/>
                </a:solidFill>
                <a:latin typeface="Dotum"/>
                <a:ea typeface="Dotum"/>
                <a:cs typeface="Dotum"/>
                <a:sym typeface="Dotum"/>
              </a:rPr>
              <a:t> 역할 수행을 위한 효과적인 커뮤니케이션 전략을 체득하고 사내 코치와의 소통을 통해 지속적으로 관리 역량을 제고할 수 있도록 운영합니다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신설 프로그램인 사내 코치 제도는 안정적인 조직 운영 및 리더십 역량 강화 지원을 위해 개설되었으며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교육을 수료한 사내 인증 코치 풀</a:t>
            </a:r>
            <a:r>
              <a:rPr lang="en-US" altLang="ko-KR" sz="900" dirty="0">
                <a:solidFill>
                  <a:srgbClr val="595757"/>
                </a:solidFill>
                <a:latin typeface="Dotum"/>
                <a:ea typeface="Dotum"/>
                <a:cs typeface="Dotum"/>
                <a:sym typeface="Dotum"/>
              </a:rPr>
              <a:t>(pool)</a:t>
            </a:r>
            <a:r>
              <a:rPr lang="ko-KR" altLang="en-US" sz="900" dirty="0">
                <a:solidFill>
                  <a:srgbClr val="595757"/>
                </a:solidFill>
                <a:latin typeface="Dotum"/>
                <a:ea typeface="Dotum"/>
                <a:cs typeface="Dotum"/>
                <a:sym typeface="Dotum"/>
              </a:rPr>
              <a:t>을 운영하여 신임 리더를 대상으로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년간 </a:t>
            </a:r>
            <a:r>
              <a:rPr lang="en-US" altLang="ko-KR" sz="900" dirty="0">
                <a:solidFill>
                  <a:srgbClr val="595757"/>
                </a:solidFill>
                <a:latin typeface="Dotum"/>
                <a:ea typeface="Dotum"/>
                <a:cs typeface="Dotum"/>
                <a:sym typeface="Dotum"/>
              </a:rPr>
              <a:t>1:1 </a:t>
            </a:r>
            <a:r>
              <a:rPr lang="ko-KR" altLang="en-US" sz="900" dirty="0">
                <a:solidFill>
                  <a:srgbClr val="595757"/>
                </a:solidFill>
                <a:latin typeface="Dotum"/>
                <a:ea typeface="Dotum"/>
                <a:cs typeface="Dotum"/>
                <a:sym typeface="Dotum"/>
              </a:rPr>
              <a:t>코칭 활동을 진행하고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반기별로 코칭 사례를 공유하여 역량 강화 및 개선을 지속적으로 관리합니다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슬기로운 리더 </a:t>
            </a:r>
            <a:r>
              <a:rPr lang="ko-KR" altLang="en-US" sz="900" dirty="0" err="1">
                <a:solidFill>
                  <a:srgbClr val="595757"/>
                </a:solidFill>
                <a:latin typeface="Dotum"/>
                <a:ea typeface="Dotum"/>
                <a:cs typeface="Dotum"/>
                <a:sym typeface="Dotum"/>
              </a:rPr>
              <a:t>생활’은</a:t>
            </a:r>
            <a:r>
              <a:rPr lang="ko-KR" altLang="en-US" sz="900" dirty="0">
                <a:solidFill>
                  <a:srgbClr val="595757"/>
                </a:solidFill>
                <a:latin typeface="Dotum"/>
                <a:ea typeface="Dotum"/>
                <a:cs typeface="Dotum"/>
                <a:sym typeface="Dotum"/>
              </a:rPr>
              <a:t> 리더의 사례별 실제 고민을 기반으로 전문가 의견을 통한 최종 솔루션을 제공하는 주제 선택형 워크숍으로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상황별 리더십 딜레마에 대한 실질적인 솔루션 지원을 목표로 신설되었습니다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리더십 교육을 위한 사전 학습</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사례 공유 토론과 피드백 기반의 </a:t>
            </a:r>
            <a:r>
              <a:rPr lang="ko-KR" altLang="en-US" sz="900" dirty="0" err="1">
                <a:solidFill>
                  <a:srgbClr val="595757"/>
                </a:solidFill>
                <a:latin typeface="Dotum"/>
                <a:ea typeface="Dotum"/>
                <a:cs typeface="Dotum"/>
                <a:sym typeface="Dotum"/>
              </a:rPr>
              <a:t>롤플레잉으로</a:t>
            </a:r>
            <a:r>
              <a:rPr lang="ko-KR" altLang="en-US" sz="900" dirty="0">
                <a:solidFill>
                  <a:srgbClr val="595757"/>
                </a:solidFill>
                <a:latin typeface="Dotum"/>
                <a:ea typeface="Dotum"/>
                <a:cs typeface="Dotum"/>
                <a:sym typeface="Dotum"/>
              </a:rPr>
              <a:t> 진행된 본 교육은 </a:t>
            </a:r>
            <a:r>
              <a:rPr lang="en-US" altLang="ko-KR" sz="900" dirty="0">
                <a:solidFill>
                  <a:srgbClr val="595757"/>
                </a:solidFill>
                <a:latin typeface="Dotum"/>
                <a:ea typeface="Dotum"/>
                <a:cs typeface="Dotum"/>
                <a:sym typeface="Dotum"/>
              </a:rPr>
              <a:t>5</a:t>
            </a:r>
            <a:r>
              <a:rPr lang="ko-KR" altLang="en-US" sz="900" dirty="0">
                <a:solidFill>
                  <a:srgbClr val="595757"/>
                </a:solidFill>
                <a:latin typeface="Dotum"/>
                <a:ea typeface="Dotum"/>
                <a:cs typeface="Dotum"/>
                <a:sym typeface="Dotum"/>
              </a:rPr>
              <a:t>점 만점에 </a:t>
            </a:r>
            <a:r>
              <a:rPr lang="en-US" altLang="ko-KR" sz="900" dirty="0">
                <a:solidFill>
                  <a:srgbClr val="595757"/>
                </a:solidFill>
                <a:latin typeface="Dotum"/>
                <a:ea typeface="Dotum"/>
                <a:cs typeface="Dotum"/>
                <a:sym typeface="Dotum"/>
              </a:rPr>
              <a:t>4.6</a:t>
            </a:r>
            <a:r>
              <a:rPr lang="ko-KR" altLang="en-US" sz="900" dirty="0">
                <a:solidFill>
                  <a:srgbClr val="595757"/>
                </a:solidFill>
                <a:latin typeface="Dotum"/>
                <a:ea typeface="Dotum"/>
                <a:cs typeface="Dotum"/>
                <a:sym typeface="Dotum"/>
              </a:rPr>
              <a:t>점의 높은 만족도를 기록하며 정기 교육 수요를 확인하였고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조직별 사례를 반영한 교육 프로그램 개발을 계획하고 있습니다</a:t>
            </a:r>
            <a:r>
              <a:rPr lang="en-US" altLang="ko-KR" sz="900" dirty="0">
                <a:solidFill>
                  <a:srgbClr val="595757"/>
                </a:solidFill>
                <a:latin typeface="Dotum"/>
                <a:ea typeface="Dotum"/>
                <a:cs typeface="Dotum"/>
                <a:sym typeface="Dotum"/>
              </a:rPr>
              <a:t>.</a:t>
            </a:r>
          </a:p>
        </p:txBody>
      </p:sp>
      <p:sp>
        <p:nvSpPr>
          <p:cNvPr id="3505" name="Google Shape;3505;p59"/>
          <p:cNvSpPr txBox="1"/>
          <p:nvPr/>
        </p:nvSpPr>
        <p:spPr>
          <a:xfrm>
            <a:off x="347300" y="3633602"/>
            <a:ext cx="6263982" cy="141987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영업</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직무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심화</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교육</a:t>
            </a:r>
            <a:r>
              <a:rPr lang="en-US" sz="1000" b="0" dirty="0">
                <a:solidFill>
                  <a:srgbClr val="E18811"/>
                </a:solidFill>
                <a:latin typeface="Arial"/>
                <a:ea typeface="Arial"/>
                <a:cs typeface="Arial"/>
                <a:sym typeface="Arial"/>
              </a:rPr>
              <a:t>(BC Triple UP)</a:t>
            </a:r>
            <a:endParaRPr sz="1000" dirty="0">
              <a:latin typeface="Arial"/>
              <a:ea typeface="Arial"/>
              <a:cs typeface="Arial"/>
              <a:sym typeface="Arial"/>
            </a:endParaRPr>
          </a:p>
          <a:p>
            <a:pPr marL="12700" marR="5080" lvl="0" indent="0" algn="l" rtl="0">
              <a:lnSpc>
                <a:spcPct val="120300"/>
              </a:lnSpc>
              <a:spcBef>
                <a:spcPts val="665"/>
              </a:spcBef>
              <a:spcAft>
                <a:spcPts val="0"/>
              </a:spcAft>
              <a:buNone/>
            </a:pPr>
            <a:r>
              <a:rPr lang="en-US" altLang="ko-KR" sz="900" dirty="0">
                <a:solidFill>
                  <a:srgbClr val="595757"/>
                </a:solidFill>
                <a:latin typeface="Dotum"/>
                <a:ea typeface="Dotum"/>
                <a:cs typeface="Dotum"/>
                <a:sym typeface="Dotum"/>
              </a:rPr>
              <a:t>BC Triple UP</a:t>
            </a:r>
            <a:r>
              <a:rPr lang="ko-KR" altLang="en-US" sz="900" dirty="0">
                <a:solidFill>
                  <a:srgbClr val="595757"/>
                </a:solidFill>
                <a:latin typeface="Dotum"/>
                <a:ea typeface="Dotum"/>
                <a:cs typeface="Dotum"/>
                <a:sym typeface="Dotum"/>
              </a:rPr>
              <a:t>은 영업 직군 구성원 중 </a:t>
            </a: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프레시웨이의</a:t>
            </a:r>
            <a:r>
              <a:rPr lang="ko-KR" altLang="en-US"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밸류체인과</a:t>
            </a:r>
            <a:r>
              <a:rPr lang="ko-KR" altLang="en-US" sz="900" dirty="0">
                <a:solidFill>
                  <a:srgbClr val="595757"/>
                </a:solidFill>
                <a:latin typeface="Dotum"/>
                <a:ea typeface="Dotum"/>
                <a:cs typeface="Dotum"/>
                <a:sym typeface="Dotum"/>
              </a:rPr>
              <a:t> 연계하여 ‘고객에게 솔루션을 제안하는 비즈니스 컨설턴트</a:t>
            </a:r>
            <a:r>
              <a:rPr lang="en-US" altLang="ko-KR" sz="900" dirty="0">
                <a:solidFill>
                  <a:srgbClr val="595757"/>
                </a:solidFill>
                <a:latin typeface="Dotum"/>
                <a:ea typeface="Dotum"/>
                <a:cs typeface="Dotum"/>
                <a:sym typeface="Dotum"/>
              </a:rPr>
              <a:t>(BC)’</a:t>
            </a:r>
            <a:r>
              <a:rPr lang="ko-KR" altLang="en-US" sz="900" dirty="0">
                <a:solidFill>
                  <a:srgbClr val="595757"/>
                </a:solidFill>
                <a:latin typeface="Dotum"/>
                <a:ea typeface="Dotum"/>
                <a:cs typeface="Dotum"/>
                <a:sym typeface="Dotum"/>
              </a:rPr>
              <a:t>의 역할로 성장을 희망하는 대상자를 위해 신설된 영업 직무 심화 교육입니다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솔루션 영업에 필요한 업계 인사이트 제공부터 고객 제안을 위한 솔루션 구체화까지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단계의 교육 과정을 수행하며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도전을 장려하고 실패를 두려워하지 않는 인재 양성을 위해 개발된 프로그램입니다</a:t>
            </a:r>
            <a:r>
              <a:rPr lang="en-US" altLang="ko-KR" sz="900" dirty="0">
                <a:solidFill>
                  <a:srgbClr val="595757"/>
                </a:solidFill>
                <a:latin typeface="Dotum"/>
                <a:ea typeface="Dotum"/>
                <a:cs typeface="Dotum"/>
                <a:sym typeface="Dotum"/>
              </a:rPr>
              <a:t>. BC </a:t>
            </a:r>
            <a:r>
              <a:rPr lang="ko-KR" altLang="en-US" sz="900" dirty="0">
                <a:solidFill>
                  <a:srgbClr val="595757"/>
                </a:solidFill>
                <a:latin typeface="Dotum"/>
                <a:ea typeface="Dotum"/>
                <a:cs typeface="Dotum"/>
                <a:sym typeface="Dotum"/>
              </a:rPr>
              <a:t>역할을 직접적으로 경험해볼 수 있는 사례 중심의 실무 교육으로 업에 대한 넓은 시야를 갖추는 계기를 제공하여 교육 참여 임직원으로부터 긍정적인 피드백을 수렴하였습니다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향후 피드백을 바탕으로 대상자 확대 및 교육 상시 과정 편입 등의 운영 방안을 검토하여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구성원 자기주도적 성장 문화 ‘</a:t>
            </a:r>
            <a:r>
              <a:rPr lang="en-US" altLang="ko-KR" sz="900" dirty="0">
                <a:solidFill>
                  <a:srgbClr val="595757"/>
                </a:solidFill>
                <a:latin typeface="Dotum"/>
                <a:ea typeface="Dotum"/>
                <a:cs typeface="Dotum"/>
                <a:sym typeface="Dotum"/>
              </a:rPr>
              <a:t>Design Your Growth’</a:t>
            </a:r>
            <a:r>
              <a:rPr lang="ko-KR" altLang="en-US" sz="900" dirty="0">
                <a:solidFill>
                  <a:srgbClr val="595757"/>
                </a:solidFill>
                <a:latin typeface="Dotum"/>
                <a:ea typeface="Dotum"/>
                <a:cs typeface="Dotum"/>
                <a:sym typeface="Dotum"/>
              </a:rPr>
              <a:t>를 </a:t>
            </a:r>
            <a:r>
              <a:rPr lang="ko-KR" altLang="en-US" sz="900" dirty="0" err="1">
                <a:solidFill>
                  <a:srgbClr val="595757"/>
                </a:solidFill>
                <a:latin typeface="Dotum"/>
                <a:ea typeface="Dotum"/>
                <a:cs typeface="Dotum"/>
                <a:sym typeface="Dotum"/>
              </a:rPr>
              <a:t>내재화하겠습니다</a:t>
            </a:r>
            <a:r>
              <a:rPr lang="en-US" altLang="ko-KR" sz="900" dirty="0">
                <a:solidFill>
                  <a:srgbClr val="595757"/>
                </a:solidFill>
                <a:latin typeface="Dotum"/>
                <a:ea typeface="Dotum"/>
                <a:cs typeface="Dotum"/>
                <a:sym typeface="Dotum"/>
              </a:rPr>
              <a:t>.</a:t>
            </a:r>
          </a:p>
        </p:txBody>
      </p:sp>
      <p:sp>
        <p:nvSpPr>
          <p:cNvPr id="3564" name="Google Shape;3564;p59"/>
          <p:cNvSpPr txBox="1"/>
          <p:nvPr/>
        </p:nvSpPr>
        <p:spPr>
          <a:xfrm>
            <a:off x="344124" y="1267336"/>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FAE9D2"/>
                </a:solidFill>
                <a:latin typeface="Arial"/>
                <a:ea typeface="Arial"/>
                <a:cs typeface="Arial"/>
                <a:sym typeface="Arial"/>
              </a:rPr>
              <a:t>임직원 역량 강화</a:t>
            </a:r>
            <a:endParaRPr sz="250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571"/>
        <p:cNvGrpSpPr/>
        <p:nvPr/>
      </p:nvGrpSpPr>
      <p:grpSpPr>
        <a:xfrm>
          <a:off x="0" y="0"/>
          <a:ext cx="0" cy="0"/>
          <a:chOff x="0" y="0"/>
          <a:chExt cx="0" cy="0"/>
        </a:xfrm>
      </p:grpSpPr>
      <p:sp>
        <p:nvSpPr>
          <p:cNvPr id="3576" name="Google Shape;3576;p60"/>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60</a:t>
            </a:r>
            <a:endParaRPr sz="900">
              <a:latin typeface="Arial"/>
              <a:ea typeface="Arial"/>
              <a:cs typeface="Arial"/>
              <a:sym typeface="Arial"/>
            </a:endParaRPr>
          </a:p>
        </p:txBody>
      </p:sp>
      <p:sp>
        <p:nvSpPr>
          <p:cNvPr id="3586" name="Google Shape;3586;p60"/>
          <p:cNvSpPr txBox="1"/>
          <p:nvPr/>
        </p:nvSpPr>
        <p:spPr>
          <a:xfrm>
            <a:off x="347299" y="2068621"/>
            <a:ext cx="6103620" cy="195284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임직원</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자기</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계발</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프로그램</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a:solidFill>
                  <a:srgbClr val="E18811"/>
                </a:solidFill>
                <a:latin typeface="Arial"/>
                <a:ea typeface="Arial"/>
                <a:cs typeface="Arial"/>
                <a:sym typeface="Arial"/>
              </a:rPr>
              <a:t>2023년 </a:t>
            </a:r>
            <a:r>
              <a:rPr lang="en-US" sz="1000" b="0" dirty="0" err="1">
                <a:solidFill>
                  <a:srgbClr val="E18811"/>
                </a:solidFill>
                <a:latin typeface="Arial"/>
                <a:ea typeface="Arial"/>
                <a:cs typeface="Arial"/>
                <a:sym typeface="Arial"/>
              </a:rPr>
              <a:t>승진자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과정</a:t>
            </a:r>
            <a:r>
              <a:rPr lang="en-US" sz="1000" b="0" dirty="0">
                <a:solidFill>
                  <a:srgbClr val="E18811"/>
                </a:solidFill>
                <a:latin typeface="Arial"/>
                <a:ea typeface="Arial"/>
                <a:cs typeface="Arial"/>
                <a:sym typeface="Arial"/>
              </a:rPr>
              <a:t>(</a:t>
            </a:r>
            <a:r>
              <a:rPr lang="en-US" sz="1000" b="0" dirty="0" err="1">
                <a:solidFill>
                  <a:srgbClr val="E18811"/>
                </a:solidFill>
                <a:latin typeface="Arial"/>
                <a:ea typeface="Arial"/>
                <a:cs typeface="Arial"/>
                <a:sym typeface="Arial"/>
              </a:rPr>
              <a:t>Re:Fresh</a:t>
            </a:r>
            <a:r>
              <a:rPr lang="en-US" sz="1000" b="0" dirty="0">
                <a:solidFill>
                  <a:srgbClr val="E18811"/>
                </a:solidFill>
                <a:latin typeface="Arial"/>
                <a:ea typeface="Arial"/>
                <a:cs typeface="Arial"/>
                <a:sym typeface="Arial"/>
              </a:rPr>
              <a:t> Way)</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Re\:</a:t>
            </a:r>
            <a:r>
              <a:rPr lang="en-US" altLang="ko-KR" sz="900" dirty="0" err="1">
                <a:solidFill>
                  <a:srgbClr val="595757"/>
                </a:solidFill>
                <a:latin typeface="Dotum"/>
                <a:ea typeface="Dotum"/>
                <a:cs typeface="Dotum"/>
                <a:sym typeface="Dotum"/>
              </a:rPr>
              <a:t>FreshWay</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라는 테마로 </a:t>
            </a:r>
            <a:r>
              <a:rPr lang="en-US" altLang="ko-KR" sz="900" dirty="0">
                <a:solidFill>
                  <a:srgbClr val="595757"/>
                </a:solidFill>
                <a:latin typeface="Dotum"/>
                <a:ea typeface="Dotum"/>
                <a:cs typeface="Dotum"/>
                <a:sym typeface="Dotum"/>
              </a:rPr>
              <a:t>357</a:t>
            </a:r>
            <a:r>
              <a:rPr lang="ko-KR" altLang="en-US" sz="900" dirty="0">
                <a:solidFill>
                  <a:srgbClr val="595757"/>
                </a:solidFill>
                <a:latin typeface="Dotum"/>
                <a:ea typeface="Dotum"/>
                <a:cs typeface="Dotum"/>
                <a:sym typeface="Dotum"/>
              </a:rPr>
              <a:t>명이 참가한 가운데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a:t>
            </a:r>
            <a:r>
              <a:rPr lang="ko-KR" altLang="en-US" sz="900" dirty="0" err="1">
                <a:solidFill>
                  <a:srgbClr val="595757"/>
                </a:solidFill>
                <a:latin typeface="Dotum"/>
                <a:ea typeface="Dotum"/>
                <a:cs typeface="Dotum"/>
                <a:sym typeface="Dotum"/>
              </a:rPr>
              <a:t>승진자</a:t>
            </a:r>
            <a:r>
              <a:rPr lang="ko-KR" altLang="en-US" sz="900" dirty="0">
                <a:solidFill>
                  <a:srgbClr val="595757"/>
                </a:solidFill>
                <a:latin typeface="Dotum"/>
                <a:ea typeface="Dotum"/>
                <a:cs typeface="Dotum"/>
                <a:sym typeface="Dotum"/>
              </a:rPr>
              <a:t> 교육을 실시하였습니다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사전 활동과 실시간 화상 교육으로 구성된 이번 과정은 직급별로 시행되었습니다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사전 활동을 통하여 </a:t>
            </a:r>
            <a:r>
              <a:rPr lang="en-US" altLang="ko-KR" sz="900" dirty="0">
                <a:solidFill>
                  <a:srgbClr val="595757"/>
                </a:solidFill>
                <a:latin typeface="Dotum"/>
                <a:ea typeface="Dotum"/>
                <a:cs typeface="Dotum"/>
                <a:sym typeface="Dotum"/>
              </a:rPr>
              <a:t>CJ </a:t>
            </a:r>
            <a:r>
              <a:rPr lang="ko-KR" altLang="en-US" sz="900" dirty="0">
                <a:solidFill>
                  <a:srgbClr val="595757"/>
                </a:solidFill>
                <a:latin typeface="Dotum"/>
                <a:ea typeface="Dotum"/>
                <a:cs typeface="Dotum"/>
                <a:sym typeface="Dotum"/>
              </a:rPr>
              <a:t>경영철학</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리더십 역량 학습과 더불어 ‘내 마음 지킴이 </a:t>
            </a:r>
            <a:r>
              <a:rPr lang="ko-KR" altLang="en-US" sz="900" dirty="0" err="1">
                <a:solidFill>
                  <a:srgbClr val="595757"/>
                </a:solidFill>
                <a:latin typeface="Dotum"/>
                <a:ea typeface="Dotum"/>
                <a:cs typeface="Dotum"/>
                <a:sym typeface="Dotum"/>
              </a:rPr>
              <a:t>활동’의</a:t>
            </a:r>
            <a:r>
              <a:rPr lang="ko-KR" altLang="en-US" sz="900" dirty="0">
                <a:solidFill>
                  <a:srgbClr val="595757"/>
                </a:solidFill>
                <a:latin typeface="Dotum"/>
                <a:ea typeface="Dotum"/>
                <a:cs typeface="Dotum"/>
                <a:sym typeface="Dotum"/>
              </a:rPr>
              <a:t> 주제로 </a:t>
            </a:r>
            <a:r>
              <a:rPr lang="ko-KR" altLang="en-US" sz="900" dirty="0" err="1">
                <a:solidFill>
                  <a:srgbClr val="595757"/>
                </a:solidFill>
                <a:latin typeface="Dotum"/>
                <a:ea typeface="Dotum"/>
                <a:cs typeface="Dotum"/>
                <a:sym typeface="Dotum"/>
              </a:rPr>
              <a:t>승진자</a:t>
            </a:r>
            <a:r>
              <a:rPr lang="ko-KR" altLang="en-US" sz="900" dirty="0">
                <a:solidFill>
                  <a:srgbClr val="595757"/>
                </a:solidFill>
                <a:latin typeface="Dotum"/>
                <a:ea typeface="Dotum"/>
                <a:cs typeface="Dotum"/>
                <a:sym typeface="Dotum"/>
              </a:rPr>
              <a:t> 대상 자기 진단 프로그램을 통한 자아 성찰의 시간을 가졌습니다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평가 및 개선을 위해 진행된 학습자의 만족도 조사에서는 </a:t>
            </a:r>
            <a:r>
              <a:rPr lang="en-US" altLang="ko-KR" sz="900" dirty="0">
                <a:solidFill>
                  <a:srgbClr val="595757"/>
                </a:solidFill>
                <a:latin typeface="Dotum"/>
                <a:ea typeface="Dotum"/>
                <a:cs typeface="Dotum"/>
                <a:sym typeface="Dotum"/>
              </a:rPr>
              <a:t>5</a:t>
            </a:r>
            <a:r>
              <a:rPr lang="ko-KR" altLang="en-US" sz="900" dirty="0">
                <a:solidFill>
                  <a:srgbClr val="595757"/>
                </a:solidFill>
                <a:latin typeface="Dotum"/>
                <a:ea typeface="Dotum"/>
                <a:cs typeface="Dotum"/>
                <a:sym typeface="Dotum"/>
              </a:rPr>
              <a:t>점 만점에 </a:t>
            </a:r>
            <a:r>
              <a:rPr lang="en-US" altLang="ko-KR" sz="900" dirty="0">
                <a:solidFill>
                  <a:srgbClr val="595757"/>
                </a:solidFill>
                <a:latin typeface="Dotum"/>
                <a:ea typeface="Dotum"/>
                <a:cs typeface="Dotum"/>
                <a:sym typeface="Dotum"/>
              </a:rPr>
              <a:t>4.7</a:t>
            </a:r>
            <a:r>
              <a:rPr lang="ko-KR" altLang="en-US" sz="900" dirty="0">
                <a:solidFill>
                  <a:srgbClr val="595757"/>
                </a:solidFill>
                <a:latin typeface="Dotum"/>
                <a:ea typeface="Dotum"/>
                <a:cs typeface="Dotum"/>
                <a:sym typeface="Dotum"/>
              </a:rPr>
              <a:t>점을 기록하여 전년도 대비 상향된 성과를 확인하였습니다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사전 학습부터 단계별로 진행된 체계적인 교육 내용</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실시간 채팅 등 양방향 소통의 활용으로 참여 임직원들의 공감대를 형성할 수 있었으며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내 마음 </a:t>
            </a:r>
            <a:r>
              <a:rPr lang="ko-KR" altLang="en-US" sz="900" dirty="0" err="1">
                <a:solidFill>
                  <a:srgbClr val="595757"/>
                </a:solidFill>
                <a:latin typeface="Dotum"/>
                <a:ea typeface="Dotum"/>
                <a:cs typeface="Dotum"/>
                <a:sym typeface="Dotum"/>
              </a:rPr>
              <a:t>보고서’를</a:t>
            </a:r>
            <a:r>
              <a:rPr lang="ko-KR" altLang="en-US" sz="900" dirty="0">
                <a:solidFill>
                  <a:srgbClr val="595757"/>
                </a:solidFill>
                <a:latin typeface="Dotum"/>
                <a:ea typeface="Dotum"/>
                <a:cs typeface="Dotum"/>
                <a:sym typeface="Dotum"/>
              </a:rPr>
              <a:t> 통한 자기 성찰의 시간도 좋은 피드백을 받았습니다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직급별 교육 결과에 대한 의견을 취합하여 개선점 및 만족도 요인을 도출하였으며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향후 교육 과정 개편에 반영될 예정입니다</a:t>
            </a:r>
            <a:r>
              <a:rPr lang="en-US" altLang="ko-KR" sz="900" dirty="0">
                <a:solidFill>
                  <a:srgbClr val="595757"/>
                </a:solidFill>
                <a:latin typeface="Dotum"/>
                <a:ea typeface="Dotum"/>
                <a:cs typeface="Dotum"/>
                <a:sym typeface="Dotum"/>
              </a:rPr>
              <a:t>.</a:t>
            </a:r>
          </a:p>
        </p:txBody>
      </p:sp>
      <p:sp>
        <p:nvSpPr>
          <p:cNvPr id="3587" name="Google Shape;3587;p60"/>
          <p:cNvSpPr txBox="1"/>
          <p:nvPr/>
        </p:nvSpPr>
        <p:spPr>
          <a:xfrm>
            <a:off x="344124" y="5326953"/>
            <a:ext cx="6422436" cy="2084673"/>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해외</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연수</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프로그램</a:t>
            </a:r>
            <a:r>
              <a:rPr lang="en-US" sz="1000" b="0" dirty="0">
                <a:solidFill>
                  <a:srgbClr val="E18811"/>
                </a:solidFill>
                <a:latin typeface="Arial"/>
                <a:ea typeface="Arial"/>
                <a:cs typeface="Arial"/>
                <a:sym typeface="Arial"/>
              </a:rPr>
              <a:t>(Global Way Makers)</a:t>
            </a:r>
            <a:endParaRPr sz="1000" dirty="0">
              <a:latin typeface="Arial"/>
              <a:ea typeface="Arial"/>
              <a:cs typeface="Arial"/>
              <a:sym typeface="Arial"/>
            </a:endParaRPr>
          </a:p>
          <a:p>
            <a:pPr marL="12700" marR="112395"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글로벌 비즈니스 환경과 트렌드에 대해 선제적으로 대응하고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신사업 기회 발굴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글로벌 인재 육성과 역량 강화를 위해 사내 해외 연수 프로그램</a:t>
            </a:r>
            <a:r>
              <a:rPr lang="en-US" altLang="ko-KR" sz="900" dirty="0">
                <a:solidFill>
                  <a:srgbClr val="595757"/>
                </a:solidFill>
                <a:latin typeface="Dotum"/>
                <a:ea typeface="Dotum"/>
                <a:cs typeface="Dotum"/>
                <a:sym typeface="Dotum"/>
              </a:rPr>
              <a:t>(Global Way Makers, </a:t>
            </a:r>
            <a:r>
              <a:rPr lang="ko-KR" altLang="en-US" sz="900" dirty="0">
                <a:solidFill>
                  <a:srgbClr val="595757"/>
                </a:solidFill>
                <a:latin typeface="Dotum"/>
                <a:ea typeface="Dotum"/>
                <a:cs typeface="Dotum"/>
                <a:sym typeface="Dotum"/>
              </a:rPr>
              <a:t>이하 </a:t>
            </a:r>
            <a:r>
              <a:rPr lang="en-US" altLang="ko-KR" sz="900" dirty="0">
                <a:solidFill>
                  <a:srgbClr val="595757"/>
                </a:solidFill>
                <a:latin typeface="Dotum"/>
                <a:ea typeface="Dotum"/>
                <a:cs typeface="Dotum"/>
                <a:sym typeface="Dotum"/>
              </a:rPr>
              <a:t>GWM)</a:t>
            </a:r>
            <a:r>
              <a:rPr lang="ko-KR" altLang="en-US" sz="900" dirty="0">
                <a:solidFill>
                  <a:srgbClr val="595757"/>
                </a:solidFill>
                <a:latin typeface="Dotum"/>
                <a:ea typeface="Dotum"/>
                <a:cs typeface="Dotum"/>
                <a:sym typeface="Dotum"/>
              </a:rPr>
              <a:t>을 운영하고 있습니다</a:t>
            </a:r>
            <a:r>
              <a:rPr lang="en-US" altLang="ko-KR" sz="900" dirty="0">
                <a:solidFill>
                  <a:srgbClr val="595757"/>
                </a:solidFill>
                <a:latin typeface="Dotum"/>
                <a:ea typeface="Dotum"/>
                <a:cs typeface="Dotum"/>
                <a:sym typeface="Dotum"/>
              </a:rPr>
              <a:t>. GWM</a:t>
            </a:r>
            <a:r>
              <a:rPr lang="ko-KR" altLang="en-US" sz="900" dirty="0">
                <a:solidFill>
                  <a:srgbClr val="595757"/>
                </a:solidFill>
                <a:latin typeface="Dotum"/>
                <a:ea typeface="Dotum"/>
                <a:cs typeface="Dotum"/>
                <a:sym typeface="Dotum"/>
              </a:rPr>
              <a:t>은 글로벌 신규 사업 기회 및 상품 개발을 위해 식문화가 발달한 국가 중</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a:t>
            </a:r>
            <a:r>
              <a:rPr lang="ko-KR" altLang="en-US" sz="900" dirty="0">
                <a:solidFill>
                  <a:srgbClr val="595757"/>
                </a:solidFill>
                <a:latin typeface="Dotum"/>
                <a:ea typeface="Dotum"/>
                <a:cs typeface="Dotum"/>
                <a:sym typeface="Dotum"/>
              </a:rPr>
              <a:t> 사업과 연계성을 보유한 미주</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유럽</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아시아 국가 등을 대상으로 실시합니다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연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회 사내 공모를 통해 지원자를 선발하며</a:t>
            </a:r>
            <a:r>
              <a:rPr lang="en-US" altLang="ko-KR" sz="900" dirty="0">
                <a:solidFill>
                  <a:srgbClr val="595757"/>
                </a:solidFill>
                <a:latin typeface="Dotum"/>
                <a:ea typeface="Dotum"/>
                <a:cs typeface="Dotum"/>
                <a:sym typeface="Dotum"/>
              </a:rPr>
              <a:t>, CJ </a:t>
            </a:r>
            <a:r>
              <a:rPr lang="ko-KR" altLang="en-US" sz="900" dirty="0">
                <a:solidFill>
                  <a:srgbClr val="595757"/>
                </a:solidFill>
                <a:latin typeface="Dotum"/>
                <a:ea typeface="Dotum"/>
                <a:cs typeface="Dotum"/>
                <a:sym typeface="Dotum"/>
              </a:rPr>
              <a:t>경영철학을 모범적으로 실천하고 글로벌 사업에 대한 관심과 비전을 가진 </a:t>
            </a: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a:t>
            </a:r>
            <a:r>
              <a:rPr lang="ko-KR" altLang="en-US" sz="900" dirty="0">
                <a:solidFill>
                  <a:srgbClr val="595757"/>
                </a:solidFill>
                <a:latin typeface="Dotum"/>
                <a:ea typeface="Dotum"/>
                <a:cs typeface="Dotum"/>
                <a:sym typeface="Dotum"/>
              </a:rPr>
              <a:t> 구성원이라면 근속 기간에 상관없이 누구나 지원 가능합니다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해외 연수 기간 중 직접 체험을 통한 현지 문화 습득</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인적 네트워킹 확장</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업계 </a:t>
            </a:r>
            <a:r>
              <a:rPr lang="ko-KR" altLang="en-US" sz="900" dirty="0" err="1">
                <a:solidFill>
                  <a:srgbClr val="595757"/>
                </a:solidFill>
                <a:latin typeface="Dotum"/>
                <a:ea typeface="Dotum"/>
                <a:cs typeface="Dotum"/>
                <a:sym typeface="Dotum"/>
              </a:rPr>
              <a:t>선도사</a:t>
            </a:r>
            <a:r>
              <a:rPr lang="ko-KR" altLang="en-US" sz="900" dirty="0">
                <a:solidFill>
                  <a:srgbClr val="595757"/>
                </a:solidFill>
                <a:latin typeface="Dotum"/>
                <a:ea typeface="Dotum"/>
                <a:cs typeface="Dotum"/>
                <a:sym typeface="Dotum"/>
              </a:rPr>
              <a:t> 벤치마킹</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거래처 발굴 등 다양한 활동들을 통해 글로벌 실무 역량을 강화할 수 있도록 지원하고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특히</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사업 과제 수행과 더불어 영상 콘텐츠 제작을 통해 현지 생활</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문화</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지역 시장과 최신 트렌드 관련 현장감 넘치는 정보를 공유하며 대</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내외적으로 글로벌 지식경영의 폭을 넓히고자 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활동 대상자들은 글로벌 </a:t>
            </a:r>
            <a:r>
              <a:rPr lang="ko-KR" altLang="en-US" sz="900" dirty="0" err="1">
                <a:solidFill>
                  <a:srgbClr val="595757"/>
                </a:solidFill>
                <a:latin typeface="Dotum"/>
                <a:ea typeface="Dotum"/>
                <a:cs typeface="Dotum"/>
                <a:sym typeface="Dotum"/>
              </a:rPr>
              <a:t>인재풀</a:t>
            </a:r>
            <a:r>
              <a:rPr lang="en-US" altLang="ko-KR" sz="900" dirty="0">
                <a:solidFill>
                  <a:srgbClr val="595757"/>
                </a:solidFill>
                <a:latin typeface="Dotum"/>
                <a:ea typeface="Dotum"/>
                <a:cs typeface="Dotum"/>
                <a:sym typeface="Dotum"/>
              </a:rPr>
              <a:t>(Global Talent Pool)</a:t>
            </a:r>
            <a:r>
              <a:rPr lang="ko-KR" altLang="en-US" sz="900" dirty="0">
                <a:solidFill>
                  <a:srgbClr val="595757"/>
                </a:solidFill>
                <a:latin typeface="Dotum"/>
                <a:ea typeface="Dotum"/>
                <a:cs typeface="Dotum"/>
                <a:sym typeface="Dotum"/>
              </a:rPr>
              <a:t>로 지속 관리하고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자기주도적 성장을 촉진하여 글로벌 역량을 함양할 수 있도록 프로그램을 개선하고 확대할 계획이며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이를 통해 사내 글로벌 성장 비전이 지속 확산되고 글로벌 사업 경쟁력이 한층 더 강화될 수 있기를 기대하고 있습니다</a:t>
            </a:r>
            <a:r>
              <a:rPr lang="en-US" altLang="ko-KR" sz="900" dirty="0">
                <a:solidFill>
                  <a:srgbClr val="595757"/>
                </a:solidFill>
                <a:latin typeface="Dotum"/>
                <a:ea typeface="Dotum"/>
                <a:cs typeface="Dotum"/>
                <a:sym typeface="Dotum"/>
              </a:rPr>
              <a:t>.</a:t>
            </a:r>
          </a:p>
        </p:txBody>
      </p:sp>
      <p:sp>
        <p:nvSpPr>
          <p:cNvPr id="3588" name="Google Shape;3588;p60"/>
          <p:cNvSpPr txBox="1"/>
          <p:nvPr/>
        </p:nvSpPr>
        <p:spPr>
          <a:xfrm>
            <a:off x="359994" y="4021463"/>
            <a:ext cx="6103620" cy="12536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전문가</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양성</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과정</a:t>
            </a:r>
            <a:endParaRPr sz="1000" dirty="0">
              <a:latin typeface="Arial"/>
              <a:ea typeface="Arial"/>
              <a:cs typeface="Arial"/>
              <a:sym typeface="Arial"/>
            </a:endParaRPr>
          </a:p>
          <a:p>
            <a:pPr marL="12700" marR="55244" lvl="0" indent="0" algn="l"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식자재 유통과 </a:t>
            </a:r>
            <a:r>
              <a:rPr lang="ko-KR" altLang="en-US" sz="900" dirty="0" err="1">
                <a:solidFill>
                  <a:srgbClr val="595757"/>
                </a:solidFill>
                <a:latin typeface="Dotum"/>
                <a:ea typeface="Dotum"/>
                <a:cs typeface="Dotum"/>
                <a:sym typeface="Dotum"/>
              </a:rPr>
              <a:t>푸드서비스</a:t>
            </a:r>
            <a:r>
              <a:rPr lang="ko-KR" altLang="en-US" sz="900" dirty="0">
                <a:solidFill>
                  <a:srgbClr val="595757"/>
                </a:solidFill>
                <a:latin typeface="Dotum"/>
                <a:ea typeface="Dotum"/>
                <a:cs typeface="Dotum"/>
                <a:sym typeface="Dotum"/>
              </a:rPr>
              <a:t> 영역의 전문가 양성을 위하여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일반직 임직원을 위한 식자재 유통 전문가 양성과정</a:t>
            </a:r>
            <a:r>
              <a:rPr lang="en-US" altLang="ko-KR" sz="900" dirty="0">
                <a:solidFill>
                  <a:srgbClr val="595757"/>
                </a:solidFill>
                <a:latin typeface="Dotum"/>
                <a:ea typeface="Dotum"/>
                <a:cs typeface="Dotum"/>
                <a:sym typeface="Dotum"/>
              </a:rPr>
              <a:t>(Master of Food Distribution, MFD)</a:t>
            </a:r>
            <a:r>
              <a:rPr lang="ko-KR" altLang="en-US" sz="900" dirty="0">
                <a:solidFill>
                  <a:srgbClr val="595757"/>
                </a:solidFill>
                <a:latin typeface="Dotum"/>
                <a:ea typeface="Dotum"/>
                <a:cs typeface="Dotum"/>
                <a:sym typeface="Dotum"/>
              </a:rPr>
              <a:t>과 </a:t>
            </a:r>
            <a:r>
              <a:rPr lang="ko-KR" altLang="en-US" sz="900" dirty="0" err="1">
                <a:solidFill>
                  <a:srgbClr val="595757"/>
                </a:solidFill>
                <a:latin typeface="Dotum"/>
                <a:ea typeface="Dotum"/>
                <a:cs typeface="Dotum"/>
                <a:sym typeface="Dotum"/>
              </a:rPr>
              <a:t>푸드서비스</a:t>
            </a:r>
            <a:r>
              <a:rPr lang="ko-KR" altLang="en-US" sz="900" dirty="0">
                <a:solidFill>
                  <a:srgbClr val="595757"/>
                </a:solidFill>
                <a:latin typeface="Dotum"/>
                <a:ea typeface="Dotum"/>
                <a:cs typeface="Dotum"/>
                <a:sym typeface="Dotum"/>
              </a:rPr>
              <a:t> 사업본부 임직원을 위한 </a:t>
            </a:r>
            <a:r>
              <a:rPr lang="ko-KR" altLang="en-US" sz="900" dirty="0" err="1">
                <a:solidFill>
                  <a:srgbClr val="595757"/>
                </a:solidFill>
                <a:latin typeface="Dotum"/>
                <a:ea typeface="Dotum"/>
                <a:cs typeface="Dotum"/>
                <a:sym typeface="Dotum"/>
              </a:rPr>
              <a:t>푸드서비스</a:t>
            </a:r>
            <a:r>
              <a:rPr lang="ko-KR" altLang="en-US" sz="900" dirty="0">
                <a:solidFill>
                  <a:srgbClr val="595757"/>
                </a:solidFill>
                <a:latin typeface="Dotum"/>
                <a:ea typeface="Dotum"/>
                <a:cs typeface="Dotum"/>
                <a:sym typeface="Dotum"/>
              </a:rPr>
              <a:t> 전문가 양성과정</a:t>
            </a:r>
            <a:r>
              <a:rPr lang="en-US" altLang="ko-KR" sz="900" dirty="0">
                <a:solidFill>
                  <a:srgbClr val="595757"/>
                </a:solidFill>
                <a:latin typeface="Dotum"/>
                <a:ea typeface="Dotum"/>
                <a:cs typeface="Dotum"/>
                <a:sym typeface="Dotum"/>
              </a:rPr>
              <a:t>(Master of Food Service, MFS)</a:t>
            </a:r>
            <a:r>
              <a:rPr lang="ko-KR" altLang="en-US" sz="900" dirty="0">
                <a:solidFill>
                  <a:srgbClr val="595757"/>
                </a:solidFill>
                <a:latin typeface="Dotum"/>
                <a:ea typeface="Dotum"/>
                <a:cs typeface="Dotum"/>
                <a:sym typeface="Dotum"/>
              </a:rPr>
              <a:t>을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해당 과정은 연세대와 산학협력으로 공동 개발</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운영하며 각 과정은 격년 주기로 운영되어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대학원 커리큘럼에 준하는 교육과정과 실무 프로젝트를 진행하고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전문가 양성과정을 통하여 임직원의 역량 개발 요구에 대응하고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최고 인재 양성을 지원하고 있습니다</a:t>
            </a:r>
            <a:r>
              <a:rPr lang="en-US" altLang="ko-KR" sz="900" dirty="0">
                <a:solidFill>
                  <a:srgbClr val="595757"/>
                </a:solidFill>
                <a:latin typeface="Dotum"/>
                <a:ea typeface="Dotum"/>
                <a:cs typeface="Dotum"/>
                <a:sym typeface="Dotum"/>
              </a:rPr>
              <a:t>.</a:t>
            </a:r>
          </a:p>
        </p:txBody>
      </p:sp>
      <p:sp>
        <p:nvSpPr>
          <p:cNvPr id="3590" name="Google Shape;3590;p60"/>
          <p:cNvSpPr txBox="1"/>
          <p:nvPr/>
        </p:nvSpPr>
        <p:spPr>
          <a:xfrm>
            <a:off x="344124" y="1267336"/>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FAE9D2"/>
                </a:solidFill>
                <a:latin typeface="Arial"/>
                <a:ea typeface="Arial"/>
                <a:cs typeface="Arial"/>
                <a:sym typeface="Arial"/>
              </a:rPr>
              <a:t>임직원 역량 강화</a:t>
            </a:r>
            <a:endParaRPr sz="2500">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629"/>
        <p:cNvGrpSpPr/>
        <p:nvPr/>
      </p:nvGrpSpPr>
      <p:grpSpPr>
        <a:xfrm>
          <a:off x="0" y="0"/>
          <a:ext cx="0" cy="0"/>
          <a:chOff x="0" y="0"/>
          <a:chExt cx="0" cy="0"/>
        </a:xfrm>
      </p:grpSpPr>
      <p:sp>
        <p:nvSpPr>
          <p:cNvPr id="3634" name="Google Shape;3634;p61"/>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61</a:t>
            </a:r>
            <a:endParaRPr sz="900">
              <a:latin typeface="Arial"/>
              <a:ea typeface="Arial"/>
              <a:cs typeface="Arial"/>
              <a:sym typeface="Arial"/>
            </a:endParaRPr>
          </a:p>
        </p:txBody>
      </p:sp>
      <p:sp>
        <p:nvSpPr>
          <p:cNvPr id="3644" name="Google Shape;3644;p61"/>
          <p:cNvSpPr txBox="1"/>
          <p:nvPr/>
        </p:nvSpPr>
        <p:spPr>
          <a:xfrm>
            <a:off x="347299" y="2068621"/>
            <a:ext cx="6106795" cy="14452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E18811"/>
                </a:solidFill>
                <a:latin typeface="Arial"/>
                <a:ea typeface="Arial"/>
                <a:cs typeface="Arial"/>
                <a:sym typeface="Arial"/>
              </a:rPr>
              <a:t>ESG </a:t>
            </a:r>
            <a:r>
              <a:rPr lang="en-US" sz="1300" b="1" dirty="0" err="1">
                <a:solidFill>
                  <a:srgbClr val="E18811"/>
                </a:solidFill>
                <a:latin typeface="Arial"/>
                <a:ea typeface="Arial"/>
                <a:cs typeface="Arial"/>
                <a:sym typeface="Arial"/>
              </a:rPr>
              <a:t>역량</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강화</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프로그램</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푸디클럽</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역량 강화의 일환으로 ‘</a:t>
            </a:r>
            <a:r>
              <a:rPr lang="ko-KR" altLang="en-US" sz="900" dirty="0" err="1">
                <a:solidFill>
                  <a:srgbClr val="595757"/>
                </a:solidFill>
                <a:latin typeface="Dotum"/>
                <a:ea typeface="Dotum"/>
                <a:cs typeface="Dotum"/>
                <a:sym typeface="Dotum"/>
              </a:rPr>
              <a:t>푸디클럽’을</a:t>
            </a:r>
            <a:r>
              <a:rPr lang="ko-KR" altLang="en-US" sz="900" dirty="0">
                <a:solidFill>
                  <a:srgbClr val="595757"/>
                </a:solidFill>
                <a:latin typeface="Dotum"/>
                <a:ea typeface="Dotum"/>
                <a:cs typeface="Dotum"/>
                <a:sym typeface="Dotum"/>
              </a:rPr>
              <a:t>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다양한 배경의 구성원들이 회사의 비전에 대한 공감과 소속감을 가지고 </a:t>
            </a:r>
            <a:r>
              <a:rPr lang="ko-KR" altLang="en-US" sz="900" dirty="0" err="1">
                <a:solidFill>
                  <a:srgbClr val="595757"/>
                </a:solidFill>
                <a:latin typeface="Dotum"/>
                <a:ea typeface="Dotum"/>
                <a:cs typeface="Dotum"/>
                <a:sym typeface="Dotum"/>
              </a:rPr>
              <a:t>식문화</a:t>
            </a:r>
            <a:r>
              <a:rPr lang="ko-KR" altLang="en-US" sz="900" dirty="0">
                <a:solidFill>
                  <a:srgbClr val="595757"/>
                </a:solidFill>
                <a:latin typeface="Dotum"/>
                <a:ea typeface="Dotum"/>
                <a:cs typeface="Dotum"/>
                <a:sym typeface="Dotum"/>
              </a:rPr>
              <a:t> 역량을 강화하는 활동으로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지속가능한 조직 성장에 기여할 수 있는 ‘</a:t>
            </a:r>
            <a:r>
              <a:rPr lang="ko-KR" altLang="en-US" sz="900" dirty="0" err="1">
                <a:solidFill>
                  <a:srgbClr val="595757"/>
                </a:solidFill>
                <a:latin typeface="Dotum"/>
                <a:ea typeface="Dotum"/>
                <a:cs typeface="Dotum"/>
                <a:sym typeface="Dotum"/>
              </a:rPr>
              <a:t>푸디클럽’은</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기 활동을 통하여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a:t>
            </a:r>
            <a:r>
              <a:rPr lang="en-US" altLang="ko-KR" sz="900" dirty="0">
                <a:solidFill>
                  <a:srgbClr val="595757"/>
                </a:solidFill>
                <a:latin typeface="Dotum"/>
                <a:ea typeface="Dotum"/>
                <a:cs typeface="Dotum"/>
                <a:sym typeface="Dotum"/>
              </a:rPr>
              <a:t>135</a:t>
            </a:r>
            <a:r>
              <a:rPr lang="ko-KR" altLang="en-US" sz="900" dirty="0">
                <a:solidFill>
                  <a:srgbClr val="595757"/>
                </a:solidFill>
                <a:latin typeface="Dotum"/>
                <a:ea typeface="Dotum"/>
                <a:cs typeface="Dotum"/>
                <a:sym typeface="Dotum"/>
              </a:rPr>
              <a:t>명이 참여하였고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장애인 활동 지원 레스토랑</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서울 미래유산으로 지정된 음식점 등을 방문하고</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로컬푸드</a:t>
            </a:r>
            <a:r>
              <a:rPr lang="ko-KR" altLang="en-US" sz="900" dirty="0">
                <a:solidFill>
                  <a:srgbClr val="595757"/>
                </a:solidFill>
                <a:latin typeface="Dotum"/>
                <a:ea typeface="Dotum"/>
                <a:cs typeface="Dotum"/>
                <a:sym typeface="Dotum"/>
              </a:rPr>
              <a:t> 마트에서 장을 보는 등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경영 가치에 대한 인식을 제고하였습니다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특히 하반기 신입사원 입문 교육 과정에 신규 적용되어 신입사원 </a:t>
            </a:r>
            <a:r>
              <a:rPr lang="en-US" altLang="ko-KR" sz="900" dirty="0">
                <a:solidFill>
                  <a:srgbClr val="595757"/>
                </a:solidFill>
                <a:latin typeface="Dotum"/>
                <a:ea typeface="Dotum"/>
                <a:cs typeface="Dotum"/>
                <a:sym typeface="Dotum"/>
              </a:rPr>
              <a:t>61</a:t>
            </a:r>
            <a:r>
              <a:rPr lang="ko-KR" altLang="en-US" sz="900" dirty="0">
                <a:solidFill>
                  <a:srgbClr val="595757"/>
                </a:solidFill>
                <a:latin typeface="Dotum"/>
                <a:ea typeface="Dotum"/>
                <a:cs typeface="Dotum"/>
                <a:sym typeface="Dotum"/>
              </a:rPr>
              <a:t>명이 참여하여</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입사자</a:t>
            </a:r>
            <a:r>
              <a:rPr lang="ko-KR" altLang="en-US" sz="900" dirty="0">
                <a:solidFill>
                  <a:srgbClr val="595757"/>
                </a:solidFill>
                <a:latin typeface="Dotum"/>
                <a:ea typeface="Dotum"/>
                <a:cs typeface="Dotum"/>
                <a:sym typeface="Dotum"/>
              </a:rPr>
              <a:t> 네트워킹과 산업 이해도 증진에 기여하였습니다</a:t>
            </a:r>
            <a:r>
              <a:rPr lang="en-US" altLang="ko-KR" sz="900" dirty="0">
                <a:solidFill>
                  <a:srgbClr val="595757"/>
                </a:solidFill>
                <a:latin typeface="Dotum"/>
                <a:ea typeface="Dotum"/>
                <a:cs typeface="Dotum"/>
                <a:sym typeface="Dotum"/>
              </a:rPr>
              <a:t>.</a:t>
            </a:r>
          </a:p>
        </p:txBody>
      </p:sp>
      <p:sp>
        <p:nvSpPr>
          <p:cNvPr id="3645" name="Google Shape;3645;p61"/>
          <p:cNvSpPr txBox="1"/>
          <p:nvPr/>
        </p:nvSpPr>
        <p:spPr>
          <a:xfrm>
            <a:off x="344124" y="3781425"/>
            <a:ext cx="6105525" cy="9232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a:solidFill>
                  <a:srgbClr val="E18811"/>
                </a:solidFill>
                <a:latin typeface="Arial"/>
                <a:ea typeface="Arial"/>
                <a:cs typeface="Arial"/>
                <a:sym typeface="Arial"/>
              </a:rPr>
              <a:t>ESG </a:t>
            </a:r>
            <a:r>
              <a:rPr lang="en-US" sz="1000" b="0" dirty="0" err="1">
                <a:solidFill>
                  <a:srgbClr val="E18811"/>
                </a:solidFill>
                <a:latin typeface="Arial"/>
                <a:ea typeface="Arial"/>
                <a:cs typeface="Arial"/>
                <a:sym typeface="Arial"/>
              </a:rPr>
              <a:t>뉴스레터</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ESG파서블</a:t>
            </a:r>
            <a:r>
              <a:rPr lang="en-US" sz="1000" b="0" dirty="0">
                <a:solidFill>
                  <a:srgbClr val="E18811"/>
                </a:solidFill>
                <a:latin typeface="Arial"/>
                <a:ea typeface="Arial"/>
                <a:cs typeface="Arial"/>
                <a:sym typeface="Arial"/>
              </a:rPr>
              <a:t>’</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당사의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경영을 사내 관점에서 재해석한 전사 사내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뉴스레터 ‘</a:t>
            </a:r>
            <a:r>
              <a:rPr lang="en-US" altLang="ko-KR" sz="900" dirty="0">
                <a:solidFill>
                  <a:srgbClr val="595757"/>
                </a:solidFill>
                <a:latin typeface="Dotum"/>
                <a:ea typeface="Dotum"/>
                <a:cs typeface="Dotum"/>
                <a:sym typeface="Dotum"/>
              </a:rPr>
              <a:t>ESG</a:t>
            </a:r>
            <a:r>
              <a:rPr lang="ko-KR" altLang="en-US" sz="900" dirty="0" err="1">
                <a:solidFill>
                  <a:srgbClr val="595757"/>
                </a:solidFill>
                <a:latin typeface="Dotum"/>
                <a:ea typeface="Dotum"/>
                <a:cs typeface="Dotum"/>
                <a:sym typeface="Dotum"/>
              </a:rPr>
              <a:t>파서블’을</a:t>
            </a:r>
            <a:r>
              <a:rPr lang="ko-KR" altLang="en-US" sz="900" dirty="0">
                <a:solidFill>
                  <a:srgbClr val="595757"/>
                </a:solidFill>
                <a:latin typeface="Dotum"/>
                <a:ea typeface="Dotum"/>
                <a:cs typeface="Dotum"/>
                <a:sym typeface="Dotum"/>
              </a:rPr>
              <a:t> 발행했습니다</a:t>
            </a:r>
            <a:r>
              <a:rPr lang="en-US" altLang="ko-KR" sz="900" dirty="0">
                <a:solidFill>
                  <a:srgbClr val="595757"/>
                </a:solidFill>
                <a:latin typeface="Dotum"/>
                <a:ea typeface="Dotum"/>
                <a:cs typeface="Dotum"/>
                <a:sym typeface="Dotum"/>
              </a:rPr>
              <a:t>. ESG </a:t>
            </a:r>
            <a:r>
              <a:rPr lang="ko-KR" altLang="en-US" sz="900" dirty="0">
                <a:solidFill>
                  <a:srgbClr val="595757"/>
                </a:solidFill>
                <a:latin typeface="Dotum"/>
                <a:ea typeface="Dotum"/>
                <a:cs typeface="Dotum"/>
                <a:sym typeface="Dotum"/>
              </a:rPr>
              <a:t>이슈들에 대한 설명을 제공하고 관련된 회사 활동을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성과로 연결하여 개념에 대한 이해도를 높이고 공감대를 형성하는 것을 목표로 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우수 사례와 인사이트를 제시하여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내재화에 기여하였습니다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자원 순환</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공급망 실사</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그린워싱</a:t>
            </a:r>
            <a:r>
              <a:rPr lang="ko-KR" altLang="en-US" sz="900" dirty="0">
                <a:solidFill>
                  <a:srgbClr val="595757"/>
                </a:solidFill>
                <a:latin typeface="Dotum"/>
                <a:ea typeface="Dotum"/>
                <a:cs typeface="Dotum"/>
                <a:sym typeface="Dotum"/>
              </a:rPr>
              <a:t> 등의 이슈를 다루며 </a:t>
            </a:r>
            <a:r>
              <a:rPr lang="en-US" altLang="ko-KR" sz="900" dirty="0">
                <a:solidFill>
                  <a:srgbClr val="595757"/>
                </a:solidFill>
                <a:latin typeface="Dotum"/>
                <a:ea typeface="Dotum"/>
                <a:cs typeface="Dotum"/>
                <a:sym typeface="Dotum"/>
              </a:rPr>
              <a:t>ESG</a:t>
            </a:r>
            <a:r>
              <a:rPr lang="ko-KR" altLang="en-US" sz="900" dirty="0">
                <a:solidFill>
                  <a:srgbClr val="595757"/>
                </a:solidFill>
                <a:latin typeface="Dotum"/>
                <a:ea typeface="Dotum"/>
                <a:cs typeface="Dotum"/>
                <a:sym typeface="Dotum"/>
              </a:rPr>
              <a:t>에 대한 이해를 증진하는 계기를 마련하였습니다</a:t>
            </a:r>
            <a:r>
              <a:rPr lang="en-US" altLang="ko-KR" sz="900" dirty="0">
                <a:solidFill>
                  <a:srgbClr val="595757"/>
                </a:solidFill>
                <a:latin typeface="Dotum"/>
                <a:ea typeface="Dotum"/>
                <a:cs typeface="Dotum"/>
                <a:sym typeface="Dotum"/>
              </a:rPr>
              <a:t>.</a:t>
            </a:r>
          </a:p>
        </p:txBody>
      </p:sp>
      <p:sp>
        <p:nvSpPr>
          <p:cNvPr id="3659" name="Google Shape;3659;p61"/>
          <p:cNvSpPr txBox="1"/>
          <p:nvPr/>
        </p:nvSpPr>
        <p:spPr>
          <a:xfrm>
            <a:off x="344124" y="1267336"/>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FAE9D2"/>
                </a:solidFill>
                <a:latin typeface="Arial"/>
                <a:ea typeface="Arial"/>
                <a:cs typeface="Arial"/>
                <a:sym typeface="Arial"/>
              </a:rPr>
              <a:t>임직원 역량 강화</a:t>
            </a:r>
            <a:endParaRPr sz="2500">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673"/>
        <p:cNvGrpSpPr/>
        <p:nvPr/>
      </p:nvGrpSpPr>
      <p:grpSpPr>
        <a:xfrm>
          <a:off x="0" y="0"/>
          <a:ext cx="0" cy="0"/>
          <a:chOff x="0" y="0"/>
          <a:chExt cx="0" cy="0"/>
        </a:xfrm>
      </p:grpSpPr>
      <p:sp>
        <p:nvSpPr>
          <p:cNvPr id="3678" name="Google Shape;3678;p62"/>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62</a:t>
            </a:r>
            <a:endParaRPr sz="900">
              <a:latin typeface="Arial"/>
              <a:ea typeface="Arial"/>
              <a:cs typeface="Arial"/>
              <a:sym typeface="Arial"/>
            </a:endParaRPr>
          </a:p>
        </p:txBody>
      </p:sp>
      <p:sp>
        <p:nvSpPr>
          <p:cNvPr id="3688" name="Google Shape;3688;p62"/>
          <p:cNvSpPr txBox="1"/>
          <p:nvPr/>
        </p:nvSpPr>
        <p:spPr>
          <a:xfrm>
            <a:off x="344124" y="1267336"/>
            <a:ext cx="6094095" cy="20061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8811"/>
                </a:solidFill>
                <a:latin typeface="Arial"/>
                <a:ea typeface="Arial"/>
                <a:cs typeface="Arial"/>
                <a:sym typeface="Arial"/>
              </a:rPr>
              <a:t>동반성장·공급망</a:t>
            </a:r>
            <a:endParaRPr sz="2500" dirty="0">
              <a:latin typeface="Arial"/>
              <a:ea typeface="Arial"/>
              <a:cs typeface="Arial"/>
              <a:sym typeface="Arial"/>
            </a:endParaRPr>
          </a:p>
          <a:p>
            <a:pPr marL="15875" lvl="0" indent="0" algn="l" rtl="0">
              <a:lnSpc>
                <a:spcPct val="100000"/>
              </a:lnSpc>
              <a:spcBef>
                <a:spcPts val="2600"/>
              </a:spcBef>
              <a:spcAft>
                <a:spcPts val="0"/>
              </a:spcAft>
              <a:buNone/>
            </a:pPr>
            <a:r>
              <a:rPr lang="en-US" sz="1300" b="1" dirty="0" err="1">
                <a:solidFill>
                  <a:srgbClr val="E18811"/>
                </a:solidFill>
                <a:latin typeface="Arial"/>
                <a:ea typeface="Arial"/>
                <a:cs typeface="Arial"/>
                <a:sym typeface="Arial"/>
              </a:rPr>
              <a:t>동반성장</a:t>
            </a:r>
            <a:endParaRPr sz="1300" dirty="0">
              <a:latin typeface="Arial"/>
              <a:ea typeface="Arial"/>
              <a:cs typeface="Arial"/>
              <a:sym typeface="Arial"/>
            </a:endParaRPr>
          </a:p>
          <a:p>
            <a:pPr marL="15875"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상생을</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위한</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동반성장</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체계</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구축</a:t>
            </a:r>
            <a:endParaRPr sz="1000" dirty="0">
              <a:latin typeface="Arial"/>
              <a:ea typeface="Arial"/>
              <a:cs typeface="Arial"/>
              <a:sym typeface="Arial"/>
            </a:endParaRPr>
          </a:p>
          <a:p>
            <a:pPr marL="15875" marR="9779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협력사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재배 농가</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지역사회 등과 함께하는 이익 실현을 위해 다양한 방법으로 동반 성장을 도모합니다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지속가능한 동반 성장 생태계 구축을 위해 ‘</a:t>
            </a:r>
            <a:r>
              <a:rPr lang="ko-KR" altLang="en-US" sz="900" dirty="0" err="1">
                <a:solidFill>
                  <a:srgbClr val="595757"/>
                </a:solidFill>
                <a:latin typeface="Dotum"/>
                <a:ea typeface="Dotum"/>
                <a:cs typeface="Dotum"/>
                <a:sym typeface="Dotum"/>
              </a:rPr>
              <a:t>상생경영모델’을</a:t>
            </a:r>
            <a:r>
              <a:rPr lang="ko-KR" altLang="en-US" sz="900" dirty="0">
                <a:solidFill>
                  <a:srgbClr val="595757"/>
                </a:solidFill>
                <a:latin typeface="Dotum"/>
                <a:ea typeface="Dotum"/>
                <a:cs typeface="Dotum"/>
                <a:sym typeface="Dotum"/>
              </a:rPr>
              <a:t> 마련하여 농가</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중소업체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외식업체와의 협력을 강화하고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앞으로도 당사는 동반 성장을 우리의 사업 핵심 가치로 추구하며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더 많은 사회적 가치를 창출할 수 있도록 노력하겠습니다</a:t>
            </a:r>
            <a:r>
              <a:rPr lang="en-US" altLang="ko-KR" sz="900" dirty="0">
                <a:solidFill>
                  <a:srgbClr val="595757"/>
                </a:solidFill>
                <a:latin typeface="Dotum"/>
                <a:ea typeface="Dotum"/>
                <a:cs typeface="Dotum"/>
                <a:sym typeface="Dotum"/>
              </a:rPr>
              <a:t>.</a:t>
            </a:r>
          </a:p>
        </p:txBody>
      </p:sp>
      <p:sp>
        <p:nvSpPr>
          <p:cNvPr id="3689" name="Google Shape;3689;p62"/>
          <p:cNvSpPr txBox="1"/>
          <p:nvPr/>
        </p:nvSpPr>
        <p:spPr>
          <a:xfrm>
            <a:off x="344123" y="3398450"/>
            <a:ext cx="6094095" cy="75819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자금</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지원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협력사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납품</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대금</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선결제</a:t>
            </a:r>
            <a:endParaRPr sz="1000" dirty="0">
              <a:latin typeface="Arial"/>
              <a:ea typeface="Arial"/>
              <a:cs typeface="Arial"/>
              <a:sym typeface="Arial"/>
            </a:endParaRPr>
          </a:p>
          <a:p>
            <a:pPr marL="12700" marR="65405"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협력사의 현금 흐름을 안정시키고 상생을 실천하기 위해 추석 전 협력사 납품대금 조기 지급에 동참하였습니다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약 </a:t>
            </a:r>
            <a:r>
              <a:rPr lang="en-US" altLang="ko-KR" sz="900" dirty="0">
                <a:solidFill>
                  <a:srgbClr val="595757"/>
                </a:solidFill>
                <a:latin typeface="Dotum"/>
                <a:ea typeface="Dotum"/>
                <a:cs typeface="Dotum"/>
                <a:sym typeface="Dotum"/>
              </a:rPr>
              <a:t>140</a:t>
            </a:r>
            <a:r>
              <a:rPr lang="ko-KR" altLang="en-US" sz="900" dirty="0">
                <a:solidFill>
                  <a:srgbClr val="595757"/>
                </a:solidFill>
                <a:latin typeface="Dotum"/>
                <a:ea typeface="Dotum"/>
                <a:cs typeface="Dotum"/>
                <a:sym typeface="Dotum"/>
              </a:rPr>
              <a:t>억 원의 결제 예정 대금을 정상 지급일 대비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개월 앞당겨 선지급하였습니다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앞으로도 협력사와의 신뢰 관계를 구축하고 동반 성장에 기여할 수 있는 방안을 마련하겠습니다</a:t>
            </a:r>
            <a:r>
              <a:rPr lang="en-US" altLang="ko-KR" sz="900" dirty="0">
                <a:solidFill>
                  <a:srgbClr val="595757"/>
                </a:solidFill>
                <a:latin typeface="Dotum"/>
                <a:ea typeface="Dotum"/>
                <a:cs typeface="Dotum"/>
                <a:sym typeface="Dotum"/>
              </a:rPr>
              <a:t>.</a:t>
            </a:r>
          </a:p>
        </p:txBody>
      </p:sp>
      <p:sp>
        <p:nvSpPr>
          <p:cNvPr id="3690" name="Google Shape;3690;p62"/>
          <p:cNvSpPr txBox="1"/>
          <p:nvPr/>
        </p:nvSpPr>
        <p:spPr>
          <a:xfrm>
            <a:off x="359994" y="4281564"/>
            <a:ext cx="1641475"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a:solidFill>
                  <a:srgbClr val="E18811"/>
                </a:solidFill>
                <a:latin typeface="Arial"/>
                <a:ea typeface="Arial"/>
                <a:cs typeface="Arial"/>
                <a:sym typeface="Arial"/>
              </a:rPr>
              <a:t>교육 지원: 상생협력아카데미</a:t>
            </a:r>
            <a:endParaRPr sz="1000">
              <a:latin typeface="Arial"/>
              <a:ea typeface="Arial"/>
              <a:cs typeface="Arial"/>
              <a:sym typeface="Arial"/>
            </a:endParaRPr>
          </a:p>
        </p:txBody>
      </p:sp>
      <p:sp>
        <p:nvSpPr>
          <p:cNvPr id="3691" name="Google Shape;3691;p62"/>
          <p:cNvSpPr txBox="1"/>
          <p:nvPr/>
        </p:nvSpPr>
        <p:spPr>
          <a:xfrm>
            <a:off x="344123" y="5602557"/>
            <a:ext cx="1965325"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홍보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지원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PR솔루션</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맛있는</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동행</a:t>
            </a:r>
            <a:r>
              <a:rPr lang="en-US" sz="1000" b="0" dirty="0">
                <a:solidFill>
                  <a:srgbClr val="E18811"/>
                </a:solidFill>
                <a:latin typeface="Arial"/>
                <a:ea typeface="Arial"/>
                <a:cs typeface="Arial"/>
                <a:sym typeface="Arial"/>
              </a:rPr>
              <a:t>'</a:t>
            </a:r>
            <a:endParaRPr sz="1000" dirty="0">
              <a:latin typeface="Arial"/>
              <a:ea typeface="Arial"/>
              <a:cs typeface="Arial"/>
              <a:sym typeface="Arial"/>
            </a:endParaRPr>
          </a:p>
        </p:txBody>
      </p:sp>
      <p:sp>
        <p:nvSpPr>
          <p:cNvPr id="3692" name="Google Shape;3692;p62"/>
          <p:cNvSpPr txBox="1"/>
          <p:nvPr/>
        </p:nvSpPr>
        <p:spPr>
          <a:xfrm>
            <a:off x="346028" y="4546403"/>
            <a:ext cx="6092190" cy="843821"/>
          </a:xfrm>
          <a:prstGeom prst="rect">
            <a:avLst/>
          </a:prstGeom>
          <a:noFill/>
          <a:ln>
            <a:noFill/>
          </a:ln>
        </p:spPr>
        <p:txBody>
          <a:bodyPr spcFirstLastPara="1" wrap="square" lIns="0" tIns="12700" rIns="0" bIns="0" anchor="t" anchorCtr="0">
            <a:spAutoFit/>
          </a:bodyPr>
          <a:lstStyle/>
          <a:p>
            <a:pPr marL="12700" marR="64769" lvl="0" indent="0" algn="just"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중소기업 식품 안전 역량 강화를 지원하고자 </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상생협력 아카데미</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를 운영하고 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 참석 협력사는 </a:t>
            </a:r>
            <a:r>
              <a:rPr lang="en-US" altLang="ko-KR" sz="900" dirty="0">
                <a:solidFill>
                  <a:srgbClr val="595757"/>
                </a:solidFill>
                <a:latin typeface="Dotum"/>
                <a:ea typeface="Dotum"/>
                <a:cs typeface="Dotum"/>
                <a:sym typeface="Dotum"/>
              </a:rPr>
              <a:t>31</a:t>
            </a:r>
            <a:r>
              <a:rPr lang="ko-KR" altLang="en-US" sz="900" dirty="0">
                <a:solidFill>
                  <a:srgbClr val="595757"/>
                </a:solidFill>
                <a:latin typeface="Dotum"/>
                <a:ea typeface="Dotum"/>
                <a:cs typeface="Dotum"/>
                <a:sym typeface="Dotum"/>
              </a:rPr>
              <a:t>개사이며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총 </a:t>
            </a:r>
            <a:r>
              <a:rPr lang="en-US" altLang="ko-KR" sz="900" dirty="0">
                <a:solidFill>
                  <a:srgbClr val="595757"/>
                </a:solidFill>
                <a:latin typeface="Dotum"/>
                <a:ea typeface="Dotum"/>
                <a:cs typeface="Dotum"/>
                <a:sym typeface="Dotum"/>
              </a:rPr>
              <a:t>51</a:t>
            </a:r>
            <a:r>
              <a:rPr lang="ko-KR" altLang="en-US" sz="900" dirty="0">
                <a:solidFill>
                  <a:srgbClr val="595757"/>
                </a:solidFill>
                <a:latin typeface="Dotum"/>
                <a:ea typeface="Dotum"/>
                <a:cs typeface="Dotum"/>
                <a:sym typeface="Dotum"/>
              </a:rPr>
              <a:t>명의 품질 관리자가 참석하였습니다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해당 교육에 참여한 중소 제조 협력사를 대상으로 클레임 사례 중심 교육을 제공하여 실질적인 상품 품질 경쟁력 강화를 도모하였습니다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특히 상세한 설명과 </a:t>
            </a:r>
            <a:r>
              <a:rPr lang="en-US" altLang="ko-KR" sz="900" dirty="0">
                <a:solidFill>
                  <a:srgbClr val="595757"/>
                </a:solidFill>
                <a:latin typeface="Dotum"/>
                <a:ea typeface="Dotum"/>
                <a:cs typeface="Dotum"/>
                <a:sym typeface="Dotum"/>
              </a:rPr>
              <a:t>Q\&amp;A </a:t>
            </a:r>
            <a:r>
              <a:rPr lang="ko-KR" altLang="en-US" sz="900" dirty="0">
                <a:solidFill>
                  <a:srgbClr val="595757"/>
                </a:solidFill>
                <a:latin typeface="Dotum"/>
                <a:ea typeface="Dotum"/>
                <a:cs typeface="Dotum"/>
                <a:sym typeface="Dotum"/>
              </a:rPr>
              <a:t>세션을 기반으로 한 표시 기준 등 식품 법규 교육을 통해 협력사들의 애로사항을 해소하는 계기를 마련하였습니다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향후 소상공인 지원 및 지역사회 상생을 위한 위생 서비스 제공을 기획하고 있습니다</a:t>
            </a:r>
            <a:r>
              <a:rPr lang="en-US" altLang="ko-KR" sz="900" dirty="0">
                <a:solidFill>
                  <a:srgbClr val="595757"/>
                </a:solidFill>
                <a:latin typeface="Dotum"/>
                <a:ea typeface="Dotum"/>
                <a:cs typeface="Dotum"/>
                <a:sym typeface="Dotum"/>
              </a:rPr>
              <a:t>.</a:t>
            </a:r>
          </a:p>
        </p:txBody>
      </p:sp>
      <p:sp>
        <p:nvSpPr>
          <p:cNvPr id="3693" name="Google Shape;3693;p62"/>
          <p:cNvSpPr txBox="1"/>
          <p:nvPr/>
        </p:nvSpPr>
        <p:spPr>
          <a:xfrm>
            <a:off x="359994" y="5905281"/>
            <a:ext cx="6117006" cy="1176219"/>
          </a:xfrm>
          <a:prstGeom prst="rect">
            <a:avLst/>
          </a:prstGeom>
          <a:noFill/>
          <a:ln>
            <a:noFill/>
          </a:ln>
        </p:spPr>
        <p:txBody>
          <a:bodyPr spcFirstLastPara="1" wrap="square" lIns="0" tIns="12700" rIns="0" bIns="0" anchor="t" anchorCtr="0">
            <a:spAutoFit/>
          </a:bodyPr>
          <a:lstStyle/>
          <a:p>
            <a:pPr marL="12700" marR="5080" lvl="0" indent="0" algn="l"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언론 홍보 지원을 통해 식자재 유통 고객사인 외식 프랜차이즈의 사업 성공을 지원하는 </a:t>
            </a:r>
            <a:r>
              <a:rPr lang="en-US" altLang="ko-KR" sz="900" dirty="0">
                <a:solidFill>
                  <a:srgbClr val="595757"/>
                </a:solidFill>
                <a:latin typeface="Dotum"/>
                <a:ea typeface="Dotum"/>
                <a:cs typeface="Dotum"/>
                <a:sym typeface="Dotum"/>
              </a:rPr>
              <a:t>PR </a:t>
            </a:r>
            <a:r>
              <a:rPr lang="ko-KR" altLang="en-US" sz="900" dirty="0">
                <a:solidFill>
                  <a:srgbClr val="595757"/>
                </a:solidFill>
                <a:latin typeface="Dotum"/>
                <a:ea typeface="Dotum"/>
                <a:cs typeface="Dotum"/>
                <a:sym typeface="Dotum"/>
              </a:rPr>
              <a:t>솔루션 </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맛있는 동행</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을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맛있는 동행</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은 중소형 외식 프랜차이즈가 사업 운영 시 어려움을 겪는 홍보</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마케팅 활동을 지원하고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이를 통해 외식 프랜차이즈의 매출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가맹 사업 성장 등에 기여하고자 마련됐습니다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외식 고객사를 대상으로 브랜드 및 메뉴 경쟁력</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운영 역량 및 인프라</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가맹 사업 등 대외 홍보 사항을 취재하고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이를 바탕으로 홍보 기사 및 콘텐츠를 개발해 언론 매체</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지면</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온라인</a:t>
            </a:r>
            <a:r>
              <a:rPr lang="en-US" altLang="ko-KR" sz="900" dirty="0">
                <a:solidFill>
                  <a:srgbClr val="595757"/>
                </a:solidFill>
                <a:latin typeface="Dotum"/>
                <a:ea typeface="Dotum"/>
                <a:cs typeface="Dotum"/>
                <a:sym typeface="Dotum"/>
              </a:rPr>
              <a:t>), SNS </a:t>
            </a:r>
            <a:r>
              <a:rPr lang="ko-KR" altLang="en-US" sz="900" dirty="0">
                <a:solidFill>
                  <a:srgbClr val="595757"/>
                </a:solidFill>
                <a:latin typeface="Dotum"/>
                <a:ea typeface="Dotum"/>
                <a:cs typeface="Dotum"/>
                <a:sym typeface="Dotum"/>
              </a:rPr>
              <a:t>등에 게재하는 활동입니다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그 결과</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 하반기에 총 </a:t>
            </a:r>
            <a:r>
              <a:rPr lang="en-US" altLang="ko-KR" sz="900" dirty="0">
                <a:solidFill>
                  <a:srgbClr val="595757"/>
                </a:solidFill>
                <a:latin typeface="Dotum"/>
                <a:ea typeface="Dotum"/>
                <a:cs typeface="Dotum"/>
                <a:sym typeface="Dotum"/>
              </a:rPr>
              <a:t>12</a:t>
            </a:r>
            <a:r>
              <a:rPr lang="ko-KR" altLang="en-US" sz="900" dirty="0">
                <a:solidFill>
                  <a:srgbClr val="595757"/>
                </a:solidFill>
                <a:latin typeface="Dotum"/>
                <a:ea typeface="Dotum"/>
                <a:cs typeface="Dotum"/>
                <a:sym typeface="Dotum"/>
              </a:rPr>
              <a:t>건의 외식 고객사 홍보 기사를 게재했습니다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앞으로도 당사의 홍보 역량을 활용해 </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맛있는 동행</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운영 횟수</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유형</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채널 등을 강화함으로써 중소형 외식 고객사와 동반 성장할 수 있는 홍보의 장을 넓혀갈 것입니다</a:t>
            </a:r>
            <a:r>
              <a:rPr lang="en-US" altLang="ko-KR" sz="900" dirty="0">
                <a:solidFill>
                  <a:srgbClr val="595757"/>
                </a:solidFill>
                <a:latin typeface="Dotum"/>
                <a:ea typeface="Dotum"/>
                <a:cs typeface="Dotum"/>
                <a:sym typeface="Dotum"/>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751"/>
        <p:cNvGrpSpPr/>
        <p:nvPr/>
      </p:nvGrpSpPr>
      <p:grpSpPr>
        <a:xfrm>
          <a:off x="0" y="0"/>
          <a:ext cx="0" cy="0"/>
          <a:chOff x="0" y="0"/>
          <a:chExt cx="0" cy="0"/>
        </a:xfrm>
      </p:grpSpPr>
      <p:sp>
        <p:nvSpPr>
          <p:cNvPr id="3756" name="Google Shape;3756;p63"/>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63</a:t>
            </a:r>
            <a:endParaRPr sz="900">
              <a:latin typeface="Arial"/>
              <a:ea typeface="Arial"/>
              <a:cs typeface="Arial"/>
              <a:sym typeface="Arial"/>
            </a:endParaRPr>
          </a:p>
        </p:txBody>
      </p:sp>
      <p:sp>
        <p:nvSpPr>
          <p:cNvPr id="3766" name="Google Shape;3766;p63"/>
          <p:cNvSpPr txBox="1"/>
          <p:nvPr/>
        </p:nvSpPr>
        <p:spPr>
          <a:xfrm>
            <a:off x="347299" y="1611421"/>
            <a:ext cx="6092190" cy="111569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FAE9D2"/>
                </a:solidFill>
                <a:latin typeface="Arial"/>
                <a:ea typeface="Arial"/>
                <a:cs typeface="Arial"/>
                <a:sym typeface="Arial"/>
              </a:rPr>
              <a:t>동반성장</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소통</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활성화</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협력사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상담</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채널</a:t>
            </a:r>
            <a:endParaRPr sz="1000" dirty="0">
              <a:latin typeface="Arial"/>
              <a:ea typeface="Arial"/>
              <a:cs typeface="Arial"/>
              <a:sym typeface="Arial"/>
            </a:endParaRPr>
          </a:p>
          <a:p>
            <a:pPr marL="12700" marR="97155"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협력사의 고충 처리와 경영 지원 등에 대한 협력사의 의견을 수렴하고자 온라인 상담 채널을 홈페이지를 통해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상담을 원하는 협력사는 자유롭게 요청을 접수할 수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상담 채널을 통해 상호 이해에 기반한 동반 성장 추진 기반을 강화하겠습니다</a:t>
            </a:r>
            <a:r>
              <a:rPr lang="en-US" altLang="ko-KR" sz="900" dirty="0">
                <a:solidFill>
                  <a:srgbClr val="595757"/>
                </a:solidFill>
                <a:latin typeface="Dotum"/>
                <a:ea typeface="Dotum"/>
                <a:cs typeface="Dotum"/>
                <a:sym typeface="Dotum"/>
              </a:rPr>
              <a:t>.</a:t>
            </a:r>
          </a:p>
        </p:txBody>
      </p:sp>
      <p:sp>
        <p:nvSpPr>
          <p:cNvPr id="3767" name="Google Shape;3767;p63"/>
          <p:cNvSpPr txBox="1"/>
          <p:nvPr/>
        </p:nvSpPr>
        <p:spPr>
          <a:xfrm>
            <a:off x="344124" y="5913155"/>
            <a:ext cx="6090920" cy="13393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공급망</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관리</a:t>
            </a:r>
            <a:endParaRPr sz="1300" dirty="0">
              <a:latin typeface="Arial"/>
              <a:ea typeface="Arial"/>
              <a:cs typeface="Arial"/>
              <a:sym typeface="Arial"/>
            </a:endParaRPr>
          </a:p>
          <a:p>
            <a:pPr marL="12700" lvl="0" indent="0" algn="l" rtl="0">
              <a:lnSpc>
                <a:spcPct val="100000"/>
              </a:lnSpc>
              <a:spcBef>
                <a:spcPts val="1175"/>
              </a:spcBef>
              <a:spcAft>
                <a:spcPts val="0"/>
              </a:spcAft>
              <a:buNone/>
            </a:pPr>
            <a:r>
              <a:rPr lang="en-US" sz="1500" b="0" baseline="30000" dirty="0" err="1">
                <a:solidFill>
                  <a:srgbClr val="E18811"/>
                </a:solidFill>
                <a:latin typeface="Arial"/>
                <a:ea typeface="Arial"/>
                <a:cs typeface="Arial"/>
                <a:sym typeface="Arial"/>
              </a:rPr>
              <a:t>공급망</a:t>
            </a:r>
            <a:r>
              <a:rPr lang="en-US" sz="1500" b="0" baseline="30000" dirty="0">
                <a:solidFill>
                  <a:srgbClr val="E18811"/>
                </a:solidFill>
                <a:latin typeface="Arial"/>
                <a:ea typeface="Arial"/>
                <a:cs typeface="Arial"/>
                <a:sym typeface="Arial"/>
              </a:rPr>
              <a:t> </a:t>
            </a:r>
            <a:r>
              <a:rPr lang="en-US" sz="1500" b="0" baseline="30000" dirty="0" err="1">
                <a:solidFill>
                  <a:srgbClr val="E18811"/>
                </a:solidFill>
                <a:latin typeface="Arial"/>
                <a:ea typeface="Arial"/>
                <a:cs typeface="Arial"/>
                <a:sym typeface="Arial"/>
              </a:rPr>
              <a:t>관리</a:t>
            </a:r>
            <a:r>
              <a:rPr lang="en-US" sz="1500" b="0" baseline="30000" dirty="0">
                <a:solidFill>
                  <a:srgbClr val="E18811"/>
                </a:solidFill>
                <a:latin typeface="Arial"/>
                <a:ea typeface="Arial"/>
                <a:cs typeface="Arial"/>
                <a:sym typeface="Arial"/>
              </a:rPr>
              <a:t> </a:t>
            </a:r>
            <a:r>
              <a:rPr lang="en-US" sz="1500" b="0" baseline="30000" dirty="0" err="1">
                <a:solidFill>
                  <a:srgbClr val="E18811"/>
                </a:solidFill>
                <a:latin typeface="Arial"/>
                <a:ea typeface="Arial"/>
                <a:cs typeface="Arial"/>
                <a:sym typeface="Arial"/>
              </a:rPr>
              <a:t>정책</a:t>
            </a:r>
            <a:r>
              <a:rPr lang="en-US" sz="1500" b="0" baseline="30000" dirty="0">
                <a:solidFill>
                  <a:srgbClr val="E18811"/>
                </a:solidFill>
                <a:latin typeface="Arial"/>
                <a:ea typeface="Arial"/>
                <a:cs typeface="Arial"/>
                <a:sym typeface="Arial"/>
              </a:rPr>
              <a:t> </a:t>
            </a:r>
            <a:r>
              <a:rPr lang="en-US" sz="1500" b="0" baseline="30000" dirty="0" err="1">
                <a:solidFill>
                  <a:srgbClr val="E18811"/>
                </a:solidFill>
                <a:latin typeface="Arial"/>
                <a:ea typeface="Arial"/>
                <a:cs typeface="Arial"/>
                <a:sym typeface="Arial"/>
              </a:rPr>
              <a:t>운영</a:t>
            </a:r>
            <a:r>
              <a:rPr lang="en-US" sz="1500" b="0" baseline="30000" dirty="0">
                <a:solidFill>
                  <a:srgbClr val="E18811"/>
                </a:solidFill>
                <a:latin typeface="Arial"/>
                <a:ea typeface="Arial"/>
                <a:cs typeface="Arial"/>
                <a:sym typeface="Arial"/>
              </a:rPr>
              <a:t> </a:t>
            </a:r>
            <a:endParaRPr sz="1100" dirty="0">
              <a:latin typeface="Dotum"/>
              <a:ea typeface="Dotum"/>
              <a:cs typeface="Dotum"/>
              <a:sym typeface="Dotum"/>
            </a:endParaRPr>
          </a:p>
          <a:p>
            <a:pPr marL="12700" marR="97790" lvl="0" indent="0" algn="l" rtl="0">
              <a:lnSpc>
                <a:spcPct val="120300"/>
              </a:lnSpc>
              <a:spcBef>
                <a:spcPts val="62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협력사와 동반 성장하기 위하여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협력사의 적법하고 윤리적인 업무 수행과 지속 가능한 활동을 위한 기준을 제시하는 ‘협력사 </a:t>
            </a:r>
            <a:r>
              <a:rPr lang="ko-KR" altLang="en-US" sz="900" dirty="0" err="1">
                <a:solidFill>
                  <a:srgbClr val="595757"/>
                </a:solidFill>
                <a:latin typeface="Dotum"/>
                <a:ea typeface="Dotum"/>
                <a:cs typeface="Dotum"/>
                <a:sym typeface="Dotum"/>
              </a:rPr>
              <a:t>행동규범’을</a:t>
            </a:r>
            <a:r>
              <a:rPr lang="ko-KR" altLang="en-US" sz="900" dirty="0">
                <a:solidFill>
                  <a:srgbClr val="595757"/>
                </a:solidFill>
                <a:latin typeface="Dotum"/>
                <a:ea typeface="Dotum"/>
                <a:cs typeface="Dotum"/>
                <a:sym typeface="Dotum"/>
              </a:rPr>
              <a:t>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협력사 </a:t>
            </a:r>
            <a:r>
              <a:rPr lang="ko-KR" altLang="en-US" sz="900" dirty="0" err="1">
                <a:solidFill>
                  <a:srgbClr val="595757"/>
                </a:solidFill>
                <a:latin typeface="Dotum"/>
                <a:ea typeface="Dotum"/>
                <a:cs typeface="Dotum"/>
                <a:sym typeface="Dotum"/>
              </a:rPr>
              <a:t>행동규범’은</a:t>
            </a:r>
            <a:r>
              <a:rPr lang="ko-KR" altLang="en-US" sz="900" dirty="0">
                <a:solidFill>
                  <a:srgbClr val="595757"/>
                </a:solidFill>
                <a:latin typeface="Dotum"/>
                <a:ea typeface="Dotum"/>
                <a:cs typeface="Dotum"/>
                <a:sym typeface="Dotum"/>
              </a:rPr>
              <a:t> 협력사로 하여금 윤리경영의 중요성을 인식하고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근무자의 인권을 존중하며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안전한 근무환경을 조성하고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환경에 대한 책임을 인식하여 부정적 영향을 최소화하는 노력을 요구하는 내용을 담고 있습니다</a:t>
            </a:r>
            <a:r>
              <a:rPr lang="en-US" altLang="ko-KR" sz="900" dirty="0">
                <a:solidFill>
                  <a:srgbClr val="595757"/>
                </a:solidFill>
                <a:latin typeface="Dotum"/>
                <a:ea typeface="Dotum"/>
                <a:cs typeface="Dotum"/>
                <a:sym typeface="Dotum"/>
              </a:rPr>
              <a:t>.</a:t>
            </a:r>
          </a:p>
        </p:txBody>
      </p:sp>
      <p:sp>
        <p:nvSpPr>
          <p:cNvPr id="3768" name="Google Shape;3768;p63"/>
          <p:cNvSpPr txBox="1"/>
          <p:nvPr/>
        </p:nvSpPr>
        <p:spPr>
          <a:xfrm>
            <a:off x="347299" y="2955557"/>
            <a:ext cx="6092825" cy="59372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공정거래</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하도급대금</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분쟁조정기구</a:t>
            </a:r>
            <a:endParaRPr sz="1000" dirty="0">
              <a:latin typeface="Arial"/>
              <a:ea typeface="Arial"/>
              <a:cs typeface="Arial"/>
              <a:sym typeface="Arial"/>
            </a:endParaRPr>
          </a:p>
          <a:p>
            <a:pPr marL="12700" marR="95885"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현재 공정거래위원회 권고사항인 ‘</a:t>
            </a:r>
            <a:r>
              <a:rPr lang="ko-KR" altLang="en-US" sz="900" dirty="0" err="1">
                <a:solidFill>
                  <a:srgbClr val="595757"/>
                </a:solidFill>
                <a:latin typeface="Dotum"/>
                <a:ea typeface="Dotum"/>
                <a:cs typeface="Dotum"/>
                <a:sym typeface="Dotum"/>
              </a:rPr>
              <a:t>하도급대금분쟁조정기구’를</a:t>
            </a:r>
            <a:r>
              <a:rPr lang="ko-KR" altLang="en-US" sz="900" dirty="0">
                <a:solidFill>
                  <a:srgbClr val="595757"/>
                </a:solidFill>
                <a:latin typeface="Dotum"/>
                <a:ea typeface="Dotum"/>
                <a:cs typeface="Dotum"/>
                <a:sym typeface="Dotum"/>
              </a:rPr>
              <a:t> 선제적으로 설치하여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분쟁 발생 시 능동적이고 원만한 대처가 이루어질 수 있도록 제도적 기반을 마련하였습니다</a:t>
            </a:r>
            <a:r>
              <a:rPr lang="en-US" altLang="ko-KR" sz="900" dirty="0">
                <a:solidFill>
                  <a:srgbClr val="595757"/>
                </a:solidFill>
                <a:latin typeface="Dotum"/>
                <a:ea typeface="Dotum"/>
                <a:cs typeface="Dotum"/>
                <a:sym typeface="Dotum"/>
              </a:rPr>
              <a:t>.</a:t>
            </a:r>
          </a:p>
        </p:txBody>
      </p:sp>
      <p:sp>
        <p:nvSpPr>
          <p:cNvPr id="3769" name="Google Shape;3769;p63"/>
          <p:cNvSpPr txBox="1"/>
          <p:nvPr/>
        </p:nvSpPr>
        <p:spPr>
          <a:xfrm>
            <a:off x="347299" y="3776740"/>
            <a:ext cx="6092190" cy="921278"/>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사업</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지원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농가</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계약재배</a:t>
            </a:r>
            <a:endParaRPr sz="1000" dirty="0">
              <a:latin typeface="Arial"/>
              <a:ea typeface="Arial"/>
              <a:cs typeface="Arial"/>
              <a:sym typeface="Arial"/>
            </a:endParaRPr>
          </a:p>
          <a:p>
            <a:pPr marL="12700" marR="9779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핵심 작물에 대한 안정적인 원료 확보를 위해 농가와의 계약재배를 진행하고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계약재배는 농가에 판로를 확보해 주고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안정적인 물량 공급과 품질 관리가 가능한 상생 모델입니다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년부터 </a:t>
            </a:r>
            <a:r>
              <a:rPr lang="ko-KR" altLang="en-US" sz="900" dirty="0" err="1">
                <a:solidFill>
                  <a:srgbClr val="595757"/>
                </a:solidFill>
                <a:latin typeface="Dotum"/>
                <a:ea typeface="Dotum"/>
                <a:cs typeface="Dotum"/>
                <a:sym typeface="Dotum"/>
              </a:rPr>
              <a:t>스마트팜</a:t>
            </a:r>
            <a:r>
              <a:rPr lang="ko-KR" altLang="en-US" sz="900" dirty="0">
                <a:solidFill>
                  <a:srgbClr val="595757"/>
                </a:solidFill>
                <a:latin typeface="Dotum"/>
                <a:ea typeface="Dotum"/>
                <a:cs typeface="Dotum"/>
                <a:sym typeface="Dotum"/>
              </a:rPr>
              <a:t> 계약재배를 적용하여 정보기술을 활용해 경작 효율을 극대화할 수 있도록</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협력 농가에 재배 데이터와 사업 노하우를 함께 전수하고 있습니다</a:t>
            </a:r>
            <a:r>
              <a:rPr lang="en-US" altLang="ko-KR" sz="900" dirty="0">
                <a:solidFill>
                  <a:srgbClr val="595757"/>
                </a:solidFill>
                <a:latin typeface="Dotum"/>
                <a:ea typeface="Dotum"/>
                <a:cs typeface="Dotum"/>
                <a:sym typeface="Dotum"/>
              </a:rPr>
              <a:t>.</a:t>
            </a:r>
          </a:p>
        </p:txBody>
      </p:sp>
      <p:sp>
        <p:nvSpPr>
          <p:cNvPr id="3770" name="Google Shape;3770;p63"/>
          <p:cNvSpPr txBox="1"/>
          <p:nvPr/>
        </p:nvSpPr>
        <p:spPr>
          <a:xfrm>
            <a:off x="347299" y="4764419"/>
            <a:ext cx="6104890" cy="10874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기술</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지원</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디지털</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전환</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기반</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솔루션</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푸드</a:t>
            </a:r>
            <a:r>
              <a:rPr lang="ko-KR" altLang="en-US" sz="900" dirty="0">
                <a:solidFill>
                  <a:srgbClr val="595757"/>
                </a:solidFill>
                <a:latin typeface="Dotum"/>
                <a:ea typeface="Dotum"/>
                <a:cs typeface="Dotum"/>
                <a:sym typeface="Dotum"/>
              </a:rPr>
              <a:t> 비즈니스 솔루션 ‘</a:t>
            </a:r>
            <a:r>
              <a:rPr lang="ko-KR" altLang="en-US" sz="900" dirty="0" err="1">
                <a:solidFill>
                  <a:srgbClr val="595757"/>
                </a:solidFill>
                <a:latin typeface="Dotum"/>
                <a:ea typeface="Dotum"/>
                <a:cs typeface="Dotum"/>
                <a:sym typeface="Dotum"/>
              </a:rPr>
              <a:t>온리원비즈넷’을</a:t>
            </a:r>
            <a:r>
              <a:rPr lang="ko-KR" altLang="en-US" sz="900" dirty="0">
                <a:solidFill>
                  <a:srgbClr val="595757"/>
                </a:solidFill>
                <a:latin typeface="Dotum"/>
                <a:ea typeface="Dotum"/>
                <a:cs typeface="Dotum"/>
                <a:sym typeface="Dotum"/>
              </a:rPr>
              <a:t> 오픈하여 외식과 급식 비즈니스 전반에 통합 솔루션을 제공할 수 있는 플랫폼을 개설하였습니다</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온리원비즈넷’을</a:t>
            </a:r>
            <a:r>
              <a:rPr lang="ko-KR" altLang="en-US" sz="900" dirty="0">
                <a:solidFill>
                  <a:srgbClr val="595757"/>
                </a:solidFill>
                <a:latin typeface="Dotum"/>
                <a:ea typeface="Dotum"/>
                <a:cs typeface="Dotum"/>
                <a:sym typeface="Dotum"/>
              </a:rPr>
              <a:t> 통해 산업 노하우에 기반한 솔루션 제공으로 협력사의 사업 관련 고충을 통합 플랫폼에서 해소할 수 있도록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복지 제공 </a:t>
            </a:r>
            <a:r>
              <a:rPr lang="ko-KR" altLang="en-US" sz="900" dirty="0" err="1">
                <a:solidFill>
                  <a:srgbClr val="595757"/>
                </a:solidFill>
                <a:latin typeface="Dotum"/>
                <a:ea typeface="Dotum"/>
                <a:cs typeface="Dotum"/>
                <a:sym typeface="Dotum"/>
              </a:rPr>
              <a:t>이커머스몰</a:t>
            </a:r>
            <a:r>
              <a:rPr lang="ko-KR" altLang="en-US"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프레시마켓’을</a:t>
            </a:r>
            <a:r>
              <a:rPr lang="ko-KR" altLang="en-US" sz="900" dirty="0">
                <a:solidFill>
                  <a:srgbClr val="595757"/>
                </a:solidFill>
                <a:latin typeface="Dotum"/>
                <a:ea typeface="Dotum"/>
                <a:cs typeface="Dotum"/>
                <a:sym typeface="Dotum"/>
              </a:rPr>
              <a:t> 통해 협력사 제품 제공을 통한 시너지를 강화하고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유통 데이터 기반 상품 선별과 </a:t>
            </a:r>
            <a:r>
              <a:rPr lang="ko-KR" altLang="en-US" sz="900" dirty="0" err="1">
                <a:solidFill>
                  <a:srgbClr val="595757"/>
                </a:solidFill>
                <a:latin typeface="Dotum"/>
                <a:ea typeface="Dotum"/>
                <a:cs typeface="Dotum"/>
                <a:sym typeface="Dotum"/>
              </a:rPr>
              <a:t>직배송</a:t>
            </a:r>
            <a:r>
              <a:rPr lang="ko-KR" altLang="en-US" sz="900" dirty="0">
                <a:solidFill>
                  <a:srgbClr val="595757"/>
                </a:solidFill>
                <a:latin typeface="Dotum"/>
                <a:ea typeface="Dotum"/>
                <a:cs typeface="Dotum"/>
                <a:sym typeface="Dotum"/>
              </a:rPr>
              <a:t> 확대를 통하여 효율적인 복지 상품 공급을 계속할 예정입니다</a:t>
            </a:r>
            <a:r>
              <a:rPr lang="en-US" altLang="ko-KR" sz="900" dirty="0">
                <a:solidFill>
                  <a:srgbClr val="595757"/>
                </a:solidFill>
                <a:latin typeface="Dotum"/>
                <a:ea typeface="Dotum"/>
                <a:cs typeface="Dotum"/>
                <a:sym typeface="Dotum"/>
              </a:rPr>
              <a:t>.</a:t>
            </a:r>
          </a:p>
        </p:txBody>
      </p:sp>
      <p:sp>
        <p:nvSpPr>
          <p:cNvPr id="3772" name="Google Shape;3772;p63"/>
          <p:cNvSpPr txBox="1"/>
          <p:nvPr/>
        </p:nvSpPr>
        <p:spPr>
          <a:xfrm>
            <a:off x="344124" y="952376"/>
            <a:ext cx="250761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FAE9D2"/>
                </a:solidFill>
                <a:latin typeface="Arial"/>
                <a:ea typeface="Arial"/>
                <a:cs typeface="Arial"/>
                <a:sym typeface="Arial"/>
              </a:rPr>
              <a:t>동반성장·공급망</a:t>
            </a:r>
            <a:endParaRPr sz="2500" dirty="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825"/>
        <p:cNvGrpSpPr/>
        <p:nvPr/>
      </p:nvGrpSpPr>
      <p:grpSpPr>
        <a:xfrm>
          <a:off x="0" y="0"/>
          <a:ext cx="0" cy="0"/>
          <a:chOff x="0" y="0"/>
          <a:chExt cx="0" cy="0"/>
        </a:xfrm>
      </p:grpSpPr>
      <p:sp>
        <p:nvSpPr>
          <p:cNvPr id="3830" name="Google Shape;3830;p64"/>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64</a:t>
            </a:r>
            <a:endParaRPr sz="900">
              <a:latin typeface="Arial"/>
              <a:ea typeface="Arial"/>
              <a:cs typeface="Arial"/>
              <a:sym typeface="Arial"/>
            </a:endParaRPr>
          </a:p>
        </p:txBody>
      </p:sp>
      <p:sp>
        <p:nvSpPr>
          <p:cNvPr id="3840" name="Google Shape;3840;p64"/>
          <p:cNvSpPr txBox="1"/>
          <p:nvPr/>
        </p:nvSpPr>
        <p:spPr>
          <a:xfrm>
            <a:off x="347299" y="2068621"/>
            <a:ext cx="6092825" cy="145424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협력사</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관리</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체계</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협력사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도입을</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위한</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선정</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평가</a:t>
            </a:r>
            <a:endParaRPr sz="1000" dirty="0">
              <a:latin typeface="Arial"/>
              <a:ea typeface="Arial"/>
              <a:cs typeface="Arial"/>
              <a:sym typeface="Arial"/>
            </a:endParaRPr>
          </a:p>
          <a:p>
            <a:pPr marL="12700" marR="9779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신규 협력사 도입 전 선정 평가를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예비 협력사에 대해 경영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재무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생산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물류</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위생 안전관리 수준에 대한 평가와 품질 </a:t>
            </a:r>
            <a:r>
              <a:rPr lang="ko-KR" altLang="en-US" sz="900" dirty="0" err="1">
                <a:solidFill>
                  <a:srgbClr val="595757"/>
                </a:solidFill>
                <a:latin typeface="Dotum"/>
                <a:ea typeface="Dotum"/>
                <a:cs typeface="Dotum"/>
                <a:sym typeface="Dotum"/>
              </a:rPr>
              <a:t>오디트를</a:t>
            </a:r>
            <a:r>
              <a:rPr lang="ko-KR" altLang="en-US" sz="900" dirty="0">
                <a:solidFill>
                  <a:srgbClr val="595757"/>
                </a:solidFill>
                <a:latin typeface="Dotum"/>
                <a:ea typeface="Dotum"/>
                <a:cs typeface="Dotum"/>
                <a:sym typeface="Dotum"/>
              </a:rPr>
              <a:t> 통해 협력사의 공급 안정성과 잠재 위험요인을 분석하여 도입 여부를 판단하고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해당 절차를 통해 협력사 관련 위험을 도입 전 차단하여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공급망 위험성을 완화하고 지속 가능한 협력을 지향하고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향후 공급망 다양성 관련 조항 보완 등 선정 평가 항목의 개정 관리를 통해 공급망 관리체계를 </a:t>
            </a:r>
            <a:r>
              <a:rPr lang="ko-KR" altLang="en-US" sz="900" dirty="0" err="1">
                <a:solidFill>
                  <a:srgbClr val="595757"/>
                </a:solidFill>
                <a:latin typeface="Dotum"/>
                <a:ea typeface="Dotum"/>
                <a:cs typeface="Dotum"/>
                <a:sym typeface="Dotum"/>
              </a:rPr>
              <a:t>고도화할</a:t>
            </a:r>
            <a:r>
              <a:rPr lang="ko-KR" altLang="en-US" sz="900" dirty="0">
                <a:solidFill>
                  <a:srgbClr val="595757"/>
                </a:solidFill>
                <a:latin typeface="Dotum"/>
                <a:ea typeface="Dotum"/>
                <a:cs typeface="Dotum"/>
                <a:sym typeface="Dotum"/>
              </a:rPr>
              <a:t> 계획입니다</a:t>
            </a:r>
            <a:r>
              <a:rPr lang="en-US" altLang="ko-KR" sz="900" dirty="0">
                <a:solidFill>
                  <a:srgbClr val="595757"/>
                </a:solidFill>
                <a:latin typeface="Dotum"/>
                <a:ea typeface="Dotum"/>
                <a:cs typeface="Dotum"/>
                <a:sym typeface="Dotum"/>
              </a:rPr>
              <a:t>.</a:t>
            </a:r>
          </a:p>
        </p:txBody>
      </p:sp>
      <p:sp>
        <p:nvSpPr>
          <p:cNvPr id="3841" name="Google Shape;3841;p64"/>
          <p:cNvSpPr txBox="1"/>
          <p:nvPr/>
        </p:nvSpPr>
        <p:spPr>
          <a:xfrm>
            <a:off x="347299" y="3558426"/>
            <a:ext cx="6093460" cy="1419876"/>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E18811"/>
                </a:solidFill>
                <a:latin typeface="Arial"/>
                <a:ea typeface="Arial"/>
                <a:cs typeface="Arial"/>
                <a:sym typeface="Arial"/>
              </a:rPr>
              <a:t>협력사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교육</a:t>
            </a:r>
            <a:endParaRPr sz="1000" dirty="0">
              <a:latin typeface="Arial"/>
              <a:ea typeface="Arial"/>
              <a:cs typeface="Arial"/>
              <a:sym typeface="Arial"/>
            </a:endParaRPr>
          </a:p>
          <a:p>
            <a:pPr marL="12700" marR="65405"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협력사를 대상으로 매년 협력사 정책 설명회와 상생협력 아카데미를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정책 설명회를 통해 당사의 협력사 운영 원칙</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협력사 행동규범을 명확하게 안내하고 식품안전관리 기준과 법규 변화 사항을 교육하고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상생협력 아카데미 교육을 통해 협력사의 품질관리 역량을 향상시켜 동반 성장을 도모하고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본 교육은 모든 협력사를 대상으로 온라인으로 진행되어 접근성을 용이하게 하였으며</a:t>
            </a:r>
            <a:r>
              <a:rPr lang="en-US" altLang="ko-KR" sz="900" dirty="0">
                <a:solidFill>
                  <a:srgbClr val="595757"/>
                </a:solidFill>
                <a:latin typeface="Dotum"/>
                <a:ea typeface="Dotum"/>
                <a:cs typeface="Dotum"/>
                <a:sym typeface="Dotum"/>
              </a:rPr>
              <a:t>, 336</a:t>
            </a:r>
            <a:r>
              <a:rPr lang="ko-KR" altLang="en-US" sz="900" dirty="0">
                <a:solidFill>
                  <a:srgbClr val="595757"/>
                </a:solidFill>
                <a:latin typeface="Dotum"/>
                <a:ea typeface="Dotum"/>
                <a:cs typeface="Dotum"/>
                <a:sym typeface="Dotum"/>
              </a:rPr>
              <a:t>개 협력사가 참여한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정책 설명회에서는 지속 가능한 공급망 구축에 대한 협력사의 역할과 책임을 강조하였습니다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향후에도 협력사를 대상으로 지속적인 교육을 실시하여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협력사들의 역량 강화와 준법 의식을 높여 당사의 공급망 관리를 지속적으로 개선하겠습니다</a:t>
            </a:r>
            <a:r>
              <a:rPr lang="en-US" altLang="ko-KR" sz="900" dirty="0">
                <a:solidFill>
                  <a:srgbClr val="595757"/>
                </a:solidFill>
                <a:latin typeface="Dotum"/>
                <a:ea typeface="Dotum"/>
                <a:cs typeface="Dotum"/>
                <a:sym typeface="Dotum"/>
              </a:rPr>
              <a:t>.</a:t>
            </a:r>
          </a:p>
        </p:txBody>
      </p:sp>
      <p:sp>
        <p:nvSpPr>
          <p:cNvPr id="3842" name="Google Shape;3842;p64"/>
          <p:cNvSpPr txBox="1"/>
          <p:nvPr/>
        </p:nvSpPr>
        <p:spPr>
          <a:xfrm>
            <a:off x="318463" y="5098571"/>
            <a:ext cx="6102985" cy="12534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협력사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행동규범</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자가진단</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실시</a:t>
            </a:r>
            <a:endParaRPr sz="1000" dirty="0">
              <a:latin typeface="Arial"/>
              <a:ea typeface="Arial"/>
              <a:cs typeface="Arial"/>
              <a:sym typeface="Arial"/>
            </a:endParaRPr>
          </a:p>
          <a:p>
            <a:pPr marL="12700" marR="5080" lvl="0" indent="0" algn="l"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매입 기준 상위 </a:t>
            </a:r>
            <a:r>
              <a:rPr lang="en-US" altLang="ko-KR" sz="900" dirty="0">
                <a:solidFill>
                  <a:srgbClr val="595757"/>
                </a:solidFill>
                <a:latin typeface="Dotum"/>
                <a:ea typeface="Dotum"/>
                <a:cs typeface="Dotum"/>
                <a:sym typeface="Dotum"/>
              </a:rPr>
              <a:t>30%</a:t>
            </a:r>
            <a:r>
              <a:rPr lang="ko-KR" altLang="en-US" sz="900" dirty="0">
                <a:solidFill>
                  <a:srgbClr val="595757"/>
                </a:solidFill>
                <a:latin typeface="Dotum"/>
                <a:ea typeface="Dotum"/>
                <a:cs typeface="Dotum"/>
                <a:sym typeface="Dotum"/>
              </a:rPr>
              <a:t>의 주요 </a:t>
            </a:r>
            <a:r>
              <a:rPr lang="en-US" altLang="ko-KR" sz="900" dirty="0">
                <a:solidFill>
                  <a:srgbClr val="595757"/>
                </a:solidFill>
                <a:latin typeface="Dotum"/>
                <a:ea typeface="Dotum"/>
                <a:cs typeface="Dotum"/>
                <a:sym typeface="Dotum"/>
              </a:rPr>
              <a:t>PB(Private Brand) </a:t>
            </a:r>
            <a:r>
              <a:rPr lang="ko-KR" altLang="en-US" sz="900" dirty="0">
                <a:solidFill>
                  <a:srgbClr val="595757"/>
                </a:solidFill>
                <a:latin typeface="Dotum"/>
                <a:ea typeface="Dotum"/>
                <a:cs typeface="Dotum"/>
                <a:sym typeface="Dotum"/>
              </a:rPr>
              <a:t>협력사를 대상으로 협력사 행동규범 자가진단을 실시하였습니다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온라인 설문 방식으로 실시된 이번 자가진단은 ‘협력사 </a:t>
            </a:r>
            <a:r>
              <a:rPr lang="ko-KR" altLang="en-US" sz="900" dirty="0" err="1">
                <a:solidFill>
                  <a:srgbClr val="595757"/>
                </a:solidFill>
                <a:latin typeface="Dotum"/>
                <a:ea typeface="Dotum"/>
                <a:cs typeface="Dotum"/>
                <a:sym typeface="Dotum"/>
              </a:rPr>
              <a:t>행동규범’에</a:t>
            </a:r>
            <a:r>
              <a:rPr lang="ko-KR" altLang="en-US" sz="900" dirty="0">
                <a:solidFill>
                  <a:srgbClr val="595757"/>
                </a:solidFill>
                <a:latin typeface="Dotum"/>
                <a:ea typeface="Dotum"/>
                <a:cs typeface="Dotum"/>
                <a:sym typeface="Dotum"/>
              </a:rPr>
              <a:t> 명시된 윤리경영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인권경영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안전경영</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환경경영 등 각 분야에 따른 진단 항목으로 구성하여 실시하였습니다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진단 결과는 향후 공급망 관리 위험 대응을 위한 계획 수립에 참고자료로 사용하여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공급망 관리 개선책 도출에 반영할 예정입니다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나아가 자가진단 문항 설계를 고도화하고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협력사 자가진단 범위를 확대하여 안정적인 공급망 운영을 위한 조치를 강화하여 협력사와의 신뢰 구축과 협력사 역량 제고 방안으로 활용할 계획입니다</a:t>
            </a:r>
            <a:r>
              <a:rPr lang="en-US" altLang="ko-KR" sz="900" dirty="0">
                <a:solidFill>
                  <a:srgbClr val="595757"/>
                </a:solidFill>
                <a:latin typeface="Dotum"/>
                <a:ea typeface="Dotum"/>
                <a:cs typeface="Dotum"/>
                <a:sym typeface="Dotum"/>
              </a:rPr>
              <a:t>.</a:t>
            </a:r>
          </a:p>
        </p:txBody>
      </p:sp>
      <p:sp>
        <p:nvSpPr>
          <p:cNvPr id="3858" name="Google Shape;3858;p64"/>
          <p:cNvSpPr txBox="1"/>
          <p:nvPr/>
        </p:nvSpPr>
        <p:spPr>
          <a:xfrm>
            <a:off x="344124" y="1267336"/>
            <a:ext cx="250761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FAE9D2"/>
                </a:solidFill>
                <a:latin typeface="Arial"/>
                <a:ea typeface="Arial"/>
                <a:cs typeface="Arial"/>
                <a:sym typeface="Arial"/>
              </a:rPr>
              <a:t>동반성장·공급망</a:t>
            </a:r>
            <a:endParaRPr sz="25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865"/>
        <p:cNvGrpSpPr/>
        <p:nvPr/>
      </p:nvGrpSpPr>
      <p:grpSpPr>
        <a:xfrm>
          <a:off x="0" y="0"/>
          <a:ext cx="0" cy="0"/>
          <a:chOff x="0" y="0"/>
          <a:chExt cx="0" cy="0"/>
        </a:xfrm>
      </p:grpSpPr>
      <p:sp>
        <p:nvSpPr>
          <p:cNvPr id="3870" name="Google Shape;3870;p65"/>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65</a:t>
            </a:r>
            <a:endParaRPr sz="900">
              <a:latin typeface="Arial"/>
              <a:ea typeface="Arial"/>
              <a:cs typeface="Arial"/>
              <a:sym typeface="Arial"/>
            </a:endParaRPr>
          </a:p>
        </p:txBody>
      </p:sp>
      <p:sp>
        <p:nvSpPr>
          <p:cNvPr id="3880" name="Google Shape;3880;p65"/>
          <p:cNvSpPr txBox="1"/>
          <p:nvPr/>
        </p:nvSpPr>
        <p:spPr>
          <a:xfrm>
            <a:off x="347299" y="2068621"/>
            <a:ext cx="6104890" cy="12880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사회공헌</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프로그램</a:t>
            </a:r>
            <a:endParaRPr sz="1300" dirty="0">
              <a:latin typeface="Arial"/>
              <a:ea typeface="Arial"/>
              <a:cs typeface="Arial"/>
              <a:sym typeface="Arial"/>
            </a:endParaRPr>
          </a:p>
          <a:p>
            <a:pPr marL="12700" lvl="0" indent="0" algn="l" rtl="0">
              <a:lnSpc>
                <a:spcPct val="100000"/>
              </a:lnSpc>
              <a:spcBef>
                <a:spcPts val="1250"/>
              </a:spcBef>
              <a:spcAft>
                <a:spcPts val="0"/>
              </a:spcAft>
              <a:buNone/>
            </a:pPr>
            <a:r>
              <a:rPr lang="en-US" sz="1000" b="0" dirty="0" err="1">
                <a:solidFill>
                  <a:srgbClr val="E18811"/>
                </a:solidFill>
                <a:latin typeface="Arial"/>
                <a:ea typeface="Arial"/>
                <a:cs typeface="Arial"/>
                <a:sym typeface="Arial"/>
              </a:rPr>
              <a:t>사회공헌위원회</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운영</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사회공헌위원회를 운영하며 기부금 집행의 심의 및 의결을 검토하고 있으며</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‘사회공헌위원회 </a:t>
            </a:r>
            <a:r>
              <a:rPr lang="ko-KR" altLang="en-US" sz="900" dirty="0" err="1">
                <a:solidFill>
                  <a:srgbClr val="595757"/>
                </a:solidFill>
                <a:latin typeface="Dotum"/>
                <a:ea typeface="Dotum"/>
                <a:cs typeface="Dotum"/>
                <a:sym typeface="Dotum"/>
              </a:rPr>
              <a:t>규정’을</a:t>
            </a:r>
            <a:r>
              <a:rPr lang="ko-KR" altLang="en-US" sz="900" dirty="0">
                <a:solidFill>
                  <a:srgbClr val="595757"/>
                </a:solidFill>
                <a:latin typeface="Dotum"/>
                <a:ea typeface="Dotum"/>
                <a:cs typeface="Dotum"/>
                <a:sym typeface="Dotum"/>
              </a:rPr>
              <a:t> 개정하고 </a:t>
            </a:r>
            <a:r>
              <a:rPr lang="en-US" altLang="ko-KR" sz="900" dirty="0">
                <a:solidFill>
                  <a:srgbClr val="595757"/>
                </a:solidFill>
                <a:latin typeface="Dotum"/>
                <a:ea typeface="Dotum"/>
                <a:cs typeface="Dotum"/>
                <a:sym typeface="Dotum"/>
              </a:rPr>
              <a:t>4</a:t>
            </a:r>
            <a:r>
              <a:rPr lang="ko-KR" altLang="en-US" sz="900" dirty="0">
                <a:solidFill>
                  <a:srgbClr val="595757"/>
                </a:solidFill>
                <a:latin typeface="Dotum"/>
                <a:ea typeface="Dotum"/>
                <a:cs typeface="Dotum"/>
                <a:sym typeface="Dotum"/>
              </a:rPr>
              <a:t>회의 위원회 개최를 시행하는 등 위원회 활동을 활성화하였습니다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희망 </a:t>
            </a:r>
            <a:r>
              <a:rPr lang="en-US" altLang="ko-KR" sz="900" dirty="0">
                <a:solidFill>
                  <a:srgbClr val="595757"/>
                </a:solidFill>
                <a:latin typeface="Dotum"/>
                <a:ea typeface="Dotum"/>
                <a:cs typeface="Dotum"/>
                <a:sym typeface="Dotum"/>
              </a:rPr>
              <a:t>2024 </a:t>
            </a:r>
            <a:r>
              <a:rPr lang="ko-KR" altLang="en-US" sz="900" dirty="0" err="1">
                <a:solidFill>
                  <a:srgbClr val="595757"/>
                </a:solidFill>
                <a:latin typeface="Dotum"/>
                <a:ea typeface="Dotum"/>
                <a:cs typeface="Dotum"/>
                <a:sym typeface="Dotum"/>
              </a:rPr>
              <a:t>나눔캠페인</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호우 피해 복구 성금 등 </a:t>
            </a:r>
            <a:r>
              <a:rPr lang="en-US" altLang="ko-KR" sz="900" dirty="0">
                <a:solidFill>
                  <a:srgbClr val="595757"/>
                </a:solidFill>
                <a:latin typeface="Dotum"/>
                <a:ea typeface="Dotum"/>
                <a:cs typeface="Dotum"/>
                <a:sym typeface="Dotum"/>
              </a:rPr>
              <a:t>CJ</a:t>
            </a:r>
            <a:r>
              <a:rPr lang="ko-KR" altLang="en-US" sz="900" dirty="0">
                <a:solidFill>
                  <a:srgbClr val="595757"/>
                </a:solidFill>
                <a:latin typeface="Dotum"/>
                <a:ea typeface="Dotum"/>
                <a:cs typeface="Dotum"/>
                <a:sym typeface="Dotum"/>
              </a:rPr>
              <a:t>그룹 성금 기탁 활동에도 참여하며 그룹사 차원의 기부와 사회공헌 활동에도 적극 참여하고 있습니다</a:t>
            </a:r>
            <a:r>
              <a:rPr lang="en-US" altLang="ko-KR" sz="900" dirty="0">
                <a:solidFill>
                  <a:srgbClr val="595757"/>
                </a:solidFill>
                <a:latin typeface="Dotum"/>
                <a:ea typeface="Dotum"/>
                <a:cs typeface="Dotum"/>
                <a:sym typeface="Dotum"/>
              </a:rPr>
              <a:t>.</a:t>
            </a:r>
          </a:p>
        </p:txBody>
      </p:sp>
      <p:sp>
        <p:nvSpPr>
          <p:cNvPr id="3881" name="Google Shape;3881;p65"/>
          <p:cNvSpPr txBox="1"/>
          <p:nvPr/>
        </p:nvSpPr>
        <p:spPr>
          <a:xfrm>
            <a:off x="347299" y="3385453"/>
            <a:ext cx="6103620" cy="9359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지역사회</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참여</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정책</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수립</a:t>
            </a:r>
            <a:r>
              <a:rPr lang="en-US" sz="1000" b="0" dirty="0">
                <a:solidFill>
                  <a:srgbClr val="E18811"/>
                </a:solidFill>
                <a:latin typeface="Arial"/>
                <a:ea typeface="Arial"/>
                <a:cs typeface="Arial"/>
                <a:sym typeface="Arial"/>
              </a:rPr>
              <a:t> </a:t>
            </a:r>
            <a:endParaRPr sz="1650" baseline="30000" dirty="0">
              <a:latin typeface="Dotum"/>
              <a:ea typeface="Dotum"/>
              <a:cs typeface="Dotum"/>
              <a:sym typeface="Dotum"/>
            </a:endParaRPr>
          </a:p>
          <a:p>
            <a:pPr marL="12700" marR="5080" lvl="0" indent="0" algn="l" rtl="0">
              <a:lnSpc>
                <a:spcPct val="120300"/>
              </a:lnSpc>
              <a:spcBef>
                <a:spcPts val="65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기업의 사회적 책임 이행의 필요성을 공표하고 지역사회와의 소통과 협력체계를 강화하기 위해 ‘지역사회 참여 </a:t>
            </a:r>
            <a:r>
              <a:rPr lang="ko-KR" altLang="en-US" sz="900" dirty="0" err="1">
                <a:solidFill>
                  <a:srgbClr val="595757"/>
                </a:solidFill>
                <a:latin typeface="Dotum"/>
                <a:ea typeface="Dotum"/>
                <a:cs typeface="Dotum"/>
                <a:sym typeface="Dotum"/>
              </a:rPr>
              <a:t>정책’을</a:t>
            </a:r>
            <a:r>
              <a:rPr lang="ko-KR" altLang="en-US" sz="900" dirty="0">
                <a:solidFill>
                  <a:srgbClr val="595757"/>
                </a:solidFill>
                <a:latin typeface="Dotum"/>
                <a:ea typeface="Dotum"/>
                <a:cs typeface="Dotum"/>
                <a:sym typeface="Dotum"/>
              </a:rPr>
              <a:t> 수립하였습니다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정책 수립을 통하여 전 임직원의 적극적인 지역사회 발전 활동 참여를 독려하고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모범 기업으로서 사회적 책임을 실천하고자 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향후 지역사회의 필요를 충족시킬 수 있는 다양한 활동을 지원하여 지역사회와 함께 성장하며 상호작용을 강화할 수 있는 협력 체계를 구축해 나가겠습니다</a:t>
            </a:r>
            <a:r>
              <a:rPr lang="en-US" altLang="ko-KR" sz="900" dirty="0">
                <a:solidFill>
                  <a:srgbClr val="595757"/>
                </a:solidFill>
                <a:latin typeface="Dotum"/>
                <a:ea typeface="Dotum"/>
                <a:cs typeface="Dotum"/>
                <a:sym typeface="Dotum"/>
              </a:rPr>
              <a:t>.</a:t>
            </a:r>
          </a:p>
        </p:txBody>
      </p:sp>
      <p:sp>
        <p:nvSpPr>
          <p:cNvPr id="3882" name="Google Shape;3882;p65"/>
          <p:cNvSpPr txBox="1"/>
          <p:nvPr/>
        </p:nvSpPr>
        <p:spPr>
          <a:xfrm>
            <a:off x="344124" y="4522125"/>
            <a:ext cx="6090920" cy="520700"/>
          </a:xfrm>
          <a:prstGeom prst="rect">
            <a:avLst/>
          </a:prstGeom>
          <a:noFill/>
          <a:ln>
            <a:noFill/>
          </a:ln>
        </p:spPr>
        <p:txBody>
          <a:bodyPr spcFirstLastPara="1" wrap="square" lIns="0" tIns="12700" rIns="0" bIns="0" anchor="t" anchorCtr="0">
            <a:spAutoFit/>
          </a:bodyPr>
          <a:lstStyle/>
          <a:p>
            <a:pPr marL="12700" marR="64769" lvl="0" indent="0" algn="just"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지역사회참여정책 중장기 목표를 수립하여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지역사회참여정책 목표를 달성하기 위해 환경정화</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식품안전 사각지대 개선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이해관계자 참여형 프로그램 운영 등이 포함된 전략과 추진계획을 수립하였습니다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중장기 목표를 바탕으로 지속적으로 지역사회의 발전과 구성원들의 삶의 질을 향상시키는 데 힘쓰겠습니다</a:t>
            </a:r>
            <a:r>
              <a:rPr lang="en-US" altLang="ko-KR" sz="900" dirty="0">
                <a:solidFill>
                  <a:srgbClr val="595757"/>
                </a:solidFill>
                <a:latin typeface="Dotum"/>
                <a:ea typeface="Dotum"/>
                <a:cs typeface="Dotum"/>
                <a:sym typeface="Dotum"/>
              </a:rPr>
              <a:t>.</a:t>
            </a:r>
          </a:p>
        </p:txBody>
      </p:sp>
      <p:sp>
        <p:nvSpPr>
          <p:cNvPr id="3883" name="Google Shape;3883;p65"/>
          <p:cNvSpPr txBox="1"/>
          <p:nvPr/>
        </p:nvSpPr>
        <p:spPr>
          <a:xfrm>
            <a:off x="344124" y="1267336"/>
            <a:ext cx="186059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E18811"/>
                </a:solidFill>
                <a:latin typeface="Arial"/>
                <a:ea typeface="Arial"/>
                <a:cs typeface="Arial"/>
                <a:sym typeface="Arial"/>
              </a:rPr>
              <a:t>사회공헌</a:t>
            </a:r>
            <a:endParaRPr sz="25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906"/>
        <p:cNvGrpSpPr/>
        <p:nvPr/>
      </p:nvGrpSpPr>
      <p:grpSpPr>
        <a:xfrm>
          <a:off x="0" y="0"/>
          <a:ext cx="0" cy="0"/>
          <a:chOff x="0" y="0"/>
          <a:chExt cx="0" cy="0"/>
        </a:xfrm>
      </p:grpSpPr>
      <p:sp>
        <p:nvSpPr>
          <p:cNvPr id="3914" name="Google Shape;3914;p66"/>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66</a:t>
            </a:r>
            <a:endParaRPr sz="900">
              <a:latin typeface="Arial"/>
              <a:ea typeface="Arial"/>
              <a:cs typeface="Arial"/>
              <a:sym typeface="Arial"/>
            </a:endParaRPr>
          </a:p>
        </p:txBody>
      </p:sp>
      <p:sp>
        <p:nvSpPr>
          <p:cNvPr id="3924" name="Google Shape;3924;p66"/>
          <p:cNvSpPr txBox="1"/>
          <p:nvPr/>
        </p:nvSpPr>
        <p:spPr>
          <a:xfrm>
            <a:off x="305067" y="2979226"/>
            <a:ext cx="6090920" cy="141987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E18811"/>
                </a:solidFill>
                <a:latin typeface="Arial"/>
                <a:ea typeface="Arial"/>
                <a:cs typeface="Arial"/>
                <a:sym typeface="Arial"/>
              </a:rPr>
              <a:t>잠재적</a:t>
            </a:r>
            <a:r>
              <a:rPr lang="en-US" sz="1000" b="0" dirty="0">
                <a:solidFill>
                  <a:srgbClr val="E18811"/>
                </a:solidFill>
                <a:latin typeface="Arial"/>
                <a:ea typeface="Arial"/>
                <a:cs typeface="Arial"/>
                <a:sym typeface="Arial"/>
              </a:rPr>
              <a:t> ESG </a:t>
            </a:r>
            <a:r>
              <a:rPr lang="en-US" sz="1000" b="0" dirty="0" err="1">
                <a:solidFill>
                  <a:srgbClr val="E18811"/>
                </a:solidFill>
                <a:latin typeface="Arial"/>
                <a:ea typeface="Arial"/>
                <a:cs typeface="Arial"/>
                <a:sym typeface="Arial"/>
              </a:rPr>
              <a:t>위험</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평가</a:t>
            </a:r>
            <a:r>
              <a:rPr lang="en-US" sz="1000" b="0" dirty="0">
                <a:solidFill>
                  <a:srgbClr val="E18811"/>
                </a:solidFill>
                <a:latin typeface="Arial"/>
                <a:ea typeface="Arial"/>
                <a:cs typeface="Arial"/>
                <a:sym typeface="Arial"/>
              </a:rPr>
              <a:t> </a:t>
            </a:r>
            <a:r>
              <a:rPr lang="en-US" sz="1000" b="0" dirty="0" err="1">
                <a:solidFill>
                  <a:srgbClr val="E18811"/>
                </a:solidFill>
                <a:latin typeface="Arial"/>
                <a:ea typeface="Arial"/>
                <a:cs typeface="Arial"/>
                <a:sym typeface="Arial"/>
              </a:rPr>
              <a:t>실시</a:t>
            </a:r>
            <a:endParaRPr sz="1000" dirty="0">
              <a:latin typeface="Arial"/>
              <a:ea typeface="Arial"/>
              <a:cs typeface="Arial"/>
              <a:sym typeface="Arial"/>
            </a:endParaRPr>
          </a:p>
          <a:p>
            <a:pPr marL="12700" marR="62864"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2023</a:t>
            </a:r>
            <a:r>
              <a:rPr lang="ko-KR" altLang="en-US" sz="900" dirty="0">
                <a:solidFill>
                  <a:srgbClr val="595757"/>
                </a:solidFill>
                <a:latin typeface="Dotum"/>
                <a:ea typeface="Dotum"/>
                <a:cs typeface="Dotum"/>
                <a:sym typeface="Dotum"/>
              </a:rPr>
              <a:t>년 ‘신규투자사업 검토 시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네거티브 </a:t>
            </a:r>
            <a:r>
              <a:rPr lang="ko-KR" altLang="en-US" sz="900" dirty="0" err="1">
                <a:solidFill>
                  <a:srgbClr val="595757"/>
                </a:solidFill>
                <a:latin typeface="Dotum"/>
                <a:ea typeface="Dotum"/>
                <a:cs typeface="Dotum"/>
                <a:sym typeface="Dotum"/>
              </a:rPr>
              <a:t>스크리닝</a:t>
            </a:r>
            <a:r>
              <a:rPr lang="ko-KR" altLang="en-US" sz="900" dirty="0">
                <a:solidFill>
                  <a:srgbClr val="595757"/>
                </a:solidFill>
                <a:latin typeface="Dotum"/>
                <a:ea typeface="Dotum"/>
                <a:cs typeface="Dotum"/>
                <a:sym typeface="Dotum"/>
              </a:rPr>
              <a:t> 항목 점검 </a:t>
            </a:r>
            <a:r>
              <a:rPr lang="ko-KR" altLang="en-US" sz="900" dirty="0" err="1">
                <a:solidFill>
                  <a:srgbClr val="595757"/>
                </a:solidFill>
                <a:latin typeface="Dotum"/>
                <a:ea typeface="Dotum"/>
                <a:cs typeface="Dotum"/>
                <a:sym typeface="Dotum"/>
              </a:rPr>
              <a:t>기준’을</a:t>
            </a:r>
            <a:r>
              <a:rPr lang="ko-KR" altLang="en-US" sz="900" dirty="0">
                <a:solidFill>
                  <a:srgbClr val="595757"/>
                </a:solidFill>
                <a:latin typeface="Dotum"/>
                <a:ea typeface="Dotum"/>
                <a:cs typeface="Dotum"/>
                <a:sym typeface="Dotum"/>
              </a:rPr>
              <a:t> 신설하여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신규 투자 사업 검토 및 심의 시 사전에 환경적 위험 및 기회 요인을 파악할 수 있도록 대응하고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투자심의위원회를 통과한 안건의 법무 실사 단계에서 투자 성격</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법률 위험</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환경 영향</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사업장 영위 지역에서 발생할 수 있는 인권 침해 등에 대한 사항이 검토될 수 있도록 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신규 사업에 대한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관련 위험을 평가할 수 있도록 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해당 절차의 수립으로 지역사회에 미칠 수 있는 잠재적인 영향을 파악하고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부정적인 영향이 예상되는 경우 효과적인 대응 조치를 수립할 계획입니다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향후에도 관련 위험을 사전에 파악하고 효과적인 대응책을 구비하며 위험 요소를 최소화할 수 있도록 노력하겠습니다</a:t>
            </a:r>
            <a:r>
              <a:rPr lang="en-US" altLang="ko-KR" sz="900" dirty="0">
                <a:solidFill>
                  <a:srgbClr val="595757"/>
                </a:solidFill>
                <a:latin typeface="Dotum"/>
                <a:ea typeface="Dotum"/>
                <a:cs typeface="Dotum"/>
                <a:sym typeface="Dotum"/>
              </a:rPr>
              <a:t>.</a:t>
            </a:r>
          </a:p>
        </p:txBody>
      </p:sp>
      <p:sp>
        <p:nvSpPr>
          <p:cNvPr id="3925" name="Google Shape;3925;p66"/>
          <p:cNvSpPr txBox="1"/>
          <p:nvPr/>
        </p:nvSpPr>
        <p:spPr>
          <a:xfrm>
            <a:off x="309194" y="4530875"/>
            <a:ext cx="1072566" cy="1667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a:solidFill>
                  <a:srgbClr val="E18811"/>
                </a:solidFill>
                <a:latin typeface="Arial"/>
                <a:ea typeface="Arial"/>
                <a:cs typeface="Arial"/>
                <a:sym typeface="Arial"/>
              </a:rPr>
              <a:t>사회공헌활동</a:t>
            </a:r>
            <a:endParaRPr sz="1000">
              <a:latin typeface="Arial"/>
              <a:ea typeface="Arial"/>
              <a:cs typeface="Arial"/>
              <a:sym typeface="Arial"/>
            </a:endParaRPr>
          </a:p>
        </p:txBody>
      </p:sp>
      <p:sp>
        <p:nvSpPr>
          <p:cNvPr id="3926" name="Google Shape;3926;p66"/>
          <p:cNvSpPr txBox="1"/>
          <p:nvPr/>
        </p:nvSpPr>
        <p:spPr>
          <a:xfrm>
            <a:off x="303505" y="4829360"/>
            <a:ext cx="5743260" cy="1010020"/>
          </a:xfrm>
          <a:prstGeom prst="rect">
            <a:avLst/>
          </a:prstGeom>
          <a:noFill/>
          <a:ln>
            <a:noFill/>
          </a:ln>
        </p:spPr>
        <p:txBody>
          <a:bodyPr spcFirstLastPara="1" wrap="square" lIns="0" tIns="12700" rIns="0" bIns="0" anchor="t" anchorCtr="0">
            <a:spAutoFit/>
          </a:bodyPr>
          <a:lstStyle/>
          <a:p>
            <a:pPr marL="12700" marR="5080" lvl="0" indent="0" algn="l"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지속적인 사회공헌활동 참여로 기업의 사회적 책임을 실현하고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학교폭력에 대한 인식 제고를 위한 학생 참여형 캠페인으로</a:t>
            </a:r>
            <a:r>
              <a:rPr lang="en-US" altLang="ko-KR" sz="900" dirty="0">
                <a:solidFill>
                  <a:srgbClr val="595757"/>
                </a:solidFill>
                <a:latin typeface="Dotum"/>
                <a:ea typeface="Dotum"/>
                <a:cs typeface="Dotum"/>
                <a:sym typeface="Dotum"/>
              </a:rPr>
              <a:t>, 10</a:t>
            </a:r>
            <a:r>
              <a:rPr lang="ko-KR" altLang="en-US" sz="900" dirty="0">
                <a:solidFill>
                  <a:srgbClr val="595757"/>
                </a:solidFill>
                <a:latin typeface="Dotum"/>
                <a:ea typeface="Dotum"/>
                <a:cs typeface="Dotum"/>
                <a:sym typeface="Dotum"/>
              </a:rPr>
              <a:t>월 </a:t>
            </a:r>
            <a:r>
              <a:rPr lang="en-US" altLang="ko-KR" sz="900" dirty="0">
                <a:solidFill>
                  <a:srgbClr val="595757"/>
                </a:solidFill>
                <a:latin typeface="Dotum"/>
                <a:ea typeface="Dotum"/>
                <a:cs typeface="Dotum"/>
                <a:sym typeface="Dotum"/>
              </a:rPr>
              <a:t>24</a:t>
            </a:r>
            <a:r>
              <a:rPr lang="ko-KR" altLang="en-US" sz="900" dirty="0">
                <a:solidFill>
                  <a:srgbClr val="595757"/>
                </a:solidFill>
                <a:latin typeface="Dotum"/>
                <a:ea typeface="Dotum"/>
                <a:cs typeface="Dotum"/>
                <a:sym typeface="Dotum"/>
              </a:rPr>
              <a:t>일을 둘</a:t>
            </a:r>
            <a:r>
              <a:rPr lang="en-US" altLang="ko-KR" sz="900" dirty="0">
                <a:solidFill>
                  <a:srgbClr val="595757"/>
                </a:solidFill>
                <a:latin typeface="Dotum"/>
                <a:ea typeface="Dotum"/>
                <a:cs typeface="Dotum"/>
                <a:sym typeface="Dotum"/>
              </a:rPr>
              <a:t>(2)</a:t>
            </a:r>
            <a:r>
              <a:rPr lang="ko-KR" altLang="en-US" sz="900" dirty="0">
                <a:solidFill>
                  <a:srgbClr val="595757"/>
                </a:solidFill>
                <a:latin typeface="Dotum"/>
                <a:ea typeface="Dotum"/>
                <a:cs typeface="Dotum"/>
                <a:sym typeface="Dotum"/>
              </a:rPr>
              <a:t>이 서로 사과</a:t>
            </a:r>
            <a:r>
              <a:rPr lang="en-US" altLang="ko-KR" sz="900" dirty="0">
                <a:solidFill>
                  <a:srgbClr val="595757"/>
                </a:solidFill>
                <a:latin typeface="Dotum"/>
                <a:ea typeface="Dotum"/>
                <a:cs typeface="Dotum"/>
                <a:sym typeface="Dotum"/>
              </a:rPr>
              <a:t>(4)</a:t>
            </a:r>
            <a:r>
              <a:rPr lang="ko-KR" altLang="en-US" sz="900" dirty="0">
                <a:solidFill>
                  <a:srgbClr val="595757"/>
                </a:solidFill>
                <a:latin typeface="Dotum"/>
                <a:ea typeface="Dotum"/>
                <a:cs typeface="Dotum"/>
                <a:sym typeface="Dotum"/>
              </a:rPr>
              <a:t>하는 날인 ‘</a:t>
            </a:r>
            <a:r>
              <a:rPr lang="ko-KR" altLang="en-US" sz="900" dirty="0" err="1">
                <a:solidFill>
                  <a:srgbClr val="595757"/>
                </a:solidFill>
                <a:latin typeface="Dotum"/>
                <a:ea typeface="Dotum"/>
                <a:cs typeface="Dotum"/>
                <a:sym typeface="Dotum"/>
              </a:rPr>
              <a:t>사과데이’로</a:t>
            </a:r>
            <a:r>
              <a:rPr lang="ko-KR" altLang="en-US" sz="900" dirty="0">
                <a:solidFill>
                  <a:srgbClr val="595757"/>
                </a:solidFill>
                <a:latin typeface="Dotum"/>
                <a:ea typeface="Dotum"/>
                <a:cs typeface="Dotum"/>
                <a:sym typeface="Dotum"/>
              </a:rPr>
              <a:t> 지정하여 ‘</a:t>
            </a:r>
            <a:r>
              <a:rPr lang="ko-KR" altLang="en-US" sz="900" dirty="0" err="1">
                <a:solidFill>
                  <a:srgbClr val="595757"/>
                </a:solidFill>
                <a:latin typeface="Dotum"/>
                <a:ea typeface="Dotum"/>
                <a:cs typeface="Dotum"/>
                <a:sym typeface="Dotum"/>
              </a:rPr>
              <a:t>사과데이</a:t>
            </a:r>
            <a:r>
              <a:rPr lang="ko-KR" altLang="en-US" sz="900" dirty="0">
                <a:solidFill>
                  <a:srgbClr val="595757"/>
                </a:solidFill>
                <a:latin typeface="Dotum"/>
                <a:ea typeface="Dotum"/>
                <a:cs typeface="Dotum"/>
                <a:sym typeface="Dotum"/>
              </a:rPr>
              <a:t> 인식 제고 </a:t>
            </a:r>
            <a:r>
              <a:rPr lang="ko-KR" altLang="en-US" sz="900" dirty="0" err="1">
                <a:solidFill>
                  <a:srgbClr val="595757"/>
                </a:solidFill>
                <a:latin typeface="Dotum"/>
                <a:ea typeface="Dotum"/>
                <a:cs typeface="Dotum"/>
                <a:sym typeface="Dotum"/>
              </a:rPr>
              <a:t>공모전’을</a:t>
            </a:r>
            <a:r>
              <a:rPr lang="ko-KR" altLang="en-US" sz="900" dirty="0">
                <a:solidFill>
                  <a:srgbClr val="595757"/>
                </a:solidFill>
                <a:latin typeface="Dotum"/>
                <a:ea typeface="Dotum"/>
                <a:cs typeface="Dotum"/>
                <a:sym typeface="Dotum"/>
              </a:rPr>
              <a:t> 진행하였습니다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애정과 화해가 담긴 사과와 편지 교환을 통해 우정을 다지고 따뜻한 학교를 만들기 위한 취지로 진행된 이번 공모전에는 </a:t>
            </a:r>
            <a:r>
              <a:rPr lang="en-US" altLang="ko-KR" sz="900" dirty="0">
                <a:solidFill>
                  <a:srgbClr val="595757"/>
                </a:solidFill>
                <a:latin typeface="Dotum"/>
                <a:ea typeface="Dotum"/>
                <a:cs typeface="Dotum"/>
                <a:sym typeface="Dotum"/>
              </a:rPr>
              <a:t>342</a:t>
            </a:r>
            <a:r>
              <a:rPr lang="ko-KR" altLang="en-US" sz="900" dirty="0">
                <a:solidFill>
                  <a:srgbClr val="595757"/>
                </a:solidFill>
                <a:latin typeface="Dotum"/>
                <a:ea typeface="Dotum"/>
                <a:cs typeface="Dotum"/>
                <a:sym typeface="Dotum"/>
              </a:rPr>
              <a:t>명의 학생이 참여하였습니다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공모전 대상 수상작은 자연드림과 협업한 유기농 </a:t>
            </a:r>
            <a:r>
              <a:rPr lang="ko-KR" altLang="en-US" sz="900" dirty="0" err="1">
                <a:solidFill>
                  <a:srgbClr val="595757"/>
                </a:solidFill>
                <a:latin typeface="Dotum"/>
                <a:ea typeface="Dotum"/>
                <a:cs typeface="Dotum"/>
                <a:sym typeface="Dotum"/>
              </a:rPr>
              <a:t>사과주스인</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a:t>
            </a:r>
            <a:r>
              <a:rPr lang="ko-KR" altLang="en-US" sz="900" dirty="0" err="1">
                <a:solidFill>
                  <a:srgbClr val="595757"/>
                </a:solidFill>
                <a:latin typeface="Dotum"/>
                <a:ea typeface="Dotum"/>
                <a:cs typeface="Dotum"/>
                <a:sym typeface="Dotum"/>
              </a:rPr>
              <a:t>한모금</a:t>
            </a:r>
            <a:r>
              <a:rPr lang="ko-KR" altLang="en-US" sz="900" dirty="0">
                <a:solidFill>
                  <a:srgbClr val="595757"/>
                </a:solidFill>
                <a:latin typeface="Dotum"/>
                <a:ea typeface="Dotum"/>
                <a:cs typeface="Dotum"/>
                <a:sym typeface="Dotum"/>
              </a:rPr>
              <a:t> 사과</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상품 패키지 디자인으로 적용되었으며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학생 참여형 캠페인을 통해 학교폭력 예방에 대한 인식을 제고하였습니다</a:t>
            </a:r>
            <a:r>
              <a:rPr lang="en-US" altLang="ko-KR" sz="900" dirty="0">
                <a:solidFill>
                  <a:srgbClr val="595757"/>
                </a:solidFill>
                <a:latin typeface="Dotum"/>
                <a:ea typeface="Dotum"/>
                <a:cs typeface="Dotum"/>
                <a:sym typeface="Dotum"/>
              </a:rPr>
              <a:t>.</a:t>
            </a:r>
          </a:p>
        </p:txBody>
      </p:sp>
      <p:sp>
        <p:nvSpPr>
          <p:cNvPr id="3927" name="Google Shape;3927;p66"/>
          <p:cNvSpPr txBox="1"/>
          <p:nvPr/>
        </p:nvSpPr>
        <p:spPr>
          <a:xfrm>
            <a:off x="296239" y="5989281"/>
            <a:ext cx="6089015" cy="677621"/>
          </a:xfrm>
          <a:prstGeom prst="rect">
            <a:avLst/>
          </a:prstGeom>
          <a:noFill/>
          <a:ln>
            <a:noFill/>
          </a:ln>
        </p:spPr>
        <p:txBody>
          <a:bodyPr spcFirstLastPara="1" wrap="square" lIns="0" tIns="12700" rIns="0" bIns="0" anchor="t" anchorCtr="0">
            <a:spAutoFit/>
          </a:bodyPr>
          <a:lstStyle/>
          <a:p>
            <a:pPr marL="12700" marR="63500" lvl="0" indent="0" algn="l" rtl="0">
              <a:lnSpc>
                <a:spcPct val="120300"/>
              </a:lnSpc>
              <a:spcBef>
                <a:spcPts val="0"/>
              </a:spcBef>
              <a:spcAft>
                <a:spcPts val="0"/>
              </a:spcAft>
              <a:buNone/>
            </a:pPr>
            <a:r>
              <a:rPr lang="ko-KR" altLang="en-US" sz="900" dirty="0">
                <a:solidFill>
                  <a:srgbClr val="595757"/>
                </a:solidFill>
                <a:latin typeface="Dotum"/>
                <a:ea typeface="Dotum"/>
                <a:cs typeface="Dotum"/>
                <a:sym typeface="Dotum"/>
              </a:rPr>
              <a:t>또한</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고용노동부와 대한상공회의소 주관 청년 지원 프로그램을 통해 청년 </a:t>
            </a:r>
            <a:r>
              <a:rPr lang="en-US" altLang="ko-KR" sz="900" dirty="0">
                <a:solidFill>
                  <a:srgbClr val="595757"/>
                </a:solidFill>
                <a:latin typeface="Dotum"/>
                <a:ea typeface="Dotum"/>
                <a:cs typeface="Dotum"/>
                <a:sym typeface="Dotum"/>
              </a:rPr>
              <a:t>6</a:t>
            </a:r>
            <a:r>
              <a:rPr lang="ko-KR" altLang="en-US" sz="900" dirty="0">
                <a:solidFill>
                  <a:srgbClr val="595757"/>
                </a:solidFill>
                <a:latin typeface="Dotum"/>
                <a:ea typeface="Dotum"/>
                <a:cs typeface="Dotum"/>
                <a:sym typeface="Dotum"/>
              </a:rPr>
              <a:t>명에게 약 </a:t>
            </a:r>
            <a:r>
              <a:rPr lang="en-US" altLang="ko-KR" sz="900" dirty="0">
                <a:solidFill>
                  <a:srgbClr val="595757"/>
                </a:solidFill>
                <a:latin typeface="Dotum"/>
                <a:ea typeface="Dotum"/>
                <a:cs typeface="Dotum"/>
                <a:sym typeface="Dotum"/>
              </a:rPr>
              <a:t>2</a:t>
            </a:r>
            <a:r>
              <a:rPr lang="ko-KR" altLang="en-US" sz="900" dirty="0" err="1">
                <a:solidFill>
                  <a:srgbClr val="595757"/>
                </a:solidFill>
                <a:latin typeface="Dotum"/>
                <a:ea typeface="Dotum"/>
                <a:cs typeface="Dotum"/>
                <a:sym typeface="Dotum"/>
              </a:rPr>
              <a:t>달간의</a:t>
            </a:r>
            <a:r>
              <a:rPr lang="ko-KR" altLang="en-US" sz="900" dirty="0">
                <a:solidFill>
                  <a:srgbClr val="595757"/>
                </a:solidFill>
                <a:latin typeface="Dotum"/>
                <a:ea typeface="Dotum"/>
                <a:cs typeface="Dotum"/>
                <a:sym typeface="Dotum"/>
              </a:rPr>
              <a:t> 실무 경험을 제공했습니다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이외에도 청년들에게 체계적인 교육과 채용 연계 기회를 제공하는 </a:t>
            </a:r>
            <a:r>
              <a:rPr lang="ko-KR" altLang="en-US" sz="900" dirty="0" err="1">
                <a:solidFill>
                  <a:srgbClr val="595757"/>
                </a:solidFill>
                <a:latin typeface="Dotum"/>
                <a:ea typeface="Dotum"/>
                <a:cs typeface="Dotum"/>
                <a:sym typeface="Dotum"/>
              </a:rPr>
              <a:t>꿈키움</a:t>
            </a:r>
            <a:r>
              <a:rPr lang="ko-KR" altLang="en-US" sz="900" dirty="0">
                <a:solidFill>
                  <a:srgbClr val="595757"/>
                </a:solidFill>
                <a:latin typeface="Dotum"/>
                <a:ea typeface="Dotum"/>
                <a:cs typeface="Dotum"/>
                <a:sym typeface="Dotum"/>
              </a:rPr>
              <a:t> 아카데미와 어린이와 시니어를 위한 </a:t>
            </a:r>
            <a:r>
              <a:rPr lang="ko-KR" altLang="en-US" sz="900" dirty="0" err="1">
                <a:solidFill>
                  <a:srgbClr val="595757"/>
                </a:solidFill>
                <a:latin typeface="Dotum"/>
                <a:ea typeface="Dotum"/>
                <a:cs typeface="Dotum"/>
                <a:sym typeface="Dotum"/>
              </a:rPr>
              <a:t>식문화</a:t>
            </a:r>
            <a:r>
              <a:rPr lang="ko-KR" altLang="en-US" sz="900" dirty="0">
                <a:solidFill>
                  <a:srgbClr val="595757"/>
                </a:solidFill>
                <a:latin typeface="Dotum"/>
                <a:ea typeface="Dotum"/>
                <a:cs typeface="Dotum"/>
                <a:sym typeface="Dotum"/>
              </a:rPr>
              <a:t> 나눔 등의 활동도 지속 운영하고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앞으로도 지역사회의 발전을 위해 다양한 사회공헌활동을 </a:t>
            </a:r>
            <a:r>
              <a:rPr lang="ko-KR" altLang="en-US" sz="900" dirty="0" err="1">
                <a:solidFill>
                  <a:srgbClr val="595757"/>
                </a:solidFill>
                <a:latin typeface="Dotum"/>
                <a:ea typeface="Dotum"/>
                <a:cs typeface="Dotum"/>
                <a:sym typeface="Dotum"/>
              </a:rPr>
              <a:t>이어나가겠습니다</a:t>
            </a:r>
            <a:r>
              <a:rPr lang="en-US" altLang="ko-KR" sz="900" dirty="0">
                <a:solidFill>
                  <a:srgbClr val="595757"/>
                </a:solidFill>
                <a:latin typeface="Dotum"/>
                <a:ea typeface="Dotum"/>
                <a:cs typeface="Dotum"/>
                <a:sym typeface="Dotum"/>
              </a:rPr>
              <a:t>.</a:t>
            </a:r>
          </a:p>
        </p:txBody>
      </p:sp>
      <p:sp>
        <p:nvSpPr>
          <p:cNvPr id="3928" name="Google Shape;3928;p66"/>
          <p:cNvSpPr txBox="1"/>
          <p:nvPr/>
        </p:nvSpPr>
        <p:spPr>
          <a:xfrm>
            <a:off x="344124" y="1267336"/>
            <a:ext cx="192155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FAE9D2"/>
                </a:solidFill>
                <a:latin typeface="Arial"/>
                <a:ea typeface="Arial"/>
                <a:cs typeface="Arial"/>
                <a:sym typeface="Arial"/>
              </a:rPr>
              <a:t>사회공헌</a:t>
            </a:r>
            <a:endParaRPr sz="2500" dirty="0">
              <a:latin typeface="Arial"/>
              <a:ea typeface="Arial"/>
              <a:cs typeface="Arial"/>
              <a:sym typeface="Arial"/>
            </a:endParaRPr>
          </a:p>
        </p:txBody>
      </p:sp>
      <p:sp>
        <p:nvSpPr>
          <p:cNvPr id="3969" name="Google Shape;3969;p66"/>
          <p:cNvSpPr txBox="1"/>
          <p:nvPr/>
        </p:nvSpPr>
        <p:spPr>
          <a:xfrm>
            <a:off x="347299" y="2068621"/>
            <a:ext cx="5544185"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E18811"/>
                </a:solidFill>
                <a:latin typeface="Arial"/>
                <a:ea typeface="Arial"/>
                <a:cs typeface="Arial"/>
                <a:sym typeface="Arial"/>
              </a:rPr>
              <a:t>지역사회</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참여</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정책</a:t>
            </a:r>
            <a:r>
              <a:rPr lang="en-US" sz="1300" b="1" dirty="0">
                <a:solidFill>
                  <a:srgbClr val="E18811"/>
                </a:solidFill>
                <a:latin typeface="Arial"/>
                <a:ea typeface="Arial"/>
                <a:cs typeface="Arial"/>
                <a:sym typeface="Arial"/>
              </a:rPr>
              <a:t> </a:t>
            </a:r>
            <a:r>
              <a:rPr lang="en-US" sz="1300" b="1" dirty="0" err="1">
                <a:solidFill>
                  <a:srgbClr val="E18811"/>
                </a:solidFill>
                <a:latin typeface="Arial"/>
                <a:ea typeface="Arial"/>
                <a:cs typeface="Arial"/>
                <a:sym typeface="Arial"/>
              </a:rPr>
              <a:t>과제</a:t>
            </a:r>
            <a:endParaRPr lang="en-US" sz="1300" b="1" dirty="0">
              <a:solidFill>
                <a:srgbClr val="E18811"/>
              </a:solidFill>
              <a:latin typeface="Arial"/>
              <a:ea typeface="Arial"/>
              <a:cs typeface="Arial"/>
              <a:sym typeface="Arial"/>
            </a:endParaRPr>
          </a:p>
          <a:p>
            <a:pPr marL="12700" lvl="0" indent="0" algn="l" rtl="0">
              <a:lnSpc>
                <a:spcPct val="100000"/>
              </a:lnSpc>
              <a:spcBef>
                <a:spcPts val="0"/>
              </a:spcBef>
              <a:spcAft>
                <a:spcPts val="0"/>
              </a:spcAft>
              <a:buNone/>
            </a:pPr>
            <a:endParaRPr lang="en-US" sz="1300" b="1" dirty="0"/>
          </a:p>
          <a:p>
            <a:pPr marL="12700" lvl="0" indent="0" algn="l" rtl="0">
              <a:lnSpc>
                <a:spcPct val="1000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지역사회 참여 문화 정착을 목표로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체계적인 프로세스 이행을 위한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개년 계획을 수립하여 운영하고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4030"/>
        <p:cNvGrpSpPr/>
        <p:nvPr/>
      </p:nvGrpSpPr>
      <p:grpSpPr>
        <a:xfrm>
          <a:off x="0" y="0"/>
          <a:ext cx="0" cy="0"/>
          <a:chOff x="0" y="0"/>
          <a:chExt cx="0" cy="0"/>
        </a:xfrm>
      </p:grpSpPr>
      <p:sp>
        <p:nvSpPr>
          <p:cNvPr id="4035" name="Google Shape;4035;p68"/>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68</a:t>
            </a:r>
            <a:endParaRPr sz="900">
              <a:latin typeface="Arial"/>
              <a:ea typeface="Arial"/>
              <a:cs typeface="Arial"/>
              <a:sym typeface="Arial"/>
            </a:endParaRPr>
          </a:p>
        </p:txBody>
      </p:sp>
      <p:sp>
        <p:nvSpPr>
          <p:cNvPr id="4045" name="Google Shape;4045;p68"/>
          <p:cNvSpPr txBox="1"/>
          <p:nvPr/>
        </p:nvSpPr>
        <p:spPr>
          <a:xfrm>
            <a:off x="344124" y="1267336"/>
            <a:ext cx="276483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004581"/>
                </a:solidFill>
                <a:latin typeface="Arial"/>
                <a:ea typeface="Arial"/>
                <a:cs typeface="Arial"/>
                <a:sym typeface="Arial"/>
              </a:rPr>
              <a:t>기업</a:t>
            </a:r>
            <a:r>
              <a:rPr lang="en-US" sz="2500" b="1" dirty="0">
                <a:solidFill>
                  <a:srgbClr val="004581"/>
                </a:solidFill>
                <a:latin typeface="Arial"/>
                <a:ea typeface="Arial"/>
                <a:cs typeface="Arial"/>
                <a:sym typeface="Arial"/>
              </a:rPr>
              <a:t> </a:t>
            </a:r>
            <a:r>
              <a:rPr lang="en-US" sz="2500" b="1" dirty="0" err="1">
                <a:solidFill>
                  <a:srgbClr val="004581"/>
                </a:solidFill>
                <a:latin typeface="Arial"/>
                <a:ea typeface="Arial"/>
                <a:cs typeface="Arial"/>
                <a:sym typeface="Arial"/>
              </a:rPr>
              <a:t>지배구조</a:t>
            </a:r>
            <a:endParaRPr sz="2500" dirty="0">
              <a:latin typeface="Arial"/>
              <a:ea typeface="Arial"/>
              <a:cs typeface="Arial"/>
              <a:sym typeface="Arial"/>
            </a:endParaRPr>
          </a:p>
        </p:txBody>
      </p:sp>
      <p:sp>
        <p:nvSpPr>
          <p:cNvPr id="4046" name="Google Shape;4046;p68"/>
          <p:cNvSpPr txBox="1"/>
          <p:nvPr/>
        </p:nvSpPr>
        <p:spPr>
          <a:xfrm>
            <a:off x="347299" y="2068621"/>
            <a:ext cx="5838348" cy="1517338"/>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004581"/>
                </a:solidFill>
                <a:latin typeface="Arial"/>
                <a:ea typeface="Arial"/>
                <a:cs typeface="Arial"/>
                <a:sym typeface="Arial"/>
              </a:rPr>
              <a:t>이사회</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구성</a:t>
            </a:r>
            <a:r>
              <a:rPr lang="en-US" sz="1300" b="1" dirty="0">
                <a:solidFill>
                  <a:srgbClr val="004581"/>
                </a:solidFill>
                <a:latin typeface="Arial"/>
                <a:ea typeface="Arial"/>
                <a:cs typeface="Arial"/>
                <a:sym typeface="Arial"/>
              </a:rPr>
              <a:t> 및 </a:t>
            </a:r>
            <a:r>
              <a:rPr lang="en-US" sz="1300" b="1" dirty="0" err="1">
                <a:solidFill>
                  <a:srgbClr val="004581"/>
                </a:solidFill>
                <a:latin typeface="Arial"/>
                <a:ea typeface="Arial"/>
                <a:cs typeface="Arial"/>
                <a:sym typeface="Arial"/>
              </a:rPr>
              <a:t>현황</a:t>
            </a:r>
            <a:endParaRPr sz="1300" dirty="0">
              <a:latin typeface="Arial"/>
              <a:ea typeface="Arial"/>
              <a:cs typeface="Arial"/>
              <a:sym typeface="Arial"/>
            </a:endParaRPr>
          </a:p>
          <a:p>
            <a:pPr marL="12700" marR="65405" lvl="0" indent="0" algn="just"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프레시웨이의</a:t>
            </a:r>
            <a:r>
              <a:rPr lang="ko-KR" altLang="en-US" sz="900" dirty="0">
                <a:solidFill>
                  <a:srgbClr val="595757"/>
                </a:solidFill>
                <a:latin typeface="Dotum"/>
                <a:ea typeface="Dotum"/>
                <a:cs typeface="Dotum"/>
                <a:sym typeface="Dotum"/>
              </a:rPr>
              <a:t> 최고의사결정기구인 이사회는 독립성과 다양성</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전문성을 바탕으로 구성되어 책임 있는 경영을 실천하고 있습니다</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a:t>
            </a:r>
            <a:r>
              <a:rPr lang="ko-KR" altLang="en-US" sz="900" dirty="0">
                <a:solidFill>
                  <a:srgbClr val="595757"/>
                </a:solidFill>
                <a:latin typeface="Dotum"/>
                <a:ea typeface="Dotum"/>
                <a:cs typeface="Dotum"/>
                <a:sym typeface="Dotum"/>
              </a:rPr>
              <a:t> 이사회는 </a:t>
            </a:r>
            <a:r>
              <a:rPr lang="en-US" altLang="ko-KR" sz="900" dirty="0">
                <a:solidFill>
                  <a:srgbClr val="595757"/>
                </a:solidFill>
                <a:latin typeface="Dotum"/>
                <a:ea typeface="Dotum"/>
                <a:cs typeface="Dotum"/>
                <a:sym typeface="Dotum"/>
              </a:rPr>
              <a:t>2024</a:t>
            </a:r>
            <a:r>
              <a:rPr lang="ko-KR" altLang="en-US" sz="900" dirty="0">
                <a:solidFill>
                  <a:srgbClr val="595757"/>
                </a:solidFill>
                <a:latin typeface="Dotum"/>
                <a:ea typeface="Dotum"/>
                <a:cs typeface="Dotum"/>
                <a:sym typeface="Dotum"/>
              </a:rPr>
              <a:t>년 </a:t>
            </a:r>
            <a:r>
              <a:rPr lang="en-US" altLang="ko-KR" sz="900" dirty="0">
                <a:solidFill>
                  <a:srgbClr val="595757"/>
                </a:solidFill>
                <a:latin typeface="Dotum"/>
                <a:ea typeface="Dotum"/>
                <a:cs typeface="Dotum"/>
                <a:sym typeface="Dotum"/>
              </a:rPr>
              <a:t>6</a:t>
            </a:r>
            <a:r>
              <a:rPr lang="ko-KR" altLang="en-US" sz="900" dirty="0">
                <a:solidFill>
                  <a:srgbClr val="595757"/>
                </a:solidFill>
                <a:latin typeface="Dotum"/>
                <a:ea typeface="Dotum"/>
                <a:cs typeface="Dotum"/>
                <a:sym typeface="Dotum"/>
              </a:rPr>
              <a:t>월 기준 경영 전문성을 갖춘 사내이사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인</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대표이사 포함</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과 법무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재무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산업계 전문성을 보유한 사외이사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인으로 구성되어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사외이사의 임기는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년</a:t>
            </a:r>
            <a:r>
              <a:rPr lang="en-US" altLang="ko-KR" sz="900" dirty="0">
                <a:solidFill>
                  <a:srgbClr val="595757"/>
                </a:solidFill>
                <a:latin typeface="Dotum"/>
                <a:ea typeface="Dotum"/>
                <a:cs typeface="Dotum"/>
                <a:sym typeface="Dotum"/>
              </a:rPr>
              <a:t>, 1</a:t>
            </a:r>
            <a:r>
              <a:rPr lang="ko-KR" altLang="en-US" sz="900" dirty="0">
                <a:solidFill>
                  <a:srgbClr val="595757"/>
                </a:solidFill>
                <a:latin typeface="Dotum"/>
                <a:ea typeface="Dotum"/>
                <a:cs typeface="Dotum"/>
                <a:sym typeface="Dotum"/>
              </a:rPr>
              <a:t>회 연임으로 정관을 통해 규정하고 있으며 전체 이사회 이사 </a:t>
            </a:r>
            <a:r>
              <a:rPr lang="en-US" altLang="ko-KR" sz="900" dirty="0">
                <a:solidFill>
                  <a:srgbClr val="595757"/>
                </a:solidFill>
                <a:latin typeface="Dotum"/>
                <a:ea typeface="Dotum"/>
                <a:cs typeface="Dotum"/>
                <a:sym typeface="Dotum"/>
              </a:rPr>
              <a:t>6</a:t>
            </a:r>
            <a:r>
              <a:rPr lang="ko-KR" altLang="en-US" sz="900" dirty="0">
                <a:solidFill>
                  <a:srgbClr val="595757"/>
                </a:solidFill>
                <a:latin typeface="Dotum"/>
                <a:ea typeface="Dotum"/>
                <a:cs typeface="Dotum"/>
                <a:sym typeface="Dotum"/>
              </a:rPr>
              <a:t>명 중 </a:t>
            </a:r>
            <a:r>
              <a:rPr lang="en-US" altLang="ko-KR" sz="900" dirty="0">
                <a:solidFill>
                  <a:srgbClr val="595757"/>
                </a:solidFill>
                <a:latin typeface="Dotum"/>
                <a:ea typeface="Dotum"/>
                <a:cs typeface="Dotum"/>
                <a:sym typeface="Dotum"/>
              </a:rPr>
              <a:t>50%</a:t>
            </a:r>
            <a:r>
              <a:rPr lang="ko-KR" altLang="en-US" sz="900" dirty="0">
                <a:solidFill>
                  <a:srgbClr val="595757"/>
                </a:solidFill>
                <a:latin typeface="Dotum"/>
                <a:ea typeface="Dotum"/>
                <a:cs typeface="Dotum"/>
                <a:sym typeface="Dotum"/>
              </a:rPr>
              <a:t>에 해당하는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명을 사외이사로 선임해 독립성을 확보하였습니다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감사위원회와 사외이사후보추천위원회는 사외이사만으로 구성하여 객관성을 강화했습니다</a:t>
            </a:r>
            <a:r>
              <a:rPr lang="en-US" altLang="ko-KR" sz="900" dirty="0">
                <a:solidFill>
                  <a:srgbClr val="595757"/>
                </a:solidFill>
                <a:latin typeface="Dotum"/>
                <a:ea typeface="Dotum"/>
                <a:cs typeface="Dotum"/>
                <a:sym typeface="Dotum"/>
              </a:rPr>
              <a:t>. 2022</a:t>
            </a:r>
            <a:r>
              <a:rPr lang="ko-KR" altLang="en-US" sz="900" dirty="0">
                <a:solidFill>
                  <a:srgbClr val="595757"/>
                </a:solidFill>
                <a:latin typeface="Dotum"/>
                <a:ea typeface="Dotum"/>
                <a:cs typeface="Dotum"/>
                <a:sym typeface="Dotum"/>
              </a:rPr>
              <a:t>년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월에는 식품 분야에서 전문성을 갖춘 식품의약품안전처 출신의 여성 전문가를 신임 사외이사로 선임해 이사회의 다양성과 전문성을 강화하였습니다</a:t>
            </a:r>
            <a:r>
              <a:rPr lang="en-US" altLang="ko-KR" sz="900" dirty="0">
                <a:solidFill>
                  <a:srgbClr val="595757"/>
                </a:solidFill>
                <a:latin typeface="Dotum"/>
                <a:ea typeface="Dotum"/>
                <a:cs typeface="Dotum"/>
                <a:sym typeface="Dotum"/>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4122"/>
        <p:cNvGrpSpPr/>
        <p:nvPr/>
      </p:nvGrpSpPr>
      <p:grpSpPr>
        <a:xfrm>
          <a:off x="0" y="0"/>
          <a:ext cx="0" cy="0"/>
          <a:chOff x="0" y="0"/>
          <a:chExt cx="0" cy="0"/>
        </a:xfrm>
      </p:grpSpPr>
      <p:sp>
        <p:nvSpPr>
          <p:cNvPr id="4127" name="Google Shape;4127;p69"/>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69</a:t>
            </a:r>
            <a:endParaRPr sz="900">
              <a:latin typeface="Arial"/>
              <a:ea typeface="Arial"/>
              <a:cs typeface="Arial"/>
              <a:sym typeface="Arial"/>
            </a:endParaRPr>
          </a:p>
        </p:txBody>
      </p:sp>
      <p:sp>
        <p:nvSpPr>
          <p:cNvPr id="4137" name="Google Shape;4137;p69"/>
          <p:cNvSpPr txBox="1"/>
          <p:nvPr/>
        </p:nvSpPr>
        <p:spPr>
          <a:xfrm>
            <a:off x="344124" y="1267336"/>
            <a:ext cx="2409834"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CCDAE6"/>
                </a:solidFill>
                <a:latin typeface="Arial"/>
                <a:ea typeface="Arial"/>
                <a:cs typeface="Arial"/>
                <a:sym typeface="Arial"/>
              </a:rPr>
              <a:t>기업</a:t>
            </a:r>
            <a:r>
              <a:rPr lang="en-US" sz="2500" b="1" dirty="0">
                <a:solidFill>
                  <a:srgbClr val="CCDAE6"/>
                </a:solidFill>
                <a:latin typeface="Arial"/>
                <a:ea typeface="Arial"/>
                <a:cs typeface="Arial"/>
                <a:sym typeface="Arial"/>
              </a:rPr>
              <a:t> </a:t>
            </a:r>
            <a:r>
              <a:rPr lang="en-US" sz="2500" b="1" dirty="0" err="1">
                <a:solidFill>
                  <a:srgbClr val="CCDAE6"/>
                </a:solidFill>
                <a:latin typeface="Arial"/>
                <a:ea typeface="Arial"/>
                <a:cs typeface="Arial"/>
                <a:sym typeface="Arial"/>
              </a:rPr>
              <a:t>지배구조</a:t>
            </a:r>
            <a:endParaRPr sz="2500" dirty="0">
              <a:latin typeface="Arial"/>
              <a:ea typeface="Arial"/>
              <a:cs typeface="Arial"/>
              <a:sym typeface="Arial"/>
            </a:endParaRPr>
          </a:p>
        </p:txBody>
      </p:sp>
      <p:sp>
        <p:nvSpPr>
          <p:cNvPr id="4138" name="Google Shape;4138;p69"/>
          <p:cNvSpPr txBox="1"/>
          <p:nvPr/>
        </p:nvSpPr>
        <p:spPr>
          <a:xfrm>
            <a:off x="347299" y="2068621"/>
            <a:ext cx="6104890" cy="10242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004581"/>
                </a:solidFill>
                <a:latin typeface="Arial"/>
                <a:ea typeface="Arial"/>
                <a:cs typeface="Arial"/>
                <a:sym typeface="Arial"/>
              </a:rPr>
              <a:t>이사회</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운영</a:t>
            </a:r>
            <a:endParaRPr sz="1300" dirty="0">
              <a:latin typeface="Arial"/>
              <a:ea typeface="Arial"/>
              <a:cs typeface="Arial"/>
              <a:sym typeface="Arial"/>
            </a:endParaRPr>
          </a:p>
          <a:p>
            <a:pPr marL="12700" marR="5080" lvl="0" indent="0" algn="l"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연간 운영계획에 따라 정기적인 이사회 개최를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이사회 소집 </a:t>
            </a:r>
            <a:r>
              <a:rPr lang="en-US" altLang="ko-KR" sz="900" dirty="0">
                <a:solidFill>
                  <a:srgbClr val="595757"/>
                </a:solidFill>
                <a:latin typeface="Dotum"/>
                <a:ea typeface="Dotum"/>
                <a:cs typeface="Dotum"/>
                <a:sym typeface="Dotum"/>
              </a:rPr>
              <a:t>7</a:t>
            </a:r>
            <a:r>
              <a:rPr lang="ko-KR" altLang="en-US" sz="900" dirty="0">
                <a:solidFill>
                  <a:srgbClr val="595757"/>
                </a:solidFill>
                <a:latin typeface="Dotum"/>
                <a:ea typeface="Dotum"/>
                <a:cs typeface="Dotum"/>
                <a:sym typeface="Dotum"/>
              </a:rPr>
              <a:t>일 전에 개최 및 참여를 통지하고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필요 시 임시 이사회도 개최하고 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a:t>
            </a:r>
            <a:r>
              <a:rPr lang="en-US" altLang="ko-KR" sz="900" dirty="0">
                <a:solidFill>
                  <a:srgbClr val="595757"/>
                </a:solidFill>
                <a:latin typeface="Dotum"/>
                <a:ea typeface="Dotum"/>
                <a:cs typeface="Dotum"/>
                <a:sym typeface="Dotum"/>
              </a:rPr>
              <a:t>100%</a:t>
            </a:r>
            <a:r>
              <a:rPr lang="ko-KR" altLang="en-US" sz="900" dirty="0">
                <a:solidFill>
                  <a:srgbClr val="595757"/>
                </a:solidFill>
                <a:latin typeface="Dotum"/>
                <a:ea typeface="Dotum"/>
                <a:cs typeface="Dotum"/>
                <a:sym typeface="Dotum"/>
              </a:rPr>
              <a:t>의 이사회 참석률을 기록하며 총 </a:t>
            </a:r>
            <a:r>
              <a:rPr lang="en-US" altLang="ko-KR" sz="900" dirty="0">
                <a:solidFill>
                  <a:srgbClr val="595757"/>
                </a:solidFill>
                <a:latin typeface="Dotum"/>
                <a:ea typeface="Dotum"/>
                <a:cs typeface="Dotum"/>
                <a:sym typeface="Dotum"/>
              </a:rPr>
              <a:t>8</a:t>
            </a:r>
            <a:r>
              <a:rPr lang="ko-KR" altLang="en-US" sz="900" dirty="0">
                <a:solidFill>
                  <a:srgbClr val="595757"/>
                </a:solidFill>
                <a:latin typeface="Dotum"/>
                <a:ea typeface="Dotum"/>
                <a:cs typeface="Dotum"/>
                <a:sym typeface="Dotum"/>
              </a:rPr>
              <a:t>회의 이사회에서 </a:t>
            </a:r>
            <a:r>
              <a:rPr lang="en-US" altLang="ko-KR" sz="900" dirty="0">
                <a:solidFill>
                  <a:srgbClr val="595757"/>
                </a:solidFill>
                <a:latin typeface="Dotum"/>
                <a:ea typeface="Dotum"/>
                <a:cs typeface="Dotum"/>
                <a:sym typeface="Dotum"/>
              </a:rPr>
              <a:t>20</a:t>
            </a:r>
            <a:r>
              <a:rPr lang="ko-KR" altLang="en-US" sz="900" dirty="0">
                <a:solidFill>
                  <a:srgbClr val="595757"/>
                </a:solidFill>
                <a:latin typeface="Dotum"/>
                <a:ea typeface="Dotum"/>
                <a:cs typeface="Dotum"/>
                <a:sym typeface="Dotum"/>
              </a:rPr>
              <a:t>건의 안건에 대해 논의가 이루어졌습니다</a:t>
            </a:r>
            <a:r>
              <a:rPr lang="en-US" altLang="ko-KR" sz="900" dirty="0">
                <a:solidFill>
                  <a:srgbClr val="595757"/>
                </a:solidFill>
                <a:latin typeface="Dotum"/>
                <a:ea typeface="Dotum"/>
                <a:cs typeface="Dotum"/>
                <a:sym typeface="Dotum"/>
              </a:rPr>
              <a:t>. ESG </a:t>
            </a:r>
            <a:r>
              <a:rPr lang="ko-KR" altLang="en-US" sz="900" dirty="0">
                <a:solidFill>
                  <a:srgbClr val="595757"/>
                </a:solidFill>
                <a:latin typeface="Dotum"/>
                <a:ea typeface="Dotum"/>
                <a:cs typeface="Dotum"/>
                <a:sym typeface="Dotum"/>
              </a:rPr>
              <a:t>경영 관련 주요 안건으로는 </a:t>
            </a:r>
            <a:r>
              <a:rPr lang="en-US" altLang="ko-KR" sz="900" dirty="0">
                <a:solidFill>
                  <a:srgbClr val="595757"/>
                </a:solidFill>
                <a:latin typeface="Dotum"/>
                <a:ea typeface="Dotum"/>
                <a:cs typeface="Dotum"/>
                <a:sym typeface="Dotum"/>
              </a:rPr>
              <a:t>ISO 37301 </a:t>
            </a:r>
            <a:r>
              <a:rPr lang="ko-KR" altLang="en-US" sz="900" dirty="0">
                <a:solidFill>
                  <a:srgbClr val="595757"/>
                </a:solidFill>
                <a:latin typeface="Dotum"/>
                <a:ea typeface="Dotum"/>
                <a:cs typeface="Dotum"/>
                <a:sym typeface="Dotum"/>
              </a:rPr>
              <a:t>컴플라이언스 경영시스템 경영 검토 보고와 사회공헌위원회 규정 개정 보고 등이 진행되었습니다</a:t>
            </a:r>
            <a:r>
              <a:rPr lang="en-US" altLang="ko-KR" sz="900" dirty="0">
                <a:solidFill>
                  <a:srgbClr val="595757"/>
                </a:solidFill>
                <a:latin typeface="Dotum"/>
                <a:ea typeface="Dotum"/>
                <a:cs typeface="Dotum"/>
                <a:sym typeface="Dotum"/>
              </a:rPr>
              <a:t>.</a:t>
            </a:r>
          </a:p>
        </p:txBody>
      </p:sp>
      <p:sp>
        <p:nvSpPr>
          <p:cNvPr id="4139" name="Google Shape;4139;p69"/>
          <p:cNvSpPr txBox="1"/>
          <p:nvPr/>
        </p:nvSpPr>
        <p:spPr>
          <a:xfrm>
            <a:off x="359994" y="3296483"/>
            <a:ext cx="2180748" cy="2128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a:solidFill>
                  <a:srgbClr val="004581"/>
                </a:solidFill>
                <a:latin typeface="Arial"/>
                <a:ea typeface="Arial"/>
                <a:cs typeface="Arial"/>
                <a:sym typeface="Arial"/>
              </a:rPr>
              <a:t>기업지배구조헌장 운영</a:t>
            </a:r>
            <a:endParaRPr sz="1300">
              <a:latin typeface="Arial"/>
              <a:ea typeface="Arial"/>
              <a:cs typeface="Arial"/>
              <a:sym typeface="Arial"/>
            </a:endParaRPr>
          </a:p>
        </p:txBody>
      </p:sp>
      <p:sp>
        <p:nvSpPr>
          <p:cNvPr id="4140" name="Google Shape;4140;p69"/>
          <p:cNvSpPr txBox="1"/>
          <p:nvPr/>
        </p:nvSpPr>
        <p:spPr>
          <a:xfrm>
            <a:off x="360634" y="4451048"/>
            <a:ext cx="6091555" cy="118494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004581"/>
                </a:solidFill>
                <a:latin typeface="Arial"/>
                <a:ea typeface="Arial"/>
                <a:cs typeface="Arial"/>
                <a:sym typeface="Arial"/>
              </a:rPr>
              <a:t>책임</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있는</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이사회</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조성</a:t>
            </a:r>
            <a:endParaRPr sz="1300" dirty="0">
              <a:latin typeface="Arial"/>
              <a:ea typeface="Arial"/>
              <a:cs typeface="Arial"/>
              <a:sym typeface="Arial"/>
            </a:endParaRPr>
          </a:p>
          <a:p>
            <a:pPr marL="12700" marR="66040" lvl="0" indent="0" algn="just"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a:t>
            </a:r>
            <a:r>
              <a:rPr lang="ko-KR" altLang="en-US" sz="900" dirty="0">
                <a:solidFill>
                  <a:srgbClr val="595757"/>
                </a:solidFill>
                <a:latin typeface="Dotum"/>
                <a:ea typeface="Dotum"/>
                <a:cs typeface="Dotum"/>
                <a:sym typeface="Dotum"/>
              </a:rPr>
              <a:t> 이사회의 권한과 책임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주요 활동 범위는 지배구조헌장과 정관에 근거하고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이러한 기준에 따라 임원을 포함한 이사진에 대해 법령과 정관을 준수하고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소관 업무상에서 발생 가능한 사고를 예방하며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사고 발생 시 대응 및 조치를 취할 수 있도록 관리</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감독의 책임을 수행하도록 요구하고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이사진의 경영 판단으로 발생할 수 있는 기업이나 제</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자의 손해 보상을 대비하고 이사에 대한 책임 추궁의 실효성을 확보하기 위해 매년 손해배상책임보험에 가입하고 있습니다</a:t>
            </a:r>
            <a:r>
              <a:rPr lang="en-US" altLang="ko-KR" sz="900" dirty="0">
                <a:solidFill>
                  <a:srgbClr val="595757"/>
                </a:solidFill>
                <a:latin typeface="Dotum"/>
                <a:ea typeface="Dotum"/>
                <a:cs typeface="Dotum"/>
                <a:sym typeface="Dotum"/>
              </a:rPr>
              <a:t>.</a:t>
            </a:r>
          </a:p>
        </p:txBody>
      </p:sp>
      <p:sp>
        <p:nvSpPr>
          <p:cNvPr id="4141" name="Google Shape;4141;p69"/>
          <p:cNvSpPr txBox="1"/>
          <p:nvPr/>
        </p:nvSpPr>
        <p:spPr>
          <a:xfrm>
            <a:off x="360634" y="5711092"/>
            <a:ext cx="6092825" cy="118494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004581"/>
                </a:solidFill>
                <a:latin typeface="Arial"/>
                <a:ea typeface="Arial"/>
                <a:cs typeface="Arial"/>
                <a:sym typeface="Arial"/>
              </a:rPr>
              <a:t>이사회의</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전문성•효율성</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강화</a:t>
            </a:r>
            <a:endParaRPr sz="1300" dirty="0">
              <a:latin typeface="Arial"/>
              <a:ea typeface="Arial"/>
              <a:cs typeface="Arial"/>
              <a:sym typeface="Arial"/>
            </a:endParaRPr>
          </a:p>
          <a:p>
            <a:pPr marL="12700" marR="97790" lvl="0" indent="0" algn="just" rtl="0">
              <a:lnSpc>
                <a:spcPct val="120300"/>
              </a:lnSpc>
              <a:spcBef>
                <a:spcPts val="110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이사회의 전문성 확보를 위해 감사위원회사무국 등의 관련 지원 조직을 운영하고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이사회의 전문성과 효율성을 제고하기 위한 교육을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감사위원회사무국은 사외이사의 효율적인 직무 수행을 위해 관리자급으로 구성된 조직이며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이사회 안건에 대한 질의 및 논의 대응</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의결 관련 법령 분석 등의 업무를 지원하고 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사외이사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인</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이상도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김용균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전은숙 이사</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이 감사 관련 교육 및 </a:t>
            </a:r>
            <a:r>
              <a:rPr lang="en-US" altLang="ko-KR" sz="900" dirty="0">
                <a:solidFill>
                  <a:srgbClr val="595757"/>
                </a:solidFill>
                <a:latin typeface="Dotum"/>
                <a:ea typeface="Dotum"/>
                <a:cs typeface="Dotum"/>
                <a:sym typeface="Dotum"/>
              </a:rPr>
              <a:t>ESG, </a:t>
            </a:r>
            <a:r>
              <a:rPr lang="ko-KR" altLang="en-US" sz="900" dirty="0">
                <a:solidFill>
                  <a:srgbClr val="595757"/>
                </a:solidFill>
                <a:latin typeface="Dotum"/>
                <a:ea typeface="Dotum"/>
                <a:cs typeface="Dotum"/>
                <a:sym typeface="Dotum"/>
              </a:rPr>
              <a:t>재무공시와 컴플라이언스 준수에 대한 이사의 역할 수행을 위한 교육에 참여하였습니다</a:t>
            </a:r>
            <a:r>
              <a:rPr lang="en-US" altLang="ko-KR" sz="900" dirty="0">
                <a:solidFill>
                  <a:srgbClr val="595757"/>
                </a:solidFill>
                <a:latin typeface="Dotum"/>
                <a:ea typeface="Dotum"/>
                <a:cs typeface="Dotum"/>
                <a:sym typeface="Dotum"/>
              </a:rPr>
              <a:t>.</a:t>
            </a:r>
          </a:p>
        </p:txBody>
      </p:sp>
      <p:sp>
        <p:nvSpPr>
          <p:cNvPr id="4142" name="Google Shape;4142;p69"/>
          <p:cNvSpPr txBox="1"/>
          <p:nvPr/>
        </p:nvSpPr>
        <p:spPr>
          <a:xfrm>
            <a:off x="344124" y="3712969"/>
            <a:ext cx="6090920" cy="520700"/>
          </a:xfrm>
          <a:prstGeom prst="rect">
            <a:avLst/>
          </a:prstGeom>
          <a:noFill/>
          <a:ln>
            <a:noFill/>
          </a:ln>
        </p:spPr>
        <p:txBody>
          <a:bodyPr spcFirstLastPara="1" wrap="square" lIns="0" tIns="12700" rIns="0" bIns="0" anchor="t" anchorCtr="0">
            <a:spAutoFit/>
          </a:bodyPr>
          <a:lstStyle/>
          <a:p>
            <a:pPr marL="12700" marR="97790" lvl="0" indent="0" algn="just"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기업의 투명하고 책임 있는 경영 실천을 위해 한국</a:t>
            </a:r>
            <a:r>
              <a:rPr lang="en-US" altLang="ko-KR" sz="900" dirty="0">
                <a:solidFill>
                  <a:srgbClr val="595757"/>
                </a:solidFill>
                <a:latin typeface="Dotum"/>
                <a:ea typeface="Dotum"/>
                <a:cs typeface="Dotum"/>
                <a:sym typeface="Dotum"/>
              </a:rPr>
              <a:t>ESG</a:t>
            </a:r>
            <a:r>
              <a:rPr lang="ko-KR" altLang="en-US" sz="900" dirty="0">
                <a:solidFill>
                  <a:srgbClr val="595757"/>
                </a:solidFill>
                <a:latin typeface="Dotum"/>
                <a:ea typeface="Dotum"/>
                <a:cs typeface="Dotum"/>
                <a:sym typeface="Dotum"/>
              </a:rPr>
              <a:t>기준원의 지배구조 모범규준 준수에 앞장서고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모범규준은 지속가능한 성장에 기여할 수 있는 이사회 운영을 위한 이사회 구성</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역할과 책임에 대해 가이드를 제시하고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모범규준 권고 사항을 고려한 도입 현황을 홈페이지에 공개하고 있습니다</a:t>
            </a:r>
            <a:r>
              <a:rPr lang="en-US" altLang="ko-KR" sz="900" dirty="0">
                <a:solidFill>
                  <a:srgbClr val="595757"/>
                </a:solidFill>
                <a:latin typeface="Dotum"/>
                <a:ea typeface="Dotum"/>
                <a:cs typeface="Dotum"/>
                <a:sym typeface="Dotum"/>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80"/>
        <p:cNvGrpSpPr/>
        <p:nvPr/>
      </p:nvGrpSpPr>
      <p:grpSpPr>
        <a:xfrm>
          <a:off x="0" y="0"/>
          <a:ext cx="0" cy="0"/>
          <a:chOff x="0" y="0"/>
          <a:chExt cx="0" cy="0"/>
        </a:xfrm>
      </p:grpSpPr>
      <p:sp>
        <p:nvSpPr>
          <p:cNvPr id="888" name="Google Shape;888;p33"/>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33</a:t>
            </a:r>
            <a:endParaRPr sz="900">
              <a:latin typeface="Arial"/>
              <a:ea typeface="Arial"/>
              <a:cs typeface="Arial"/>
              <a:sym typeface="Arial"/>
            </a:endParaRPr>
          </a:p>
        </p:txBody>
      </p:sp>
      <p:sp>
        <p:nvSpPr>
          <p:cNvPr id="898" name="Google Shape;898;p33"/>
          <p:cNvSpPr txBox="1"/>
          <p:nvPr/>
        </p:nvSpPr>
        <p:spPr>
          <a:xfrm>
            <a:off x="344124" y="827494"/>
            <a:ext cx="259211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기후변화</a:t>
            </a:r>
            <a:r>
              <a:rPr lang="en-US" sz="2500" b="1" dirty="0">
                <a:solidFill>
                  <a:srgbClr val="E1F1E8"/>
                </a:solidFill>
                <a:latin typeface="Arial"/>
                <a:ea typeface="Arial"/>
                <a:cs typeface="Arial"/>
                <a:sym typeface="Arial"/>
              </a:rPr>
              <a:t> </a:t>
            </a:r>
            <a:r>
              <a:rPr lang="en-US" sz="2500" b="1" dirty="0" err="1">
                <a:solidFill>
                  <a:srgbClr val="E1F1E8"/>
                </a:solidFill>
                <a:latin typeface="Arial"/>
                <a:ea typeface="Arial"/>
                <a:cs typeface="Arial"/>
                <a:sym typeface="Arial"/>
              </a:rPr>
              <a:t>대응</a:t>
            </a:r>
            <a:endParaRPr sz="2500" dirty="0">
              <a:latin typeface="Arial"/>
              <a:ea typeface="Arial"/>
              <a:cs typeface="Arial"/>
              <a:sym typeface="Arial"/>
            </a:endParaRPr>
          </a:p>
        </p:txBody>
      </p:sp>
      <p:sp>
        <p:nvSpPr>
          <p:cNvPr id="899" name="Google Shape;899;p33"/>
          <p:cNvSpPr txBox="1"/>
          <p:nvPr/>
        </p:nvSpPr>
        <p:spPr>
          <a:xfrm>
            <a:off x="347299" y="1327837"/>
            <a:ext cx="6435466" cy="9356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29B283"/>
                </a:solidFill>
                <a:latin typeface="Arial"/>
                <a:ea typeface="Arial"/>
                <a:cs typeface="Arial"/>
                <a:sym typeface="Arial"/>
              </a:rPr>
              <a:t>기후</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리스크</a:t>
            </a:r>
            <a:r>
              <a:rPr lang="en-US" sz="1300" b="1" dirty="0">
                <a:solidFill>
                  <a:srgbClr val="29B283"/>
                </a:solidFill>
                <a:latin typeface="Arial"/>
                <a:ea typeface="Arial"/>
                <a:cs typeface="Arial"/>
                <a:sym typeface="Arial"/>
              </a:rPr>
              <a:t> 및 </a:t>
            </a:r>
            <a:r>
              <a:rPr lang="en-US" sz="1300" b="1" dirty="0" err="1">
                <a:solidFill>
                  <a:srgbClr val="29B283"/>
                </a:solidFill>
                <a:latin typeface="Arial"/>
                <a:ea typeface="Arial"/>
                <a:cs typeface="Arial"/>
                <a:sym typeface="Arial"/>
              </a:rPr>
              <a:t>기회</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요인과</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대응</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방안</a:t>
            </a:r>
            <a:endParaRPr sz="1300" dirty="0">
              <a:latin typeface="Arial"/>
              <a:ea typeface="Arial"/>
              <a:cs typeface="Arial"/>
              <a:sym typeface="Arial"/>
            </a:endParaRPr>
          </a:p>
          <a:p>
            <a:pPr marL="12700" marR="5080" lvl="0" indent="0" algn="l" rtl="0">
              <a:lnSpc>
                <a:spcPct val="120300"/>
              </a:lnSpc>
              <a:spcBef>
                <a:spcPts val="1105"/>
              </a:spcBef>
              <a:spcAft>
                <a:spcPts val="0"/>
              </a:spcAft>
              <a:buNone/>
            </a:pPr>
            <a:r>
              <a:rPr lang="ko-KR" altLang="en-US" sz="1050" dirty="0"/>
              <a:t>기후 변화로 인한 외부 환경 변화는 기업에게 리스크와 기회를 제공합니다</a:t>
            </a:r>
            <a:r>
              <a:rPr lang="en-US" altLang="ko-KR" sz="1050" dirty="0"/>
              <a:t>. CJ</a:t>
            </a:r>
            <a:r>
              <a:rPr lang="ko-KR" altLang="en-US" sz="1050" dirty="0" err="1"/>
              <a:t>프레시웨이는</a:t>
            </a:r>
            <a:r>
              <a:rPr lang="ko-KR" altLang="en-US" sz="1050" dirty="0"/>
              <a:t> 기후 변화로 인한 리스크와 기회 요인을 다양한 유형별로 식별</a:t>
            </a:r>
            <a:r>
              <a:rPr lang="en-US" altLang="ko-KR" sz="1050" dirty="0"/>
              <a:t>, </a:t>
            </a:r>
            <a:r>
              <a:rPr lang="ko-KR" altLang="en-US" sz="1050" dirty="0"/>
              <a:t>리스크의 영향력을 최소화하고 기회는 극대화하기 위한 대응 방안을 수립하여 추진해 나갈 예정입니다</a:t>
            </a:r>
            <a:r>
              <a:rPr lang="en-US" altLang="ko-KR" sz="1050" dirty="0"/>
              <a:t>.</a:t>
            </a:r>
            <a:endParaRPr sz="900" dirty="0">
              <a:latin typeface="Dotum"/>
              <a:ea typeface="Dotum"/>
              <a:cs typeface="Dotum"/>
              <a:sym typeface="Dotum"/>
            </a:endParaRPr>
          </a:p>
        </p:txBody>
      </p:sp>
      <p:sp>
        <p:nvSpPr>
          <p:cNvPr id="2" name="TextBox 1">
            <a:extLst>
              <a:ext uri="{FF2B5EF4-FFF2-40B4-BE49-F238E27FC236}">
                <a16:creationId xmlns:a16="http://schemas.microsoft.com/office/drawing/2014/main" id="{C191D601-69C4-8139-0BD2-2C04912E6364}"/>
              </a:ext>
            </a:extLst>
          </p:cNvPr>
          <p:cNvSpPr txBox="1"/>
          <p:nvPr/>
        </p:nvSpPr>
        <p:spPr>
          <a:xfrm>
            <a:off x="263102" y="2246743"/>
            <a:ext cx="9178190" cy="5170646"/>
          </a:xfrm>
          <a:prstGeom prst="rect">
            <a:avLst/>
          </a:prstGeom>
          <a:noFill/>
        </p:spPr>
        <p:txBody>
          <a:bodyPr wrap="square" rtlCol="0">
            <a:spAutoFit/>
          </a:bodyPr>
          <a:lstStyle/>
          <a:p>
            <a:r>
              <a:rPr lang="ko-KR" altLang="en-US" sz="1000" dirty="0"/>
              <a:t>물리 리스크</a:t>
            </a:r>
          </a:p>
          <a:p>
            <a:r>
              <a:rPr lang="ko-KR" altLang="en-US" sz="1000" dirty="0"/>
              <a:t>급성 </a:t>
            </a:r>
            <a:r>
              <a:rPr lang="en-US" altLang="ko-KR" sz="1000" dirty="0"/>
              <a:t>(</a:t>
            </a:r>
            <a:r>
              <a:rPr lang="ko-KR" altLang="en-US" sz="1000" dirty="0"/>
              <a:t>폭염</a:t>
            </a:r>
            <a:r>
              <a:rPr lang="en-US" altLang="ko-KR" sz="1000" dirty="0"/>
              <a:t>, </a:t>
            </a:r>
            <a:r>
              <a:rPr lang="ko-KR" altLang="en-US" sz="1000" dirty="0"/>
              <a:t>산불</a:t>
            </a:r>
            <a:r>
              <a:rPr lang="en-US" altLang="ko-KR" sz="1000" dirty="0"/>
              <a:t>, </a:t>
            </a:r>
            <a:r>
              <a:rPr lang="ko-KR" altLang="en-US" sz="1000" dirty="0"/>
              <a:t>홍수</a:t>
            </a:r>
            <a:r>
              <a:rPr lang="en-US" altLang="ko-KR" sz="1000" dirty="0"/>
              <a:t>)</a:t>
            </a:r>
          </a:p>
          <a:p>
            <a:r>
              <a:rPr lang="ko-KR" altLang="en-US" sz="1000" dirty="0"/>
              <a:t>당사에 미치는 영향</a:t>
            </a:r>
            <a:r>
              <a:rPr lang="en-US" altLang="ko-KR" sz="1000" dirty="0"/>
              <a:t>: </a:t>
            </a:r>
            <a:r>
              <a:rPr lang="ko-KR" altLang="en-US" sz="1000" dirty="0"/>
              <a:t>생산 중단 및 사업 기회 손실</a:t>
            </a:r>
            <a:r>
              <a:rPr lang="en-US" altLang="ko-KR" sz="1000" dirty="0"/>
              <a:t>, </a:t>
            </a:r>
            <a:r>
              <a:rPr lang="ko-KR" altLang="en-US" sz="1000" dirty="0"/>
              <a:t>자산 손상에 따른 복구 비용 발생</a:t>
            </a:r>
            <a:r>
              <a:rPr lang="en-US" altLang="ko-KR" sz="1000" dirty="0"/>
              <a:t>, </a:t>
            </a:r>
            <a:r>
              <a:rPr lang="ko-KR" altLang="en-US" sz="1000" dirty="0"/>
              <a:t>임직원 생산성 저하</a:t>
            </a:r>
          </a:p>
          <a:p>
            <a:r>
              <a:rPr lang="ko-KR" altLang="en-US" sz="1000" dirty="0"/>
              <a:t>당사 대응 현황</a:t>
            </a:r>
            <a:r>
              <a:rPr lang="en-US" altLang="ko-KR" sz="1000" dirty="0"/>
              <a:t>: </a:t>
            </a:r>
            <a:r>
              <a:rPr lang="ko-KR" altLang="en-US" sz="1000" dirty="0"/>
              <a:t>사업장 안전 점검</a:t>
            </a:r>
            <a:r>
              <a:rPr lang="en-US" altLang="ko-KR" sz="1000" dirty="0"/>
              <a:t>, </a:t>
            </a:r>
            <a:r>
              <a:rPr lang="ko-KR" altLang="en-US" sz="1000" dirty="0"/>
              <a:t>재난 대비 대응 훈련 실시</a:t>
            </a:r>
          </a:p>
          <a:p>
            <a:r>
              <a:rPr lang="ko-KR" altLang="en-US" sz="1000" dirty="0"/>
              <a:t>향후 대응 방안</a:t>
            </a:r>
            <a:r>
              <a:rPr lang="en-US" altLang="ko-KR" sz="1000" dirty="0"/>
              <a:t>: </a:t>
            </a:r>
            <a:r>
              <a:rPr lang="ko-KR" altLang="en-US" sz="1000" dirty="0"/>
              <a:t>사업장 점검 및 설비 보수</a:t>
            </a:r>
            <a:r>
              <a:rPr lang="en-US" altLang="ko-KR" sz="1000" dirty="0"/>
              <a:t>, </a:t>
            </a:r>
            <a:r>
              <a:rPr lang="ko-KR" altLang="en-US" sz="1000" dirty="0"/>
              <a:t>재해 대응 매뉴얼 개선</a:t>
            </a:r>
          </a:p>
          <a:p>
            <a:r>
              <a:rPr lang="ko-KR" altLang="en-US" sz="1000" dirty="0"/>
              <a:t>만성 </a:t>
            </a:r>
            <a:r>
              <a:rPr lang="en-US" altLang="ko-KR" sz="1000" dirty="0"/>
              <a:t>(</a:t>
            </a:r>
            <a:r>
              <a:rPr lang="ko-KR" altLang="en-US" sz="1000" dirty="0"/>
              <a:t>기상 패턴 변화</a:t>
            </a:r>
            <a:r>
              <a:rPr lang="en-US" altLang="ko-KR" sz="1000" dirty="0"/>
              <a:t>, </a:t>
            </a:r>
            <a:r>
              <a:rPr lang="ko-KR" altLang="en-US" sz="1000" dirty="0"/>
              <a:t>해수면 상승</a:t>
            </a:r>
            <a:r>
              <a:rPr lang="en-US" altLang="ko-KR" sz="1000" dirty="0"/>
              <a:t>, </a:t>
            </a:r>
            <a:r>
              <a:rPr lang="ko-KR" altLang="en-US" sz="1000" dirty="0"/>
              <a:t>물 부족</a:t>
            </a:r>
            <a:r>
              <a:rPr lang="en-US" altLang="ko-KR" sz="1000" dirty="0"/>
              <a:t>)</a:t>
            </a:r>
          </a:p>
          <a:p>
            <a:r>
              <a:rPr lang="ko-KR" altLang="en-US" sz="1000" dirty="0"/>
              <a:t>당사에 미치는 영향</a:t>
            </a:r>
            <a:r>
              <a:rPr lang="en-US" altLang="ko-KR" sz="1000" dirty="0"/>
              <a:t>: </a:t>
            </a:r>
            <a:r>
              <a:rPr lang="ko-KR" altLang="en-US" sz="1000" dirty="0"/>
              <a:t>자산 손상 및 복구 비용 발생</a:t>
            </a:r>
            <a:r>
              <a:rPr lang="en-US" altLang="ko-KR" sz="1000" dirty="0"/>
              <a:t>, </a:t>
            </a:r>
            <a:r>
              <a:rPr lang="ko-KR" altLang="en-US" sz="1000" dirty="0"/>
              <a:t>연안 지역의 침수 피해 위험 증가</a:t>
            </a:r>
            <a:r>
              <a:rPr lang="en-US" altLang="ko-KR" sz="1000" dirty="0"/>
              <a:t>, </a:t>
            </a:r>
            <a:r>
              <a:rPr lang="ko-KR" altLang="en-US" sz="1000" dirty="0"/>
              <a:t>물 부족으로 인한 설비 가동률 저하</a:t>
            </a:r>
          </a:p>
          <a:p>
            <a:r>
              <a:rPr lang="ko-KR" altLang="en-US" sz="1000" dirty="0"/>
              <a:t>당사 대응 현황</a:t>
            </a:r>
            <a:r>
              <a:rPr lang="en-US" altLang="ko-KR" sz="1000" dirty="0"/>
              <a:t>: </a:t>
            </a:r>
            <a:r>
              <a:rPr lang="ko-KR" altLang="en-US" sz="1000" dirty="0"/>
              <a:t>만성 리스크 요인별 모니터링 시행</a:t>
            </a:r>
            <a:r>
              <a:rPr lang="en-US" altLang="ko-KR" sz="1000" dirty="0"/>
              <a:t>, </a:t>
            </a:r>
            <a:r>
              <a:rPr lang="ko-KR" altLang="en-US" sz="1000" dirty="0"/>
              <a:t>물 부족 지표 관리</a:t>
            </a:r>
          </a:p>
          <a:p>
            <a:r>
              <a:rPr lang="ko-KR" altLang="en-US" sz="1000" dirty="0"/>
              <a:t>향후 대응 방안</a:t>
            </a:r>
            <a:r>
              <a:rPr lang="en-US" altLang="ko-KR" sz="1000" dirty="0"/>
              <a:t>: </a:t>
            </a:r>
            <a:r>
              <a:rPr lang="ko-KR" altLang="en-US" sz="1000" dirty="0"/>
              <a:t>고위험 사업장 대상 안전설비 투자</a:t>
            </a:r>
            <a:r>
              <a:rPr lang="en-US" altLang="ko-KR" sz="1000" dirty="0"/>
              <a:t>, </a:t>
            </a:r>
            <a:r>
              <a:rPr lang="ko-KR" altLang="en-US" sz="1000" dirty="0"/>
              <a:t>해수면 상승 영향도 검토 기준 수립</a:t>
            </a:r>
            <a:r>
              <a:rPr lang="en-US" altLang="ko-KR" sz="1000" dirty="0"/>
              <a:t>, </a:t>
            </a:r>
            <a:r>
              <a:rPr lang="ko-KR" altLang="en-US" sz="1000" dirty="0"/>
              <a:t>물 사용 효율성 개선</a:t>
            </a:r>
          </a:p>
          <a:p>
            <a:endParaRPr lang="ko-KR" altLang="en-US" sz="1000" dirty="0"/>
          </a:p>
          <a:p>
            <a:r>
              <a:rPr lang="ko-KR" altLang="en-US" sz="1000" dirty="0"/>
              <a:t>전환 리스크</a:t>
            </a:r>
          </a:p>
          <a:p>
            <a:r>
              <a:rPr lang="ko-KR" altLang="en-US" sz="1000" dirty="0"/>
              <a:t>정책 및 법률</a:t>
            </a:r>
          </a:p>
          <a:p>
            <a:r>
              <a:rPr lang="ko-KR" altLang="en-US" sz="1000" dirty="0"/>
              <a:t>당사에 미치는 영향</a:t>
            </a:r>
            <a:r>
              <a:rPr lang="en-US" altLang="ko-KR" sz="1000" dirty="0"/>
              <a:t>:</a:t>
            </a:r>
            <a:r>
              <a:rPr lang="ko-KR" altLang="en-US" sz="1000" dirty="0"/>
              <a:t>탄소 감축에 따른 운영 비용 증가</a:t>
            </a:r>
            <a:r>
              <a:rPr lang="en-US" altLang="ko-KR" sz="1000" dirty="0"/>
              <a:t>, </a:t>
            </a:r>
            <a:r>
              <a:rPr lang="ko-KR" altLang="en-US" sz="1000" dirty="0"/>
              <a:t>폐기물 처리 장치 투자 비용 증가</a:t>
            </a:r>
          </a:p>
          <a:p>
            <a:r>
              <a:rPr lang="ko-KR" altLang="en-US" sz="1000" dirty="0"/>
              <a:t>당사 대응 현황</a:t>
            </a:r>
            <a:r>
              <a:rPr lang="en-US" altLang="ko-KR" sz="1000" dirty="0"/>
              <a:t>: </a:t>
            </a:r>
            <a:r>
              <a:rPr lang="ko-KR" altLang="en-US" sz="1000" dirty="0"/>
              <a:t>온실가스 인벤토리 구축</a:t>
            </a:r>
            <a:r>
              <a:rPr lang="en-US" altLang="ko-KR" sz="1000" dirty="0"/>
              <a:t>(Scope 1, 2)</a:t>
            </a:r>
          </a:p>
          <a:p>
            <a:r>
              <a:rPr lang="ko-KR" altLang="en-US" sz="1000" dirty="0"/>
              <a:t>향후 대응 방안</a:t>
            </a:r>
            <a:r>
              <a:rPr lang="en-US" altLang="ko-KR" sz="1000" dirty="0"/>
              <a:t>: Scope 3 </a:t>
            </a:r>
            <a:r>
              <a:rPr lang="ko-KR" altLang="en-US" sz="1000" dirty="0"/>
              <a:t>배출량 산정</a:t>
            </a:r>
            <a:r>
              <a:rPr lang="en-US" altLang="ko-KR" sz="1000" dirty="0"/>
              <a:t>, </a:t>
            </a:r>
            <a:r>
              <a:rPr lang="ko-KR" altLang="en-US" sz="1000" dirty="0"/>
              <a:t>신재생 에너지 도입</a:t>
            </a:r>
          </a:p>
          <a:p>
            <a:r>
              <a:rPr lang="ko-KR" altLang="en-US" sz="1000" dirty="0"/>
              <a:t>기술</a:t>
            </a:r>
          </a:p>
          <a:p>
            <a:r>
              <a:rPr lang="ko-KR" altLang="en-US" sz="1000" dirty="0"/>
              <a:t>당사에 미치는 영향</a:t>
            </a:r>
            <a:r>
              <a:rPr lang="en-US" altLang="ko-KR" sz="1000" dirty="0"/>
              <a:t>: </a:t>
            </a:r>
            <a:r>
              <a:rPr lang="ko-KR" altLang="en-US" sz="1000" dirty="0"/>
              <a:t>친환경 기술 개발 투자 비용 증가</a:t>
            </a:r>
            <a:r>
              <a:rPr lang="en-US" altLang="ko-KR" sz="1000" dirty="0"/>
              <a:t>, </a:t>
            </a:r>
            <a:r>
              <a:rPr lang="ko-KR" altLang="en-US" sz="1000" dirty="0"/>
              <a:t>친환경 설비 투자 비용 증가</a:t>
            </a:r>
          </a:p>
          <a:p>
            <a:r>
              <a:rPr lang="ko-KR" altLang="en-US" sz="1000" dirty="0"/>
              <a:t>당사 대응 현황</a:t>
            </a:r>
            <a:r>
              <a:rPr lang="en-US" altLang="ko-KR" sz="1000" dirty="0"/>
              <a:t>: </a:t>
            </a:r>
            <a:r>
              <a:rPr lang="ko-KR" altLang="en-US" sz="1000" dirty="0"/>
              <a:t>시설 교체 주기 관리 및 설비투자</a:t>
            </a:r>
          </a:p>
          <a:p>
            <a:r>
              <a:rPr lang="ko-KR" altLang="en-US" sz="1000" dirty="0"/>
              <a:t>향후 대응 방안</a:t>
            </a:r>
            <a:r>
              <a:rPr lang="en-US" altLang="ko-KR" sz="1000" dirty="0"/>
              <a:t>: </a:t>
            </a:r>
            <a:r>
              <a:rPr lang="ko-KR" altLang="en-US" sz="1000" dirty="0"/>
              <a:t>고효율 설비 도입</a:t>
            </a:r>
            <a:r>
              <a:rPr lang="en-US" altLang="ko-KR" sz="1000" dirty="0"/>
              <a:t>, </a:t>
            </a:r>
            <a:r>
              <a:rPr lang="ko-KR" altLang="en-US" sz="1000" dirty="0"/>
              <a:t>친환경 인프라 구축 확대</a:t>
            </a:r>
          </a:p>
          <a:p>
            <a:r>
              <a:rPr lang="ko-KR" altLang="en-US" sz="1000" dirty="0"/>
              <a:t>시장 및 명성</a:t>
            </a:r>
          </a:p>
          <a:p>
            <a:r>
              <a:rPr lang="ko-KR" altLang="en-US" sz="1000" dirty="0"/>
              <a:t>당사에 미치는 영향</a:t>
            </a:r>
            <a:r>
              <a:rPr lang="en-US" altLang="ko-KR" sz="1000" dirty="0"/>
              <a:t>: </a:t>
            </a:r>
            <a:r>
              <a:rPr lang="ko-KR" altLang="en-US" sz="1000" dirty="0"/>
              <a:t>저탄소 제품의 고객 선호도 증가</a:t>
            </a:r>
            <a:r>
              <a:rPr lang="en-US" altLang="ko-KR" sz="1000" dirty="0"/>
              <a:t>, </a:t>
            </a:r>
            <a:r>
              <a:rPr lang="ko-KR" altLang="en-US" sz="1000" dirty="0"/>
              <a:t>경쟁사 대비 경쟁력 저하</a:t>
            </a:r>
            <a:r>
              <a:rPr lang="en-US" altLang="ko-KR" sz="1000" dirty="0"/>
              <a:t>, </a:t>
            </a:r>
            <a:r>
              <a:rPr lang="ko-KR" altLang="en-US" sz="1000" dirty="0"/>
              <a:t>제품 매출 감소</a:t>
            </a:r>
          </a:p>
          <a:p>
            <a:r>
              <a:rPr lang="ko-KR" altLang="en-US" sz="1000" dirty="0"/>
              <a:t>당사 대응 현황</a:t>
            </a:r>
            <a:r>
              <a:rPr lang="en-US" altLang="ko-KR" sz="1000" dirty="0"/>
              <a:t>: </a:t>
            </a:r>
            <a:r>
              <a:rPr lang="ko-KR" altLang="en-US" sz="1000" dirty="0"/>
              <a:t>저탄소 메뉴 도입 및 홍보</a:t>
            </a:r>
            <a:r>
              <a:rPr lang="en-US" altLang="ko-KR" sz="1000" dirty="0"/>
              <a:t>, </a:t>
            </a:r>
            <a:r>
              <a:rPr lang="ko-KR" altLang="en-US" sz="1000" dirty="0"/>
              <a:t>지속 가능한 상품 개발 및 확대</a:t>
            </a:r>
            <a:r>
              <a:rPr lang="en-US" altLang="ko-KR" sz="1000" dirty="0"/>
              <a:t>, ESG </a:t>
            </a:r>
            <a:r>
              <a:rPr lang="ko-KR" altLang="en-US" sz="1000" dirty="0"/>
              <a:t>공시 데이터 영역 확대</a:t>
            </a:r>
          </a:p>
          <a:p>
            <a:r>
              <a:rPr lang="ko-KR" altLang="en-US" sz="1000" dirty="0"/>
              <a:t>향후 대응 방안</a:t>
            </a:r>
            <a:r>
              <a:rPr lang="en-US" altLang="ko-KR" sz="1000" dirty="0"/>
              <a:t>: </a:t>
            </a:r>
            <a:r>
              <a:rPr lang="ko-KR" altLang="en-US" sz="1000" dirty="0"/>
              <a:t>저탄소</a:t>
            </a:r>
            <a:r>
              <a:rPr lang="en-US" altLang="ko-KR" sz="1000" dirty="0"/>
              <a:t>/</a:t>
            </a:r>
            <a:r>
              <a:rPr lang="ko-KR" altLang="en-US" sz="1000" dirty="0"/>
              <a:t>친환경 상품 유통 확대</a:t>
            </a:r>
            <a:r>
              <a:rPr lang="en-US" altLang="ko-KR" sz="1000" dirty="0"/>
              <a:t>, ESG </a:t>
            </a:r>
            <a:r>
              <a:rPr lang="ko-KR" altLang="en-US" sz="1000" dirty="0"/>
              <a:t>공시 강화</a:t>
            </a:r>
          </a:p>
          <a:p>
            <a:endParaRPr lang="ko-KR" altLang="en-US" sz="1000" dirty="0"/>
          </a:p>
          <a:p>
            <a:r>
              <a:rPr lang="ko-KR" altLang="en-US" sz="1000" dirty="0"/>
              <a:t>기회</a:t>
            </a:r>
          </a:p>
          <a:p>
            <a:r>
              <a:rPr lang="ko-KR" altLang="en-US" sz="1000" dirty="0"/>
              <a:t>자원 효율성</a:t>
            </a:r>
          </a:p>
          <a:p>
            <a:r>
              <a:rPr lang="ko-KR" altLang="en-US" sz="1000" dirty="0"/>
              <a:t>당사에 미치는 영향</a:t>
            </a:r>
            <a:r>
              <a:rPr lang="en-US" altLang="ko-KR" sz="1000" dirty="0"/>
              <a:t>: </a:t>
            </a:r>
            <a:r>
              <a:rPr lang="ko-KR" altLang="en-US" sz="1000" dirty="0"/>
              <a:t>에너지 및 자원 비용 감소</a:t>
            </a:r>
          </a:p>
          <a:p>
            <a:r>
              <a:rPr lang="ko-KR" altLang="en-US" sz="1000" dirty="0"/>
              <a:t>당사 대응 현황</a:t>
            </a:r>
            <a:r>
              <a:rPr lang="en-US" altLang="ko-KR" sz="1000" dirty="0"/>
              <a:t>: </a:t>
            </a:r>
            <a:r>
              <a:rPr lang="ko-KR" altLang="en-US" sz="1000" dirty="0"/>
              <a:t>에너지 사용 현황 모니터링 및 비용 관리</a:t>
            </a:r>
          </a:p>
          <a:p>
            <a:r>
              <a:rPr lang="ko-KR" altLang="en-US" sz="1000" dirty="0"/>
              <a:t>향후 대응 방안</a:t>
            </a:r>
            <a:r>
              <a:rPr lang="en-US" altLang="ko-KR" sz="1000" dirty="0"/>
              <a:t>: </a:t>
            </a:r>
            <a:r>
              <a:rPr lang="ko-KR" altLang="en-US" sz="1000" dirty="0"/>
              <a:t>노후 시설 교체 및 신규 투자</a:t>
            </a:r>
            <a:r>
              <a:rPr lang="en-US" altLang="ko-KR" sz="1000" dirty="0"/>
              <a:t>, </a:t>
            </a:r>
            <a:r>
              <a:rPr lang="ko-KR" altLang="en-US" sz="1000" dirty="0"/>
              <a:t>사업장별 에너지 저감 목표 수립</a:t>
            </a:r>
          </a:p>
          <a:p>
            <a:r>
              <a:rPr lang="ko-KR" altLang="en-US" sz="1000" dirty="0"/>
              <a:t>상품</a:t>
            </a:r>
            <a:r>
              <a:rPr lang="en-US" altLang="ko-KR" sz="1000" dirty="0"/>
              <a:t>/</a:t>
            </a:r>
            <a:r>
              <a:rPr lang="ko-KR" altLang="en-US" sz="1000" dirty="0"/>
              <a:t>서비스</a:t>
            </a:r>
          </a:p>
          <a:p>
            <a:r>
              <a:rPr lang="ko-KR" altLang="en-US" sz="1000" dirty="0"/>
              <a:t>당사에 미치는 영향</a:t>
            </a:r>
            <a:r>
              <a:rPr lang="en-US" altLang="ko-KR" sz="1000" dirty="0"/>
              <a:t>: </a:t>
            </a:r>
            <a:r>
              <a:rPr lang="ko-KR" altLang="en-US" sz="1000" dirty="0"/>
              <a:t>신규 비즈니스 기회 증가</a:t>
            </a:r>
          </a:p>
          <a:p>
            <a:r>
              <a:rPr lang="ko-KR" altLang="en-US" sz="1000" dirty="0"/>
              <a:t>당사 대응 현황</a:t>
            </a:r>
            <a:r>
              <a:rPr lang="en-US" altLang="ko-KR" sz="1000" dirty="0"/>
              <a:t>: </a:t>
            </a:r>
            <a:r>
              <a:rPr lang="ko-KR" altLang="en-US" sz="1000" dirty="0"/>
              <a:t>친환경 상품 인증 취득 및 확대</a:t>
            </a:r>
            <a:r>
              <a:rPr lang="en-US" altLang="ko-KR" sz="1000" dirty="0"/>
              <a:t>(</a:t>
            </a:r>
            <a:r>
              <a:rPr lang="ko-KR" altLang="en-US" sz="1000" dirty="0" err="1"/>
              <a:t>무항생제</a:t>
            </a:r>
            <a:r>
              <a:rPr lang="en-US" altLang="ko-KR" sz="1000" dirty="0"/>
              <a:t>/</a:t>
            </a:r>
            <a:r>
              <a:rPr lang="ko-KR" altLang="en-US" sz="1000" dirty="0"/>
              <a:t>무농약</a:t>
            </a:r>
            <a:r>
              <a:rPr lang="en-US" altLang="ko-KR" sz="1000" dirty="0"/>
              <a:t>/ASC·MSC </a:t>
            </a:r>
            <a:r>
              <a:rPr lang="ko-KR" altLang="en-US" sz="1000" dirty="0"/>
              <a:t>인증 등</a:t>
            </a:r>
            <a:r>
              <a:rPr lang="en-US" altLang="ko-KR" sz="1000" dirty="0"/>
              <a:t>), </a:t>
            </a:r>
            <a:r>
              <a:rPr lang="ko-KR" altLang="en-US" sz="1000" dirty="0"/>
              <a:t>자원순환 관련 외부 파트너십 구축</a:t>
            </a:r>
          </a:p>
          <a:p>
            <a:r>
              <a:rPr lang="ko-KR" altLang="en-US" sz="1000" dirty="0"/>
              <a:t>향후 대응 방안</a:t>
            </a:r>
            <a:r>
              <a:rPr lang="en-US" altLang="ko-KR" sz="1000" dirty="0"/>
              <a:t>: </a:t>
            </a:r>
            <a:r>
              <a:rPr lang="ko-KR" altLang="en-US" sz="1000" dirty="0"/>
              <a:t>친환경 상품 카테고리 및 인증 확대</a:t>
            </a:r>
            <a:r>
              <a:rPr lang="en-US" altLang="ko-KR" sz="1000" dirty="0"/>
              <a:t>, </a:t>
            </a:r>
            <a:r>
              <a:rPr lang="ko-KR" altLang="en-US" sz="1000" dirty="0"/>
              <a:t>신규 비즈니스 기회 발굴</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4225"/>
        <p:cNvGrpSpPr/>
        <p:nvPr/>
      </p:nvGrpSpPr>
      <p:grpSpPr>
        <a:xfrm>
          <a:off x="0" y="0"/>
          <a:ext cx="0" cy="0"/>
          <a:chOff x="0" y="0"/>
          <a:chExt cx="0" cy="0"/>
        </a:xfrm>
      </p:grpSpPr>
      <p:sp>
        <p:nvSpPr>
          <p:cNvPr id="4230" name="Google Shape;4230;p70"/>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70</a:t>
            </a:r>
            <a:endParaRPr sz="900">
              <a:latin typeface="Arial"/>
              <a:ea typeface="Arial"/>
              <a:cs typeface="Arial"/>
              <a:sym typeface="Arial"/>
            </a:endParaRPr>
          </a:p>
        </p:txBody>
      </p:sp>
      <p:sp>
        <p:nvSpPr>
          <p:cNvPr id="4240" name="Google Shape;4240;p70"/>
          <p:cNvSpPr txBox="1"/>
          <p:nvPr/>
        </p:nvSpPr>
        <p:spPr>
          <a:xfrm>
            <a:off x="321899" y="2068621"/>
            <a:ext cx="6141720" cy="1517338"/>
          </a:xfrm>
          <a:prstGeom prst="rect">
            <a:avLst/>
          </a:prstGeom>
          <a:noFill/>
          <a:ln>
            <a:noFill/>
          </a:ln>
        </p:spPr>
        <p:txBody>
          <a:bodyPr spcFirstLastPara="1" wrap="square" lIns="0" tIns="12700" rIns="0" bIns="0" anchor="t" anchorCtr="0">
            <a:spAutoFit/>
          </a:bodyPr>
          <a:lstStyle/>
          <a:p>
            <a:pPr marL="38100" lvl="0" indent="0" algn="just" rtl="0">
              <a:lnSpc>
                <a:spcPct val="100000"/>
              </a:lnSpc>
              <a:spcBef>
                <a:spcPts val="0"/>
              </a:spcBef>
              <a:spcAft>
                <a:spcPts val="0"/>
              </a:spcAft>
              <a:buNone/>
            </a:pPr>
            <a:r>
              <a:rPr lang="en-US" sz="1300" b="1" dirty="0" err="1">
                <a:solidFill>
                  <a:srgbClr val="004581"/>
                </a:solidFill>
                <a:latin typeface="Arial"/>
                <a:ea typeface="Arial"/>
                <a:cs typeface="Arial"/>
                <a:sym typeface="Arial"/>
              </a:rPr>
              <a:t>이사회</a:t>
            </a:r>
            <a:r>
              <a:rPr lang="en-US" sz="1300" b="1" dirty="0">
                <a:solidFill>
                  <a:srgbClr val="004581"/>
                </a:solidFill>
                <a:latin typeface="Arial"/>
                <a:ea typeface="Arial"/>
                <a:cs typeface="Arial"/>
                <a:sym typeface="Arial"/>
              </a:rPr>
              <a:t> 내 </a:t>
            </a:r>
            <a:r>
              <a:rPr lang="en-US" sz="1300" b="1" dirty="0" err="1">
                <a:solidFill>
                  <a:srgbClr val="004581"/>
                </a:solidFill>
                <a:latin typeface="Arial"/>
                <a:ea typeface="Arial"/>
                <a:cs typeface="Arial"/>
                <a:sym typeface="Arial"/>
              </a:rPr>
              <a:t>위원회</a:t>
            </a:r>
            <a:r>
              <a:rPr lang="en-US" sz="1300" b="1" dirty="0">
                <a:solidFill>
                  <a:srgbClr val="004581"/>
                </a:solidFill>
                <a:latin typeface="Arial"/>
                <a:ea typeface="Arial"/>
                <a:cs typeface="Arial"/>
                <a:sym typeface="Arial"/>
              </a:rPr>
              <a:t> </a:t>
            </a:r>
            <a:endParaRPr sz="1650" baseline="30000" dirty="0">
              <a:latin typeface="Dotum"/>
              <a:ea typeface="Dotum"/>
              <a:cs typeface="Dotum"/>
              <a:sym typeface="Dotum"/>
            </a:endParaRPr>
          </a:p>
          <a:p>
            <a:pPr marL="38100" marR="123189" lvl="0" indent="0" algn="just"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이사회 내 위원회 운영을 통해 이사회의 권한을 각 위원회로 위임하여 전문적이고 효율적인 의사결정이 이루어질 수 있도록 지원하고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각 위원회의 위원장은 사외이사 중 선임하여 독립성을 강화하고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감사위원회 및 보상위원회 규정으로 이해관계가 있는 위원은 의결권을 행사하지 못하도록 하여 이해상충 가능성을 제도적으로 관리하고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회계 및 업무 감사를 위한 ‘감사위원회’</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사외이사 후보군을 관리하고 추천하는 ‘사외이사후보추천위원회’</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임원의 보상 정책을 결정하는 ‘보상위원회’</a:t>
            </a:r>
            <a:r>
              <a:rPr lang="en-US" altLang="ko-KR" sz="900" dirty="0">
                <a:solidFill>
                  <a:srgbClr val="595757"/>
                </a:solidFill>
                <a:latin typeface="Dotum"/>
                <a:ea typeface="Dotum"/>
                <a:cs typeface="Dotum"/>
                <a:sym typeface="Dotum"/>
              </a:rPr>
              <a:t>, ESG </a:t>
            </a:r>
            <a:r>
              <a:rPr lang="ko-KR" altLang="en-US" sz="900" dirty="0">
                <a:solidFill>
                  <a:srgbClr val="595757"/>
                </a:solidFill>
                <a:latin typeface="Dotum"/>
                <a:ea typeface="Dotum"/>
                <a:cs typeface="Dotum"/>
                <a:sym typeface="Dotum"/>
              </a:rPr>
              <a:t>경영 관련 사항을 검토</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승인하는 ‘</a:t>
            </a:r>
            <a:r>
              <a:rPr lang="en-US" altLang="ko-KR" sz="900" dirty="0">
                <a:solidFill>
                  <a:srgbClr val="595757"/>
                </a:solidFill>
                <a:latin typeface="Dotum"/>
                <a:ea typeface="Dotum"/>
                <a:cs typeface="Dotum"/>
                <a:sym typeface="Dotum"/>
              </a:rPr>
              <a:t>ESG</a:t>
            </a:r>
            <a:r>
              <a:rPr lang="ko-KR" altLang="en-US" sz="900" dirty="0" err="1">
                <a:solidFill>
                  <a:srgbClr val="595757"/>
                </a:solidFill>
                <a:latin typeface="Dotum"/>
                <a:ea typeface="Dotum"/>
                <a:cs typeface="Dotum"/>
                <a:sym typeface="Dotum"/>
              </a:rPr>
              <a:t>위원회’가</a:t>
            </a:r>
            <a:r>
              <a:rPr lang="ko-KR" altLang="en-US" sz="900" dirty="0">
                <a:solidFill>
                  <a:srgbClr val="595757"/>
                </a:solidFill>
                <a:latin typeface="Dotum"/>
                <a:ea typeface="Dotum"/>
                <a:cs typeface="Dotum"/>
                <a:sym typeface="Dotum"/>
              </a:rPr>
              <a:t> 활동하고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이사회 내 위원회의 규정 및 운영 현황 등 자세한 활동 내용은 홈페이지에서 확인하실 수 있습니다</a:t>
            </a:r>
            <a:r>
              <a:rPr lang="en-US" altLang="ko-KR" sz="900" dirty="0">
                <a:solidFill>
                  <a:srgbClr val="595757"/>
                </a:solidFill>
                <a:latin typeface="Dotum"/>
                <a:ea typeface="Dotum"/>
                <a:cs typeface="Dotum"/>
                <a:sym typeface="Dotum"/>
              </a:rPr>
              <a:t>.</a:t>
            </a:r>
          </a:p>
        </p:txBody>
      </p:sp>
      <p:sp>
        <p:nvSpPr>
          <p:cNvPr id="4241" name="Google Shape;4241;p70"/>
          <p:cNvSpPr txBox="1"/>
          <p:nvPr/>
        </p:nvSpPr>
        <p:spPr>
          <a:xfrm>
            <a:off x="321899" y="3652861"/>
            <a:ext cx="6093460" cy="85915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004581"/>
                </a:solidFill>
                <a:latin typeface="Arial"/>
                <a:ea typeface="Arial"/>
                <a:cs typeface="Arial"/>
                <a:sym typeface="Arial"/>
              </a:rPr>
              <a:t>임원의</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성과</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평가</a:t>
            </a:r>
            <a:r>
              <a:rPr lang="en-US" sz="1300" b="1" dirty="0">
                <a:solidFill>
                  <a:srgbClr val="004581"/>
                </a:solidFill>
                <a:latin typeface="Arial"/>
                <a:ea typeface="Arial"/>
                <a:cs typeface="Arial"/>
                <a:sym typeface="Arial"/>
              </a:rPr>
              <a:t> 및 </a:t>
            </a:r>
            <a:r>
              <a:rPr lang="en-US" sz="1300" b="1" dirty="0" err="1">
                <a:solidFill>
                  <a:srgbClr val="004581"/>
                </a:solidFill>
                <a:latin typeface="Arial"/>
                <a:ea typeface="Arial"/>
                <a:cs typeface="Arial"/>
                <a:sym typeface="Arial"/>
              </a:rPr>
              <a:t>보상</a:t>
            </a:r>
            <a:endParaRPr sz="1300" dirty="0">
              <a:latin typeface="Arial"/>
              <a:ea typeface="Arial"/>
              <a:cs typeface="Arial"/>
              <a:sym typeface="Arial"/>
            </a:endParaRPr>
          </a:p>
          <a:p>
            <a:pPr marL="12700" marR="97790" lvl="0" indent="0" algn="just" rtl="0">
              <a:lnSpc>
                <a:spcPct val="120300"/>
              </a:lnSpc>
              <a:spcBef>
                <a:spcPts val="1100"/>
              </a:spcBef>
              <a:spcAft>
                <a:spcPts val="0"/>
              </a:spcAft>
              <a:buNone/>
            </a:pPr>
            <a:r>
              <a:rPr lang="ko-KR" altLang="en-US" sz="900" dirty="0">
                <a:solidFill>
                  <a:srgbClr val="595757"/>
                </a:solidFill>
                <a:latin typeface="Dotum"/>
                <a:ea typeface="Dotum"/>
                <a:cs typeface="Dotum"/>
                <a:sym typeface="Dotum"/>
              </a:rPr>
              <a:t>임원에 대한 보상정책은 이사회의 위임에 따라 보상위원회가 결정하고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보상위원회는 보상제도 운영의 적정성과 효율성을 점검하고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임원 성과지표 평가를 통한 장기 인센티브 지급과 임원 연봉 </a:t>
            </a:r>
            <a:r>
              <a:rPr lang="ko-KR" altLang="en-US" sz="900" dirty="0" err="1">
                <a:solidFill>
                  <a:srgbClr val="595757"/>
                </a:solidFill>
                <a:latin typeface="Dotum"/>
                <a:ea typeface="Dotum"/>
                <a:cs typeface="Dotum"/>
                <a:sym typeface="Dotum"/>
              </a:rPr>
              <a:t>조정률을</a:t>
            </a:r>
            <a:r>
              <a:rPr lang="ko-KR" altLang="en-US" sz="900" dirty="0">
                <a:solidFill>
                  <a:srgbClr val="595757"/>
                </a:solidFill>
                <a:latin typeface="Dotum"/>
                <a:ea typeface="Dotum"/>
                <a:cs typeface="Dotum"/>
                <a:sym typeface="Dotum"/>
              </a:rPr>
              <a:t> 승인하고 있습니다</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임원의 보수 및 보상위원회 활동을 사업보고서를 통해 공시하고 있습니다</a:t>
            </a:r>
            <a:r>
              <a:rPr lang="en-US" altLang="ko-KR" sz="900" dirty="0">
                <a:solidFill>
                  <a:srgbClr val="595757"/>
                </a:solidFill>
                <a:latin typeface="Dotum"/>
                <a:ea typeface="Dotum"/>
                <a:cs typeface="Dotum"/>
                <a:sym typeface="Dotum"/>
              </a:rPr>
              <a:t>.</a:t>
            </a:r>
          </a:p>
        </p:txBody>
      </p:sp>
      <p:sp>
        <p:nvSpPr>
          <p:cNvPr id="4242" name="Google Shape;4242;p70"/>
          <p:cNvSpPr txBox="1"/>
          <p:nvPr/>
        </p:nvSpPr>
        <p:spPr>
          <a:xfrm>
            <a:off x="321899" y="4837241"/>
            <a:ext cx="6103620" cy="1326004"/>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004581"/>
                </a:solidFill>
                <a:latin typeface="Arial"/>
                <a:ea typeface="Arial"/>
                <a:cs typeface="Arial"/>
                <a:sym typeface="Arial"/>
              </a:rPr>
              <a:t>주주</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권익</a:t>
            </a:r>
            <a:r>
              <a:rPr lang="en-US" sz="1300" b="1" dirty="0">
                <a:solidFill>
                  <a:srgbClr val="004581"/>
                </a:solidFill>
                <a:latin typeface="Arial"/>
                <a:ea typeface="Arial"/>
                <a:cs typeface="Arial"/>
                <a:sym typeface="Arial"/>
              </a:rPr>
              <a:t> </a:t>
            </a:r>
            <a:r>
              <a:rPr lang="en-US" sz="1300" b="1" dirty="0" err="1">
                <a:solidFill>
                  <a:srgbClr val="004581"/>
                </a:solidFill>
                <a:latin typeface="Arial"/>
                <a:ea typeface="Arial"/>
                <a:cs typeface="Arial"/>
                <a:sym typeface="Arial"/>
              </a:rPr>
              <a:t>보호</a:t>
            </a:r>
            <a:endParaRPr sz="1300" dirty="0">
              <a:latin typeface="Arial"/>
              <a:ea typeface="Arial"/>
              <a:cs typeface="Arial"/>
              <a:sym typeface="Arial"/>
            </a:endParaRPr>
          </a:p>
          <a:p>
            <a:pPr marL="12700" marR="5080" lvl="0" indent="0" algn="l" rtl="0">
              <a:lnSpc>
                <a:spcPct val="120300"/>
              </a:lnSpc>
              <a:spcBef>
                <a:spcPts val="110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주주환원정책의 일환으로 매년 현금배당을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전자투표제를 도입하여 소액주주들의 주주총회 참여를 촉진하고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의결권 행사의 편의성을 증대하였습니다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주주들이 권리를 행사함에 있어 충분한 정보를 시의적절하게 제공받을 수 있도록</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주주총회 소집공고일 공지는 상법을 준수하여 시행하고 있습니다</a:t>
            </a:r>
            <a:r>
              <a:rPr lang="en-US" altLang="ko-KR" sz="900" dirty="0">
                <a:solidFill>
                  <a:srgbClr val="595757"/>
                </a:solidFill>
                <a:latin typeface="Dotum"/>
                <a:ea typeface="Dotum"/>
                <a:cs typeface="Dotum"/>
                <a:sym typeface="Dotum"/>
              </a:rPr>
              <a:t>.</a:t>
            </a:r>
          </a:p>
          <a:p>
            <a:pPr marL="12700" marR="5080" lvl="0" indent="0" algn="l" rtl="0">
              <a:lnSpc>
                <a:spcPct val="120300"/>
              </a:lnSpc>
              <a:spcBef>
                <a:spcPts val="1100"/>
              </a:spcBef>
              <a:spcAft>
                <a:spcPts val="0"/>
              </a:spcAft>
              <a:buNone/>
            </a:pPr>
            <a:r>
              <a:rPr lang="en-US"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4277" name="Google Shape;4277;p70"/>
          <p:cNvSpPr txBox="1"/>
          <p:nvPr/>
        </p:nvSpPr>
        <p:spPr>
          <a:xfrm>
            <a:off x="344124" y="1267336"/>
            <a:ext cx="349635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CCDAE6"/>
                </a:solidFill>
                <a:latin typeface="Arial"/>
                <a:ea typeface="Arial"/>
                <a:cs typeface="Arial"/>
                <a:sym typeface="Arial"/>
              </a:rPr>
              <a:t>기업 지배구조</a:t>
            </a:r>
            <a:endParaRPr sz="25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4284"/>
        <p:cNvGrpSpPr/>
        <p:nvPr/>
      </p:nvGrpSpPr>
      <p:grpSpPr>
        <a:xfrm>
          <a:off x="0" y="0"/>
          <a:ext cx="0" cy="0"/>
          <a:chOff x="0" y="0"/>
          <a:chExt cx="0" cy="0"/>
        </a:xfrm>
      </p:grpSpPr>
      <p:sp>
        <p:nvSpPr>
          <p:cNvPr id="4289" name="Google Shape;4289;p71"/>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71</a:t>
            </a:r>
            <a:endParaRPr sz="900">
              <a:latin typeface="Arial"/>
              <a:ea typeface="Arial"/>
              <a:cs typeface="Arial"/>
              <a:sym typeface="Arial"/>
            </a:endParaRPr>
          </a:p>
        </p:txBody>
      </p:sp>
      <p:sp>
        <p:nvSpPr>
          <p:cNvPr id="4301" name="Google Shape;4301;p71"/>
          <p:cNvSpPr txBox="1"/>
          <p:nvPr/>
        </p:nvSpPr>
        <p:spPr>
          <a:xfrm>
            <a:off x="344124" y="1447070"/>
            <a:ext cx="2630805" cy="482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000" b="1">
                <a:solidFill>
                  <a:srgbClr val="004581"/>
                </a:solidFill>
                <a:latin typeface="Arial"/>
                <a:ea typeface="Arial"/>
                <a:cs typeface="Arial"/>
                <a:sym typeface="Arial"/>
              </a:rPr>
              <a:t>윤리•준법경영</a:t>
            </a:r>
            <a:endParaRPr sz="3000">
              <a:latin typeface="Arial"/>
              <a:ea typeface="Arial"/>
              <a:cs typeface="Arial"/>
              <a:sym typeface="Arial"/>
            </a:endParaRPr>
          </a:p>
        </p:txBody>
      </p:sp>
      <p:sp>
        <p:nvSpPr>
          <p:cNvPr id="4302" name="Google Shape;4302;p71"/>
          <p:cNvSpPr txBox="1"/>
          <p:nvPr/>
        </p:nvSpPr>
        <p:spPr>
          <a:xfrm>
            <a:off x="347299" y="2134226"/>
            <a:ext cx="6092190" cy="11849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004581"/>
                </a:solidFill>
                <a:latin typeface="Arial"/>
                <a:ea typeface="Arial"/>
                <a:cs typeface="Arial"/>
                <a:sym typeface="Arial"/>
              </a:rPr>
              <a:t>Governance</a:t>
            </a:r>
            <a:endParaRPr sz="1300" dirty="0">
              <a:latin typeface="Arial"/>
              <a:ea typeface="Arial"/>
              <a:cs typeface="Arial"/>
              <a:sym typeface="Arial"/>
            </a:endParaRPr>
          </a:p>
          <a:p>
            <a:pPr marL="12700" marR="65405" lvl="0" indent="0" algn="just"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2021</a:t>
            </a:r>
            <a:r>
              <a:rPr lang="ko-KR" altLang="en-US" sz="900" dirty="0">
                <a:solidFill>
                  <a:srgbClr val="595757"/>
                </a:solidFill>
                <a:latin typeface="Dotum"/>
                <a:ea typeface="Dotum"/>
                <a:cs typeface="Dotum"/>
                <a:sym typeface="Dotum"/>
              </a:rPr>
              <a:t>년부터 준법경영 최고의사결정기구로서 준법경영위원회를 설치하여 준법 이슈에 대해 신속히 대응할 수 있도록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대표이사와 </a:t>
            </a:r>
            <a:r>
              <a:rPr lang="ko-KR" altLang="en-US" sz="900" dirty="0" err="1">
                <a:solidFill>
                  <a:srgbClr val="595757"/>
                </a:solidFill>
                <a:latin typeface="Dotum"/>
                <a:ea typeface="Dotum"/>
                <a:cs typeface="Dotum"/>
                <a:sym typeface="Dotum"/>
              </a:rPr>
              <a:t>자율준수관리자</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임원으로 구성된 준법경영위원회는 연 </a:t>
            </a:r>
            <a:r>
              <a:rPr lang="en-US" altLang="ko-KR" sz="900" dirty="0">
                <a:solidFill>
                  <a:srgbClr val="595757"/>
                </a:solidFill>
                <a:latin typeface="Dotum"/>
                <a:ea typeface="Dotum"/>
                <a:cs typeface="Dotum"/>
                <a:sym typeface="Dotum"/>
              </a:rPr>
              <a:t>2</a:t>
            </a:r>
            <a:r>
              <a:rPr lang="ko-KR" altLang="en-US" sz="900" dirty="0">
                <a:solidFill>
                  <a:srgbClr val="595757"/>
                </a:solidFill>
                <a:latin typeface="Dotum"/>
                <a:ea typeface="Dotum"/>
                <a:cs typeface="Dotum"/>
                <a:sym typeface="Dotum"/>
              </a:rPr>
              <a:t>회 진행되는 회의를 통해 컴플라이언스 관련 추진계획 및 주요사항을 논의하고 준법경영의 기본방침을 수립</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임직원의 자율적인 규정 준수를 위해 자체 교육을 수행하며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컴플라이언스 규제 동향에 대한 지속적인 검토 및 분석을 통해 준법 관련 리스크를 식별하고 대응방안을 마련하고 있습니다</a:t>
            </a:r>
            <a:r>
              <a:rPr lang="en-US" altLang="ko-KR" sz="900" dirty="0">
                <a:solidFill>
                  <a:srgbClr val="595757"/>
                </a:solidFill>
                <a:latin typeface="Dotum"/>
                <a:ea typeface="Dotum"/>
                <a:cs typeface="Dotum"/>
                <a:sym typeface="Dotum"/>
              </a:rPr>
              <a:t>.</a:t>
            </a:r>
          </a:p>
        </p:txBody>
      </p:sp>
      <p:sp>
        <p:nvSpPr>
          <p:cNvPr id="4303" name="Google Shape;4303;p71"/>
          <p:cNvSpPr txBox="1"/>
          <p:nvPr/>
        </p:nvSpPr>
        <p:spPr>
          <a:xfrm>
            <a:off x="344124" y="3443837"/>
            <a:ext cx="832485" cy="2235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a:solidFill>
                  <a:srgbClr val="004581"/>
                </a:solidFill>
                <a:latin typeface="Arial"/>
                <a:ea typeface="Arial"/>
                <a:cs typeface="Arial"/>
                <a:sym typeface="Arial"/>
              </a:rPr>
              <a:t>Strategy</a:t>
            </a:r>
            <a:endParaRPr sz="1300">
              <a:latin typeface="Arial"/>
              <a:ea typeface="Arial"/>
              <a:cs typeface="Arial"/>
              <a:sym typeface="Arial"/>
            </a:endParaRPr>
          </a:p>
        </p:txBody>
      </p:sp>
      <p:sp>
        <p:nvSpPr>
          <p:cNvPr id="4304" name="Google Shape;4304;p71"/>
          <p:cNvSpPr txBox="1"/>
          <p:nvPr/>
        </p:nvSpPr>
        <p:spPr>
          <a:xfrm>
            <a:off x="344124" y="3735223"/>
            <a:ext cx="6090285" cy="141987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004581"/>
                </a:solidFill>
                <a:latin typeface="Arial"/>
                <a:ea typeface="Arial"/>
                <a:cs typeface="Arial"/>
                <a:sym typeface="Arial"/>
              </a:rPr>
              <a:t>컴플라이언스</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경영시스템</a:t>
            </a:r>
            <a:r>
              <a:rPr lang="en-US" sz="1000" b="0" dirty="0">
                <a:solidFill>
                  <a:srgbClr val="004581"/>
                </a:solidFill>
                <a:latin typeface="Arial"/>
                <a:ea typeface="Arial"/>
                <a:cs typeface="Arial"/>
                <a:sym typeface="Arial"/>
              </a:rPr>
              <a:t>(ISO 37301)</a:t>
            </a:r>
            <a:endParaRPr sz="1000" dirty="0">
              <a:latin typeface="Arial"/>
              <a:ea typeface="Arial"/>
              <a:cs typeface="Arial"/>
              <a:sym typeface="Arial"/>
            </a:endParaRPr>
          </a:p>
          <a:p>
            <a:pPr marL="12700" marR="65405"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프레시웨이의</a:t>
            </a:r>
            <a:r>
              <a:rPr lang="ko-KR" altLang="en-US" sz="900" dirty="0">
                <a:solidFill>
                  <a:srgbClr val="595757"/>
                </a:solidFill>
                <a:latin typeface="Dotum"/>
                <a:ea typeface="Dotum"/>
                <a:cs typeface="Dotum"/>
                <a:sym typeface="Dotum"/>
              </a:rPr>
              <a:t> 컴플라이언스 경영시스템은 전사적 컴플라이언스 조직체계를 구축하고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각 부서가 위법 발생 리스크를 유기적으로 관리할 수 있도록 지원하고 있습니다</a:t>
            </a:r>
            <a:r>
              <a:rPr lang="en-US" altLang="ko-KR" sz="900" dirty="0">
                <a:solidFill>
                  <a:srgbClr val="595757"/>
                </a:solidFill>
                <a:latin typeface="Dotum"/>
                <a:ea typeface="Dotum"/>
                <a:cs typeface="Dotum"/>
                <a:sym typeface="Dotum"/>
              </a:rPr>
              <a:t>. 2018</a:t>
            </a:r>
            <a:r>
              <a:rPr lang="ko-KR" altLang="en-US" sz="900" dirty="0">
                <a:solidFill>
                  <a:srgbClr val="595757"/>
                </a:solidFill>
                <a:latin typeface="Dotum"/>
                <a:ea typeface="Dotum"/>
                <a:cs typeface="Dotum"/>
                <a:sym typeface="Dotum"/>
              </a:rPr>
              <a:t>년부터 컴플라이언스 전담조직을 구성하여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지속적인 컴플라이언스 활동과 체계적인 경영시스템 구축을 통해 </a:t>
            </a:r>
            <a:r>
              <a:rPr lang="en-US" altLang="ko-KR" sz="900" dirty="0">
                <a:solidFill>
                  <a:srgbClr val="595757"/>
                </a:solidFill>
                <a:latin typeface="Dotum"/>
                <a:ea typeface="Dotum"/>
                <a:cs typeface="Dotum"/>
                <a:sym typeface="Dotum"/>
              </a:rPr>
              <a:t>2022</a:t>
            </a:r>
            <a:r>
              <a:rPr lang="ko-KR" altLang="en-US" sz="900" dirty="0">
                <a:solidFill>
                  <a:srgbClr val="595757"/>
                </a:solidFill>
                <a:latin typeface="Dotum"/>
                <a:ea typeface="Dotum"/>
                <a:cs typeface="Dotum"/>
                <a:sym typeface="Dotum"/>
              </a:rPr>
              <a:t>년에는 국제표준화기구</a:t>
            </a:r>
            <a:r>
              <a:rPr lang="en-US" altLang="ko-KR" sz="900" dirty="0">
                <a:solidFill>
                  <a:srgbClr val="595757"/>
                </a:solidFill>
                <a:latin typeface="Dotum"/>
                <a:ea typeface="Dotum"/>
                <a:cs typeface="Dotum"/>
                <a:sym typeface="Dotum"/>
              </a:rPr>
              <a:t>(ISO)</a:t>
            </a:r>
            <a:r>
              <a:rPr lang="ko-KR" altLang="en-US" sz="900" dirty="0">
                <a:solidFill>
                  <a:srgbClr val="595757"/>
                </a:solidFill>
                <a:latin typeface="Dotum"/>
                <a:ea typeface="Dotum"/>
                <a:cs typeface="Dotum"/>
                <a:sym typeface="Dotum"/>
              </a:rPr>
              <a:t>가 제정한 컴플라이언스 경영시스템</a:t>
            </a:r>
            <a:r>
              <a:rPr lang="en-US" altLang="ko-KR" sz="900" dirty="0">
                <a:solidFill>
                  <a:srgbClr val="595757"/>
                </a:solidFill>
                <a:latin typeface="Dotum"/>
                <a:ea typeface="Dotum"/>
                <a:cs typeface="Dotum"/>
                <a:sym typeface="Dotum"/>
              </a:rPr>
              <a:t>(ISO 37301) </a:t>
            </a:r>
            <a:r>
              <a:rPr lang="ko-KR" altLang="en-US" sz="900" dirty="0">
                <a:solidFill>
                  <a:srgbClr val="595757"/>
                </a:solidFill>
                <a:latin typeface="Dotum"/>
                <a:ea typeface="Dotum"/>
                <a:cs typeface="Dotum"/>
                <a:sym typeface="Dotum"/>
              </a:rPr>
              <a:t>인증을 획득하였습니다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컴플라이언스 경영시스템은 본사를 대상으로 발급되어 해당 관리 수준에 준하여 전 사업장에 적용되며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절차에 따라 리스크 관리를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앞으로도 </a:t>
            </a: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윤리적이고 지속가능한 경영을 위해 최선을 다하며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고객</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회사와 주주</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그리고 임직원의 신뢰를 얻기 위해 계속해서 리스크를 관리하고 준법 정신을 실천할 것입니다</a:t>
            </a:r>
            <a:r>
              <a:rPr lang="en-US" altLang="ko-KR" sz="900" dirty="0">
                <a:solidFill>
                  <a:srgbClr val="595757"/>
                </a:solidFill>
                <a:latin typeface="Dotum"/>
                <a:ea typeface="Dotum"/>
                <a:cs typeface="Dotum"/>
                <a:sym typeface="Dotum"/>
              </a:rPr>
              <a:t>.</a:t>
            </a:r>
          </a:p>
        </p:txBody>
      </p:sp>
      <p:sp>
        <p:nvSpPr>
          <p:cNvPr id="4305" name="Google Shape;4305;p71"/>
          <p:cNvSpPr txBox="1"/>
          <p:nvPr/>
        </p:nvSpPr>
        <p:spPr>
          <a:xfrm>
            <a:off x="344124" y="5222965"/>
            <a:ext cx="6093460" cy="92329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004581"/>
                </a:solidFill>
                <a:latin typeface="Arial"/>
                <a:ea typeface="Arial"/>
                <a:cs typeface="Arial"/>
                <a:sym typeface="Arial"/>
              </a:rPr>
              <a:t>윤리경영</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문화</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조성</a:t>
            </a:r>
            <a:endParaRPr sz="1000" dirty="0">
              <a:latin typeface="Arial"/>
              <a:ea typeface="Arial"/>
              <a:cs typeface="Arial"/>
              <a:sym typeface="Arial"/>
            </a:endParaRPr>
          </a:p>
          <a:p>
            <a:pPr marL="12700" marR="67310" lvl="0" indent="0" algn="just"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모든 임직원에게 </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건강한 </a:t>
            </a:r>
            <a:r>
              <a:rPr lang="en-US" altLang="ko-KR" sz="900" dirty="0">
                <a:solidFill>
                  <a:srgbClr val="595757"/>
                </a:solidFill>
                <a:latin typeface="Dotum"/>
                <a:ea typeface="Dotum"/>
                <a:cs typeface="Dotum"/>
                <a:sym typeface="Dotum"/>
              </a:rPr>
              <a:t>CJ </a:t>
            </a:r>
            <a:r>
              <a:rPr lang="ko-KR" altLang="en-US" sz="900" dirty="0">
                <a:solidFill>
                  <a:srgbClr val="595757"/>
                </a:solidFill>
                <a:latin typeface="Dotum"/>
                <a:ea typeface="Dotum"/>
                <a:cs typeface="Dotum"/>
                <a:sym typeface="Dotum"/>
              </a:rPr>
              <a:t>만들기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메일을 발송하여 윤리경영을 촉진하기 위한 행동지침과 위반사례를 소개했습니다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메일 본문에 온라인 제보 시스템 링크를 포함하여 제보 시스템에 대한 인식을 제고하고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제보자가 제보 시스템에 편리하게 접근할 수 있도록 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전사 및 조직별 업무 프로세스와 부정사례를 쉽게 확인할 수 있도록 ‘일하는 방법 </a:t>
            </a:r>
            <a:r>
              <a:rPr lang="ko-KR" altLang="en-US" sz="900" dirty="0" err="1">
                <a:solidFill>
                  <a:srgbClr val="595757"/>
                </a:solidFill>
                <a:latin typeface="Dotum"/>
                <a:ea typeface="Dotum"/>
                <a:cs typeface="Dotum"/>
                <a:sym typeface="Dotum"/>
              </a:rPr>
              <a:t>사전’을</a:t>
            </a:r>
            <a:r>
              <a:rPr lang="ko-KR" altLang="en-US" sz="900" dirty="0">
                <a:solidFill>
                  <a:srgbClr val="595757"/>
                </a:solidFill>
                <a:latin typeface="Dotum"/>
                <a:ea typeface="Dotum"/>
                <a:cs typeface="Dotum"/>
                <a:sym typeface="Dotum"/>
              </a:rPr>
              <a:t> 기획하여 올바른 윤리경영 문화 확립을 위한 활동을 계속하고 있습니다</a:t>
            </a:r>
            <a:r>
              <a:rPr lang="en-US" altLang="ko-KR" sz="900" dirty="0">
                <a:solidFill>
                  <a:srgbClr val="595757"/>
                </a:solidFill>
                <a:latin typeface="Dotum"/>
                <a:ea typeface="Dotum"/>
                <a:cs typeface="Dotum"/>
                <a:sym typeface="Dotum"/>
              </a:rPr>
              <a:t>.</a:t>
            </a:r>
          </a:p>
        </p:txBody>
      </p:sp>
      <p:sp>
        <p:nvSpPr>
          <p:cNvPr id="4306" name="Google Shape;4306;p71"/>
          <p:cNvSpPr txBox="1"/>
          <p:nvPr/>
        </p:nvSpPr>
        <p:spPr>
          <a:xfrm>
            <a:off x="359994" y="6301343"/>
            <a:ext cx="6090285" cy="9212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004581"/>
                </a:solidFill>
                <a:latin typeface="Arial"/>
                <a:ea typeface="Arial"/>
                <a:cs typeface="Arial"/>
                <a:sym typeface="Arial"/>
              </a:rPr>
              <a:t>임직원</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준법의식</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제고</a:t>
            </a:r>
            <a:r>
              <a:rPr lang="en-US" sz="1000" b="0" dirty="0">
                <a:solidFill>
                  <a:srgbClr val="004581"/>
                </a:solidFill>
                <a:latin typeface="Arial"/>
                <a:ea typeface="Arial"/>
                <a:cs typeface="Arial"/>
                <a:sym typeface="Arial"/>
              </a:rPr>
              <a:t> 및 </a:t>
            </a:r>
            <a:r>
              <a:rPr lang="en-US" sz="1000" b="0" dirty="0" err="1">
                <a:solidFill>
                  <a:srgbClr val="004581"/>
                </a:solidFill>
                <a:latin typeface="Arial"/>
                <a:ea typeface="Arial"/>
                <a:cs typeface="Arial"/>
                <a:sym typeface="Arial"/>
              </a:rPr>
              <a:t>규제</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동향</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공유</a:t>
            </a:r>
            <a:endParaRPr sz="1000" dirty="0">
              <a:latin typeface="Arial"/>
              <a:ea typeface="Arial"/>
              <a:cs typeface="Arial"/>
              <a:sym typeface="Arial"/>
            </a:endParaRPr>
          </a:p>
          <a:p>
            <a:pPr marL="12700" marR="62230" lvl="0" indent="0" algn="l"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연 </a:t>
            </a:r>
            <a:r>
              <a:rPr lang="en-US" altLang="ko-KR" sz="900" dirty="0">
                <a:solidFill>
                  <a:srgbClr val="595757"/>
                </a:solidFill>
                <a:latin typeface="Dotum"/>
                <a:ea typeface="Dotum"/>
                <a:cs typeface="Dotum"/>
                <a:sym typeface="Dotum"/>
              </a:rPr>
              <a:t>2</a:t>
            </a:r>
            <a:r>
              <a:rPr lang="ko-KR" altLang="en-US" sz="900" dirty="0">
                <a:solidFill>
                  <a:srgbClr val="595757"/>
                </a:solidFill>
                <a:latin typeface="Dotum"/>
                <a:ea typeface="Dotum"/>
                <a:cs typeface="Dotum"/>
                <a:sym typeface="Dotum"/>
              </a:rPr>
              <a:t>회 </a:t>
            </a:r>
            <a:r>
              <a:rPr lang="en-US" altLang="ko-KR" sz="900" dirty="0">
                <a:solidFill>
                  <a:srgbClr val="595757"/>
                </a:solidFill>
                <a:latin typeface="Dotum"/>
                <a:ea typeface="Dotum"/>
                <a:cs typeface="Dotum"/>
                <a:sym typeface="Dotum"/>
              </a:rPr>
              <a:t>CEO </a:t>
            </a:r>
            <a:r>
              <a:rPr lang="ko-KR" altLang="en-US" sz="900" dirty="0">
                <a:solidFill>
                  <a:srgbClr val="595757"/>
                </a:solidFill>
                <a:latin typeface="Dotum"/>
                <a:ea typeface="Dotum"/>
                <a:cs typeface="Dotum"/>
                <a:sym typeface="Dotum"/>
              </a:rPr>
              <a:t>준법경영 메시지를 공유하여 윤리</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준법경영에 대한 최고경영진의 의지 표명을 전달하고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전 임직원의 준법 의식 제고를 위하여 연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회 컴플라이언스 인식도 조사를 실시하고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규제 동향 및 컴플라이언스 제도에 대한 인식 강화를 위해 수시로 컴플라이언스 뉴스레터를 발송하여 업데이트된 정보를 쉽게 접할 수 있도록 제공하고 있습니다</a:t>
            </a:r>
            <a:r>
              <a:rPr lang="en-US" altLang="ko-KR" sz="900" dirty="0">
                <a:solidFill>
                  <a:srgbClr val="595757"/>
                </a:solidFill>
                <a:latin typeface="Dotum"/>
                <a:ea typeface="Dotum"/>
                <a:cs typeface="Dotum"/>
                <a:sym typeface="Dotum"/>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4335"/>
        <p:cNvGrpSpPr/>
        <p:nvPr/>
      </p:nvGrpSpPr>
      <p:grpSpPr>
        <a:xfrm>
          <a:off x="0" y="0"/>
          <a:ext cx="0" cy="0"/>
          <a:chOff x="0" y="0"/>
          <a:chExt cx="0" cy="0"/>
        </a:xfrm>
      </p:grpSpPr>
      <p:sp>
        <p:nvSpPr>
          <p:cNvPr id="4340" name="Google Shape;4340;p72"/>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72</a:t>
            </a:r>
            <a:endParaRPr sz="900">
              <a:latin typeface="Arial"/>
              <a:ea typeface="Arial"/>
              <a:cs typeface="Arial"/>
              <a:sym typeface="Arial"/>
            </a:endParaRPr>
          </a:p>
        </p:txBody>
      </p:sp>
      <p:sp>
        <p:nvSpPr>
          <p:cNvPr id="4350" name="Google Shape;4350;p72"/>
          <p:cNvSpPr txBox="1"/>
          <p:nvPr/>
        </p:nvSpPr>
        <p:spPr>
          <a:xfrm>
            <a:off x="344124" y="962536"/>
            <a:ext cx="219646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004581"/>
                </a:solidFill>
                <a:latin typeface="Arial"/>
                <a:ea typeface="Arial"/>
                <a:cs typeface="Arial"/>
                <a:sym typeface="Arial"/>
              </a:rPr>
              <a:t>윤리•준법경영</a:t>
            </a:r>
            <a:endParaRPr sz="2500" dirty="0">
              <a:latin typeface="Arial"/>
              <a:ea typeface="Arial"/>
              <a:cs typeface="Arial"/>
              <a:sym typeface="Arial"/>
            </a:endParaRPr>
          </a:p>
        </p:txBody>
      </p:sp>
      <p:sp>
        <p:nvSpPr>
          <p:cNvPr id="4351" name="Google Shape;4351;p72"/>
          <p:cNvSpPr txBox="1"/>
          <p:nvPr/>
        </p:nvSpPr>
        <p:spPr>
          <a:xfrm>
            <a:off x="321010" y="1529301"/>
            <a:ext cx="6094095" cy="16076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CCDAE6"/>
                </a:solidFill>
                <a:latin typeface="Arial"/>
                <a:ea typeface="Arial"/>
                <a:cs typeface="Arial"/>
                <a:sym typeface="Arial"/>
              </a:rPr>
              <a:t>Strategy</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004581"/>
                </a:solidFill>
                <a:latin typeface="Arial"/>
                <a:ea typeface="Arial"/>
                <a:cs typeface="Arial"/>
                <a:sym typeface="Arial"/>
              </a:rPr>
              <a:t>생계형</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적합업종</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제도</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이행</a:t>
            </a:r>
            <a:endParaRPr sz="1000" dirty="0">
              <a:latin typeface="Arial"/>
              <a:ea typeface="Arial"/>
              <a:cs typeface="Arial"/>
              <a:sym typeface="Arial"/>
            </a:endParaRPr>
          </a:p>
          <a:p>
            <a:pPr marL="12700" marR="97790" lvl="0" indent="0" algn="just" rtl="0">
              <a:lnSpc>
                <a:spcPct val="120300"/>
              </a:lnSpc>
              <a:spcBef>
                <a:spcPts val="67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소상공인을 보호하기 위한 목적으로 </a:t>
            </a:r>
            <a:r>
              <a:rPr lang="en-US" altLang="ko-KR" sz="900" dirty="0">
                <a:solidFill>
                  <a:srgbClr val="595757"/>
                </a:solidFill>
                <a:latin typeface="Dotum"/>
                <a:ea typeface="Dotum"/>
                <a:cs typeface="Dotum"/>
                <a:sym typeface="Dotum"/>
              </a:rPr>
              <a:t>2019</a:t>
            </a:r>
            <a:r>
              <a:rPr lang="ko-KR" altLang="en-US" sz="900" dirty="0">
                <a:solidFill>
                  <a:srgbClr val="595757"/>
                </a:solidFill>
                <a:latin typeface="Dotum"/>
                <a:ea typeface="Dotum"/>
                <a:cs typeface="Dotum"/>
                <a:sym typeface="Dotum"/>
              </a:rPr>
              <a:t>년 신설된 ‘생계형 적합업종’ 제도에 의거하여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지정된 </a:t>
            </a:r>
            <a:r>
              <a:rPr lang="en-US" altLang="ko-KR" sz="900" dirty="0">
                <a:solidFill>
                  <a:srgbClr val="595757"/>
                </a:solidFill>
                <a:latin typeface="Dotum"/>
                <a:ea typeface="Dotum"/>
                <a:cs typeface="Dotum"/>
                <a:sym typeface="Dotum"/>
              </a:rPr>
              <a:t>8</a:t>
            </a:r>
            <a:r>
              <a:rPr lang="ko-KR" altLang="en-US" sz="900" dirty="0">
                <a:solidFill>
                  <a:srgbClr val="595757"/>
                </a:solidFill>
                <a:latin typeface="Dotum"/>
                <a:ea typeface="Dotum"/>
                <a:cs typeface="Dotum"/>
                <a:sym typeface="Dotum"/>
              </a:rPr>
              <a:t>개 품목에 대한 연간 출하량 제한을 준수하고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해당 제도 이행의 전담 관리를 위해 컴플라이언스 조직에서 적합업종 지정 협의부터 사후관리까지 전담하여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전 영역에 대한 관리를 강화하여 운영 중입니다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견고한 내부 통제와 제도 신설 이래 위반 사항 없이 운영되었던 실적을 인정받아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소상공인 생계형 적합업종 상생 노력 우수 유공자 기관 부문’ 중소벤처기업부 장관상을 수상하였습니다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향후에도 당사는 상생을 위한 제도를 준수하고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공동 발전을 추구하겠습니다</a:t>
            </a:r>
            <a:r>
              <a:rPr lang="en-US" altLang="ko-KR" sz="900" dirty="0">
                <a:solidFill>
                  <a:srgbClr val="595757"/>
                </a:solidFill>
                <a:latin typeface="Dotum"/>
                <a:ea typeface="Dotum"/>
                <a:cs typeface="Dotum"/>
                <a:sym typeface="Dotum"/>
              </a:rPr>
              <a:t>.</a:t>
            </a:r>
          </a:p>
        </p:txBody>
      </p:sp>
      <p:sp>
        <p:nvSpPr>
          <p:cNvPr id="4352" name="Google Shape;4352;p72"/>
          <p:cNvSpPr txBox="1"/>
          <p:nvPr/>
        </p:nvSpPr>
        <p:spPr>
          <a:xfrm>
            <a:off x="340966" y="3250019"/>
            <a:ext cx="6091555" cy="15055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a:solidFill>
                  <a:srgbClr val="004581"/>
                </a:solidFill>
                <a:latin typeface="Arial"/>
                <a:ea typeface="Arial"/>
                <a:cs typeface="Arial"/>
                <a:sym typeface="Arial"/>
              </a:rPr>
              <a:t>Risk Management</a:t>
            </a:r>
            <a:endParaRPr sz="1300" dirty="0">
              <a:latin typeface="Arial"/>
              <a:ea typeface="Arial"/>
              <a:cs typeface="Arial"/>
              <a:sym typeface="Arial"/>
            </a:endParaRPr>
          </a:p>
          <a:p>
            <a:pPr marL="12700" lvl="0" indent="0" algn="l" rtl="0">
              <a:lnSpc>
                <a:spcPct val="100000"/>
              </a:lnSpc>
              <a:spcBef>
                <a:spcPts val="1175"/>
              </a:spcBef>
              <a:spcAft>
                <a:spcPts val="0"/>
              </a:spcAft>
              <a:buNone/>
            </a:pPr>
            <a:r>
              <a:rPr lang="en-US" sz="1500" b="0" baseline="30000" dirty="0" err="1">
                <a:solidFill>
                  <a:srgbClr val="004581"/>
                </a:solidFill>
                <a:latin typeface="Arial"/>
                <a:ea typeface="Arial"/>
                <a:cs typeface="Arial"/>
                <a:sym typeface="Arial"/>
              </a:rPr>
              <a:t>반부패•뇌물</a:t>
            </a:r>
            <a:r>
              <a:rPr lang="en-US" sz="1500" b="0" baseline="30000" dirty="0">
                <a:solidFill>
                  <a:srgbClr val="004581"/>
                </a:solidFill>
                <a:latin typeface="Arial"/>
                <a:ea typeface="Arial"/>
                <a:cs typeface="Arial"/>
                <a:sym typeface="Arial"/>
              </a:rPr>
              <a:t> </a:t>
            </a:r>
            <a:r>
              <a:rPr lang="en-US" sz="1500" b="0" baseline="30000" dirty="0" err="1">
                <a:solidFill>
                  <a:srgbClr val="004581"/>
                </a:solidFill>
                <a:latin typeface="Arial"/>
                <a:ea typeface="Arial"/>
                <a:cs typeface="Arial"/>
                <a:sym typeface="Arial"/>
              </a:rPr>
              <a:t>정책</a:t>
            </a:r>
            <a:r>
              <a:rPr lang="en-US" sz="1500" b="0" baseline="30000" dirty="0">
                <a:solidFill>
                  <a:srgbClr val="004581"/>
                </a:solidFill>
                <a:latin typeface="Arial"/>
                <a:ea typeface="Arial"/>
                <a:cs typeface="Arial"/>
                <a:sym typeface="Arial"/>
              </a:rPr>
              <a:t> </a:t>
            </a:r>
            <a:endParaRPr sz="1100" dirty="0">
              <a:latin typeface="Dotum"/>
              <a:ea typeface="Dotum"/>
              <a:cs typeface="Dotum"/>
              <a:sym typeface="Dotum"/>
            </a:endParaRPr>
          </a:p>
          <a:p>
            <a:pPr marL="12700" marR="93345" lvl="0" indent="0" algn="just" rtl="0">
              <a:lnSpc>
                <a:spcPct val="120300"/>
              </a:lnSpc>
              <a:spcBef>
                <a:spcPts val="60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a:t>
            </a:r>
            <a:r>
              <a:rPr lang="en-US" altLang="ko-KR" sz="900" dirty="0">
                <a:solidFill>
                  <a:srgbClr val="595757"/>
                </a:solidFill>
                <a:latin typeface="Dotum"/>
                <a:ea typeface="Dotum"/>
                <a:cs typeface="Dotum"/>
                <a:sym typeface="Dotum"/>
              </a:rPr>
              <a:t>CJ</a:t>
            </a:r>
            <a:r>
              <a:rPr lang="ko-KR" altLang="en-US" sz="900" dirty="0">
                <a:solidFill>
                  <a:srgbClr val="595757"/>
                </a:solidFill>
                <a:latin typeface="Dotum"/>
                <a:ea typeface="Dotum"/>
                <a:cs typeface="Dotum"/>
                <a:sym typeface="Dotum"/>
              </a:rPr>
              <a:t>그룹 윤리행동강령인 ‘</a:t>
            </a:r>
            <a:r>
              <a:rPr lang="en-US" altLang="ko-KR" sz="900" dirty="0">
                <a:solidFill>
                  <a:srgbClr val="595757"/>
                </a:solidFill>
                <a:latin typeface="Dotum"/>
                <a:ea typeface="Dotum"/>
                <a:cs typeface="Dotum"/>
                <a:sym typeface="Dotum"/>
              </a:rPr>
              <a:t>CJ</a:t>
            </a:r>
            <a:r>
              <a:rPr lang="ko-KR" altLang="en-US" sz="900" dirty="0">
                <a:solidFill>
                  <a:srgbClr val="595757"/>
                </a:solidFill>
                <a:latin typeface="Dotum"/>
                <a:ea typeface="Dotum"/>
                <a:cs typeface="Dotum"/>
                <a:sym typeface="Dotum"/>
              </a:rPr>
              <a:t>인의 </a:t>
            </a:r>
            <a:r>
              <a:rPr lang="ko-KR" altLang="en-US" sz="900" dirty="0" err="1">
                <a:solidFill>
                  <a:srgbClr val="595757"/>
                </a:solidFill>
                <a:latin typeface="Dotum"/>
                <a:ea typeface="Dotum"/>
                <a:cs typeface="Dotum"/>
                <a:sym typeface="Dotum"/>
              </a:rPr>
              <a:t>약속’에</a:t>
            </a:r>
            <a:r>
              <a:rPr lang="ko-KR" altLang="en-US" sz="900" dirty="0">
                <a:solidFill>
                  <a:srgbClr val="595757"/>
                </a:solidFill>
                <a:latin typeface="Dotum"/>
                <a:ea typeface="Dotum"/>
                <a:cs typeface="Dotum"/>
                <a:sym typeface="Dotum"/>
              </a:rPr>
              <a:t> 포함된 반부패</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뇌물 정책을 준수합니다</a:t>
            </a:r>
            <a:r>
              <a:rPr lang="en-US" altLang="ko-KR" sz="900" dirty="0">
                <a:solidFill>
                  <a:srgbClr val="595757"/>
                </a:solidFill>
                <a:latin typeface="Dotum"/>
                <a:ea typeface="Dotum"/>
                <a:cs typeface="Dotum"/>
                <a:sym typeface="Dotum"/>
              </a:rPr>
              <a:t>. ‘CJ</a:t>
            </a:r>
            <a:r>
              <a:rPr lang="ko-KR" altLang="en-US" sz="900" dirty="0">
                <a:solidFill>
                  <a:srgbClr val="595757"/>
                </a:solidFill>
                <a:latin typeface="Dotum"/>
                <a:ea typeface="Dotum"/>
                <a:cs typeface="Dotum"/>
                <a:sym typeface="Dotum"/>
              </a:rPr>
              <a:t>인의 </a:t>
            </a:r>
            <a:r>
              <a:rPr lang="ko-KR" altLang="en-US" sz="900" dirty="0" err="1">
                <a:solidFill>
                  <a:srgbClr val="595757"/>
                </a:solidFill>
                <a:latin typeface="Dotum"/>
                <a:ea typeface="Dotum"/>
                <a:cs typeface="Dotum"/>
                <a:sym typeface="Dotum"/>
              </a:rPr>
              <a:t>약속’은</a:t>
            </a:r>
            <a:r>
              <a:rPr lang="ko-KR" altLang="en-US" sz="900" dirty="0">
                <a:solidFill>
                  <a:srgbClr val="595757"/>
                </a:solidFill>
                <a:latin typeface="Dotum"/>
                <a:ea typeface="Dotum"/>
                <a:cs typeface="Dotum"/>
                <a:sym typeface="Dotum"/>
              </a:rPr>
              <a:t> 전 </a:t>
            </a:r>
            <a:r>
              <a:rPr lang="en-US" altLang="ko-KR" sz="900" dirty="0">
                <a:solidFill>
                  <a:srgbClr val="595757"/>
                </a:solidFill>
                <a:latin typeface="Dotum"/>
                <a:ea typeface="Dotum"/>
                <a:cs typeface="Dotum"/>
                <a:sym typeface="Dotum"/>
              </a:rPr>
              <a:t>CJ </a:t>
            </a:r>
            <a:r>
              <a:rPr lang="ko-KR" altLang="en-US" sz="900" dirty="0">
                <a:solidFill>
                  <a:srgbClr val="595757"/>
                </a:solidFill>
                <a:latin typeface="Dotum"/>
                <a:ea typeface="Dotum"/>
                <a:cs typeface="Dotum"/>
                <a:sym typeface="Dotum"/>
              </a:rPr>
              <a:t>임직원이 따라야 할 반부패</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뇌물 정책과 함께 ‘반부패 법규의 준수’</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부정청탁 금지’</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뇌물</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금품 수수 금지’</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사업상 선물과 접대의 </a:t>
            </a:r>
            <a:r>
              <a:rPr lang="ko-KR" altLang="en-US" sz="900" dirty="0" err="1">
                <a:solidFill>
                  <a:srgbClr val="595757"/>
                </a:solidFill>
                <a:latin typeface="Dotum"/>
                <a:ea typeface="Dotum"/>
                <a:cs typeface="Dotum"/>
                <a:sym typeface="Dotum"/>
              </a:rPr>
              <a:t>금지’와</a:t>
            </a:r>
            <a:r>
              <a:rPr lang="ko-KR" altLang="en-US" sz="900" dirty="0">
                <a:solidFill>
                  <a:srgbClr val="595757"/>
                </a:solidFill>
                <a:latin typeface="Dotum"/>
                <a:ea typeface="Dotum"/>
                <a:cs typeface="Dotum"/>
                <a:sym typeface="Dotum"/>
              </a:rPr>
              <a:t> 같은 실천 방안을 명시하고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 강령은 교육을 통해 전 임직원에게 전달되었으며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모든 </a:t>
            </a:r>
            <a:r>
              <a:rPr lang="en-US" altLang="ko-KR" sz="900" dirty="0">
                <a:solidFill>
                  <a:srgbClr val="595757"/>
                </a:solidFill>
                <a:latin typeface="Dotum"/>
                <a:ea typeface="Dotum"/>
                <a:cs typeface="Dotum"/>
                <a:sym typeface="Dotum"/>
              </a:rPr>
              <a:t>CJ </a:t>
            </a:r>
            <a:r>
              <a:rPr lang="ko-KR" altLang="en-US" sz="900" dirty="0">
                <a:solidFill>
                  <a:srgbClr val="595757"/>
                </a:solidFill>
                <a:latin typeface="Dotum"/>
                <a:ea typeface="Dotum"/>
                <a:cs typeface="Dotum"/>
                <a:sym typeface="Dotum"/>
              </a:rPr>
              <a:t>구성원은 국내법은 물론 미국의 해외부패방지법</a:t>
            </a:r>
            <a:r>
              <a:rPr lang="en-US" altLang="ko-KR" sz="900" dirty="0">
                <a:solidFill>
                  <a:srgbClr val="595757"/>
                </a:solidFill>
                <a:latin typeface="Dotum"/>
                <a:ea typeface="Dotum"/>
                <a:cs typeface="Dotum"/>
                <a:sym typeface="Dotum"/>
              </a:rPr>
              <a:t>(FCPA)</a:t>
            </a:r>
            <a:r>
              <a:rPr lang="ko-KR" altLang="en-US" sz="900" dirty="0">
                <a:solidFill>
                  <a:srgbClr val="595757"/>
                </a:solidFill>
                <a:latin typeface="Dotum"/>
                <a:ea typeface="Dotum"/>
                <a:cs typeface="Dotum"/>
                <a:sym typeface="Dotum"/>
              </a:rPr>
              <a:t>을 포함한 전 세계 부패방지 법규 및 회사의 내부 규정을 엄격히 준수해야 합니다</a:t>
            </a:r>
            <a:r>
              <a:rPr lang="en-US" altLang="ko-KR" sz="900" dirty="0">
                <a:solidFill>
                  <a:srgbClr val="595757"/>
                </a:solidFill>
                <a:latin typeface="Dotum"/>
                <a:ea typeface="Dotum"/>
                <a:cs typeface="Dotum"/>
                <a:sym typeface="Dotum"/>
              </a:rPr>
              <a:t>.</a:t>
            </a:r>
          </a:p>
        </p:txBody>
      </p:sp>
      <p:sp>
        <p:nvSpPr>
          <p:cNvPr id="4353" name="Google Shape;4353;p72"/>
          <p:cNvSpPr txBox="1"/>
          <p:nvPr/>
        </p:nvSpPr>
        <p:spPr>
          <a:xfrm>
            <a:off x="338426" y="4868657"/>
            <a:ext cx="6094095" cy="169944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004581"/>
                </a:solidFill>
                <a:latin typeface="Arial"/>
                <a:ea typeface="Arial"/>
                <a:cs typeface="Arial"/>
                <a:sym typeface="Arial"/>
              </a:rPr>
              <a:t>하도급대금</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분쟁조정기구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설치</a:t>
            </a:r>
            <a:endParaRPr sz="1000" dirty="0">
              <a:latin typeface="Arial"/>
              <a:ea typeface="Arial"/>
              <a:cs typeface="Arial"/>
              <a:sym typeface="Arial"/>
            </a:endParaRPr>
          </a:p>
          <a:p>
            <a:pPr marL="12700" marR="66675" lvl="0" indent="0" algn="just"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공정거래위원회의 권고사항인 ‘하도급대금 분쟁조정기구 </a:t>
            </a:r>
            <a:r>
              <a:rPr lang="ko-KR" altLang="en-US" sz="900" dirty="0" err="1">
                <a:solidFill>
                  <a:srgbClr val="595757"/>
                </a:solidFill>
                <a:latin typeface="Dotum"/>
                <a:ea typeface="Dotum"/>
                <a:cs typeface="Dotum"/>
                <a:sym typeface="Dotum"/>
              </a:rPr>
              <a:t>설치’를</a:t>
            </a:r>
            <a:r>
              <a:rPr lang="ko-KR" altLang="en-US" sz="900" dirty="0">
                <a:solidFill>
                  <a:srgbClr val="595757"/>
                </a:solidFill>
                <a:latin typeface="Dotum"/>
                <a:ea typeface="Dotum"/>
                <a:cs typeface="Dotum"/>
                <a:sym typeface="Dotum"/>
              </a:rPr>
              <a:t> 선제적으로 이행하였습니다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제도 준수를 위해 ‘분쟁조정 협의회 설치 및 운영에 관한 </a:t>
            </a:r>
            <a:r>
              <a:rPr lang="ko-KR" altLang="en-US" sz="900" dirty="0" err="1">
                <a:solidFill>
                  <a:srgbClr val="595757"/>
                </a:solidFill>
                <a:latin typeface="Dotum"/>
                <a:ea typeface="Dotum"/>
                <a:cs typeface="Dotum"/>
                <a:sym typeface="Dotum"/>
              </a:rPr>
              <a:t>규정’을</a:t>
            </a:r>
            <a:r>
              <a:rPr lang="ko-KR" altLang="en-US" sz="900" dirty="0">
                <a:solidFill>
                  <a:srgbClr val="595757"/>
                </a:solidFill>
                <a:latin typeface="Dotum"/>
                <a:ea typeface="Dotum"/>
                <a:cs typeface="Dotum"/>
                <a:sym typeface="Dotum"/>
              </a:rPr>
              <a:t> 수립하고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협력사에 관련 규정과 신청 절차에 대해 공지하여 이용 방법을 안내하였습니다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협의체는 신청인</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협력사</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이 추천한 위원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인을 포함한 총 </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인의 위원으로 구성된 비상설 기구로 운영되며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신청 건에 대해 조사에 착수한 뒤 사전 조정안을 통해 선</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先</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조정을 실시합니다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사전 조정으로 협의가 이루어지지 않을 경우에는 협의회 안건으로 상정하여 분쟁조정협의회를 진행하며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신청 및 접수된 날로부터 </a:t>
            </a:r>
            <a:r>
              <a:rPr lang="en-US" altLang="ko-KR" sz="900" dirty="0">
                <a:solidFill>
                  <a:srgbClr val="595757"/>
                </a:solidFill>
                <a:latin typeface="Dotum"/>
                <a:ea typeface="Dotum"/>
                <a:cs typeface="Dotum"/>
                <a:sym typeface="Dotum"/>
              </a:rPr>
              <a:t>120</a:t>
            </a:r>
            <a:r>
              <a:rPr lang="ko-KR" altLang="en-US" sz="900" dirty="0">
                <a:solidFill>
                  <a:srgbClr val="595757"/>
                </a:solidFill>
                <a:latin typeface="Dotum"/>
                <a:ea typeface="Dotum"/>
                <a:cs typeface="Dotum"/>
                <a:sym typeface="Dotum"/>
              </a:rPr>
              <a:t>일 이내에 종료될 수 있도록 운영할 방침입니다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협력사와의 상호 우호적인 거래 관계를 통해 ‘상생경영 가치 </a:t>
            </a:r>
            <a:r>
              <a:rPr lang="ko-KR" altLang="en-US" sz="900" dirty="0" err="1">
                <a:solidFill>
                  <a:srgbClr val="595757"/>
                </a:solidFill>
                <a:latin typeface="Dotum"/>
                <a:ea typeface="Dotum"/>
                <a:cs typeface="Dotum"/>
                <a:sym typeface="Dotum"/>
              </a:rPr>
              <a:t>제고’를</a:t>
            </a:r>
            <a:r>
              <a:rPr lang="ko-KR" altLang="en-US" sz="900" dirty="0">
                <a:solidFill>
                  <a:srgbClr val="595757"/>
                </a:solidFill>
                <a:latin typeface="Dotum"/>
                <a:ea typeface="Dotum"/>
                <a:cs typeface="Dotum"/>
                <a:sym typeface="Dotum"/>
              </a:rPr>
              <a:t> 실현해 나가겠습니다</a:t>
            </a:r>
            <a:r>
              <a:rPr lang="en-US" altLang="ko-KR" sz="900" dirty="0">
                <a:solidFill>
                  <a:srgbClr val="595757"/>
                </a:solidFill>
                <a:latin typeface="Dotum"/>
                <a:ea typeface="Dotum"/>
                <a:cs typeface="Dotum"/>
                <a:sym typeface="Dotum"/>
              </a:rPr>
              <a:t>.</a:t>
            </a:r>
          </a:p>
          <a:p>
            <a:pPr marL="12700" lvl="0" indent="0" algn="l" rtl="0">
              <a:lnSpc>
                <a:spcPct val="100000"/>
              </a:lnSpc>
              <a:spcBef>
                <a:spcPts val="1135"/>
              </a:spcBef>
              <a:spcAft>
                <a:spcPts val="0"/>
              </a:spcAft>
              <a:buNone/>
            </a:pPr>
            <a:r>
              <a:rPr lang="en-US" sz="900" b="1" dirty="0">
                <a:solidFill>
                  <a:srgbClr val="1668B3"/>
                </a:solidFill>
                <a:latin typeface="Arial"/>
                <a:ea typeface="Arial"/>
                <a:cs typeface="Arial"/>
                <a:sym typeface="Arial"/>
              </a:rPr>
              <a:t>| </a:t>
            </a:r>
            <a:r>
              <a:rPr lang="en-US" sz="900" b="1" dirty="0" err="1">
                <a:solidFill>
                  <a:srgbClr val="1668B3"/>
                </a:solidFill>
                <a:latin typeface="Arial"/>
                <a:ea typeface="Arial"/>
                <a:cs typeface="Arial"/>
                <a:sym typeface="Arial"/>
              </a:rPr>
              <a:t>분쟁조정협의프로세스</a:t>
            </a:r>
            <a:endParaRPr sz="900" dirty="0">
              <a:latin typeface="Arial"/>
              <a:ea typeface="Arial"/>
              <a:cs typeface="Arial"/>
              <a:sym typeface="Arial"/>
            </a:endParaRPr>
          </a:p>
        </p:txBody>
      </p:sp>
      <p:sp>
        <p:nvSpPr>
          <p:cNvPr id="2" name="TextBox 1">
            <a:extLst>
              <a:ext uri="{FF2B5EF4-FFF2-40B4-BE49-F238E27FC236}">
                <a16:creationId xmlns:a16="http://schemas.microsoft.com/office/drawing/2014/main" id="{2917AAAB-73BE-54FA-0928-E8C389CF0412}"/>
              </a:ext>
            </a:extLst>
          </p:cNvPr>
          <p:cNvSpPr txBox="1"/>
          <p:nvPr/>
        </p:nvSpPr>
        <p:spPr>
          <a:xfrm>
            <a:off x="283266" y="6665708"/>
            <a:ext cx="4108978" cy="784830"/>
          </a:xfrm>
          <a:prstGeom prst="rect">
            <a:avLst/>
          </a:prstGeom>
          <a:noFill/>
        </p:spPr>
        <p:txBody>
          <a:bodyPr wrap="square" rtlCol="0">
            <a:spAutoFit/>
          </a:bodyPr>
          <a:lstStyle/>
          <a:p>
            <a:r>
              <a:rPr lang="en-US" altLang="ko-KR" sz="900" dirty="0"/>
              <a:t>1.</a:t>
            </a:r>
            <a:r>
              <a:rPr lang="ko-KR" altLang="en-US" sz="900" dirty="0"/>
              <a:t> 조정신청 </a:t>
            </a:r>
            <a:r>
              <a:rPr lang="en-US" altLang="ko-KR" sz="900" dirty="0"/>
              <a:t>- </a:t>
            </a:r>
            <a:r>
              <a:rPr lang="ko-KR" altLang="en-US" sz="900" dirty="0"/>
              <a:t>신청인</a:t>
            </a:r>
            <a:r>
              <a:rPr lang="en-US" altLang="ko-KR" sz="900" dirty="0"/>
              <a:t>(</a:t>
            </a:r>
            <a:r>
              <a:rPr lang="ko-KR" altLang="en-US" sz="900" dirty="0"/>
              <a:t>협력사</a:t>
            </a:r>
            <a:r>
              <a:rPr lang="en-US" altLang="ko-KR" sz="900" dirty="0"/>
              <a:t>) </a:t>
            </a:r>
            <a:r>
              <a:rPr lang="ko-KR" altLang="en-US" sz="900" dirty="0"/>
              <a:t>조정 신청 접수</a:t>
            </a:r>
          </a:p>
          <a:p>
            <a:r>
              <a:rPr lang="en-US" altLang="ko-KR" sz="900" dirty="0"/>
              <a:t>2.</a:t>
            </a:r>
            <a:r>
              <a:rPr lang="ko-KR" altLang="en-US" sz="900" dirty="0"/>
              <a:t> 사전심의 </a:t>
            </a:r>
            <a:r>
              <a:rPr lang="en-US" altLang="ko-KR" sz="900" dirty="0"/>
              <a:t>- </a:t>
            </a:r>
            <a:r>
              <a:rPr lang="ko-KR" altLang="en-US" sz="900" dirty="0"/>
              <a:t>위원 후보자 회의 시 사전 조정 필요성 검토</a:t>
            </a:r>
            <a:r>
              <a:rPr lang="en-US" altLang="ko-KR" sz="900" dirty="0"/>
              <a:t>, </a:t>
            </a:r>
            <a:r>
              <a:rPr lang="ko-KR" altLang="en-US" sz="900" dirty="0"/>
              <a:t>사안에 따라 협의회 안건 상정</a:t>
            </a:r>
          </a:p>
          <a:p>
            <a:r>
              <a:rPr lang="en-US" altLang="ko-KR" sz="900" dirty="0"/>
              <a:t>3. </a:t>
            </a:r>
            <a:r>
              <a:rPr lang="ko-KR" altLang="en-US" sz="900" dirty="0"/>
              <a:t>사전조정 </a:t>
            </a:r>
            <a:r>
              <a:rPr lang="en-US" altLang="ko-KR" sz="900" dirty="0"/>
              <a:t>- </a:t>
            </a:r>
            <a:r>
              <a:rPr lang="ko-KR" altLang="en-US" sz="900" dirty="0"/>
              <a:t>사전 조정 합의 시 협력사와 수용여부 확정</a:t>
            </a:r>
          </a:p>
          <a:p>
            <a:r>
              <a:rPr lang="en-US" altLang="ko-KR" sz="900" dirty="0"/>
              <a:t>4.</a:t>
            </a:r>
            <a:r>
              <a:rPr lang="ko-KR" altLang="en-US" sz="900" dirty="0"/>
              <a:t> 조정회의 </a:t>
            </a:r>
            <a:r>
              <a:rPr lang="en-US" altLang="ko-KR" sz="900" dirty="0"/>
              <a:t>- </a:t>
            </a:r>
            <a:r>
              <a:rPr lang="ko-KR" altLang="en-US" sz="900" dirty="0"/>
              <a:t>협의 </a:t>
            </a:r>
            <a:r>
              <a:rPr lang="en-US" altLang="ko-KR" sz="900" dirty="0"/>
              <a:t>(120</a:t>
            </a:r>
            <a:r>
              <a:rPr lang="ko-KR" altLang="en-US" sz="900" dirty="0"/>
              <a:t>일 이내 분쟁조정협의회 종료</a:t>
            </a:r>
            <a:r>
              <a:rPr lang="en-US" altLang="ko-KR" sz="90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4379"/>
        <p:cNvGrpSpPr/>
        <p:nvPr/>
      </p:nvGrpSpPr>
      <p:grpSpPr>
        <a:xfrm>
          <a:off x="0" y="0"/>
          <a:ext cx="0" cy="0"/>
          <a:chOff x="0" y="0"/>
          <a:chExt cx="0" cy="0"/>
        </a:xfrm>
      </p:grpSpPr>
      <p:sp>
        <p:nvSpPr>
          <p:cNvPr id="4384" name="Google Shape;4384;p73"/>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73</a:t>
            </a:r>
            <a:endParaRPr sz="900">
              <a:latin typeface="Arial"/>
              <a:ea typeface="Arial"/>
              <a:cs typeface="Arial"/>
              <a:sym typeface="Arial"/>
            </a:endParaRPr>
          </a:p>
        </p:txBody>
      </p:sp>
      <p:sp>
        <p:nvSpPr>
          <p:cNvPr id="4394" name="Google Shape;4394;p73"/>
          <p:cNvSpPr txBox="1"/>
          <p:nvPr/>
        </p:nvSpPr>
        <p:spPr>
          <a:xfrm>
            <a:off x="344124" y="1267336"/>
            <a:ext cx="219646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CCDAE6"/>
                </a:solidFill>
                <a:latin typeface="Arial"/>
                <a:ea typeface="Arial"/>
                <a:cs typeface="Arial"/>
                <a:sym typeface="Arial"/>
              </a:rPr>
              <a:t>윤리•준법경영</a:t>
            </a:r>
            <a:endParaRPr sz="2500">
              <a:latin typeface="Arial"/>
              <a:ea typeface="Arial"/>
              <a:cs typeface="Arial"/>
              <a:sym typeface="Arial"/>
            </a:endParaRPr>
          </a:p>
        </p:txBody>
      </p:sp>
      <p:sp>
        <p:nvSpPr>
          <p:cNvPr id="4395" name="Google Shape;4395;p73"/>
          <p:cNvSpPr txBox="1"/>
          <p:nvPr/>
        </p:nvSpPr>
        <p:spPr>
          <a:xfrm>
            <a:off x="347299" y="2068621"/>
            <a:ext cx="6092825" cy="102425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a:solidFill>
                  <a:srgbClr val="004581"/>
                </a:solidFill>
                <a:latin typeface="Arial"/>
                <a:ea typeface="Arial"/>
                <a:cs typeface="Arial"/>
                <a:sym typeface="Arial"/>
              </a:rPr>
              <a:t>Metrics and Targets</a:t>
            </a:r>
            <a:endParaRPr sz="1300" dirty="0">
              <a:latin typeface="Arial"/>
              <a:ea typeface="Arial"/>
              <a:cs typeface="Arial"/>
              <a:sym typeface="Arial"/>
            </a:endParaRPr>
          </a:p>
          <a:p>
            <a:pPr marL="12700" marR="95250" lvl="0" indent="0" algn="just" rtl="0">
              <a:lnSpc>
                <a:spcPct val="120300"/>
              </a:lnSpc>
              <a:spcBef>
                <a:spcPts val="110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임직원의 윤리의식을 제고하고 윤리행동강령 위반을 방지하기 위해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신규 </a:t>
            </a:r>
            <a:r>
              <a:rPr lang="ko-KR" altLang="en-US" sz="900" dirty="0" err="1">
                <a:solidFill>
                  <a:srgbClr val="595757"/>
                </a:solidFill>
                <a:latin typeface="Dotum"/>
                <a:ea typeface="Dotum"/>
                <a:cs typeface="Dotum"/>
                <a:sym typeface="Dotum"/>
              </a:rPr>
              <a:t>입사자</a:t>
            </a:r>
            <a:r>
              <a:rPr lang="ko-KR" altLang="en-US" sz="900" dirty="0">
                <a:solidFill>
                  <a:srgbClr val="595757"/>
                </a:solidFill>
                <a:latin typeface="Dotum"/>
                <a:ea typeface="Dotum"/>
                <a:cs typeface="Dotum"/>
                <a:sym typeface="Dotum"/>
              </a:rPr>
              <a:t> 및 전 임직원을 대상으로 정기적인 윤리교육을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직무별 심화교육을 운영하여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상품</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마케팅본부를 대상으로 한 하도급법 교육</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영업본부를 위한 대리점법 교육 등 특정 직무 대상 교육 프로그램을 시행하고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윤리교육 강화를 통해 구성원의 윤리적인 판단력을 향상시키고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올바르게 행동할 수 있는 능력을 강화하고자 합니다</a:t>
            </a:r>
            <a:r>
              <a:rPr lang="en-US" altLang="ko-KR" sz="900" dirty="0">
                <a:solidFill>
                  <a:srgbClr val="595757"/>
                </a:solidFill>
                <a:latin typeface="Dotum"/>
                <a:ea typeface="Dotum"/>
                <a:cs typeface="Dotum"/>
                <a:sym typeface="Dotum"/>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4474"/>
        <p:cNvGrpSpPr/>
        <p:nvPr/>
      </p:nvGrpSpPr>
      <p:grpSpPr>
        <a:xfrm>
          <a:off x="0" y="0"/>
          <a:ext cx="0" cy="0"/>
          <a:chOff x="0" y="0"/>
          <a:chExt cx="0" cy="0"/>
        </a:xfrm>
      </p:grpSpPr>
      <p:sp>
        <p:nvSpPr>
          <p:cNvPr id="4479" name="Google Shape;4479;p74"/>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74</a:t>
            </a:r>
            <a:endParaRPr sz="900">
              <a:latin typeface="Arial"/>
              <a:ea typeface="Arial"/>
              <a:cs typeface="Arial"/>
              <a:sym typeface="Arial"/>
            </a:endParaRPr>
          </a:p>
        </p:txBody>
      </p:sp>
      <p:sp>
        <p:nvSpPr>
          <p:cNvPr id="4489" name="Google Shape;4489;p74"/>
          <p:cNvSpPr txBox="1"/>
          <p:nvPr/>
        </p:nvSpPr>
        <p:spPr>
          <a:xfrm>
            <a:off x="344123" y="1267336"/>
            <a:ext cx="305486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004581"/>
                </a:solidFill>
                <a:latin typeface="Arial"/>
                <a:ea typeface="Arial"/>
                <a:cs typeface="Arial"/>
                <a:sym typeface="Arial"/>
              </a:rPr>
              <a:t>컴플라이언스</a:t>
            </a:r>
            <a:endParaRPr sz="2500" dirty="0">
              <a:latin typeface="Arial"/>
              <a:ea typeface="Arial"/>
              <a:cs typeface="Arial"/>
              <a:sym typeface="Arial"/>
            </a:endParaRPr>
          </a:p>
        </p:txBody>
      </p:sp>
      <p:sp>
        <p:nvSpPr>
          <p:cNvPr id="4490" name="Google Shape;4490;p74"/>
          <p:cNvSpPr txBox="1"/>
          <p:nvPr/>
        </p:nvSpPr>
        <p:spPr>
          <a:xfrm>
            <a:off x="347299" y="2075369"/>
            <a:ext cx="6090920" cy="1087477"/>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004581"/>
                </a:solidFill>
                <a:latin typeface="Arial"/>
                <a:ea typeface="Arial"/>
                <a:cs typeface="Arial"/>
                <a:sym typeface="Arial"/>
              </a:rPr>
              <a:t>컴플라이언스</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리스크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관리</a:t>
            </a:r>
            <a:endParaRPr sz="1000" dirty="0">
              <a:latin typeface="Arial"/>
              <a:ea typeface="Arial"/>
              <a:cs typeface="Arial"/>
              <a:sym typeface="Arial"/>
            </a:endParaRPr>
          </a:p>
          <a:p>
            <a:pPr marL="12700" marR="9779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법무</a:t>
            </a:r>
            <a:r>
              <a:rPr lang="en-US" altLang="ko-KR" sz="900" dirty="0">
                <a:solidFill>
                  <a:srgbClr val="595757"/>
                </a:solidFill>
                <a:latin typeface="Dotum"/>
                <a:ea typeface="Dotum"/>
                <a:cs typeface="Dotum"/>
                <a:sym typeface="Dotum"/>
              </a:rPr>
              <a:t>·</a:t>
            </a:r>
            <a:r>
              <a:rPr lang="ko-KR" altLang="en-US" sz="900" dirty="0" err="1">
                <a:solidFill>
                  <a:srgbClr val="595757"/>
                </a:solidFill>
                <a:latin typeface="Dotum"/>
                <a:ea typeface="Dotum"/>
                <a:cs typeface="Dotum"/>
                <a:sym typeface="Dotum"/>
              </a:rPr>
              <a:t>컴플라이언스팀을</a:t>
            </a:r>
            <a:r>
              <a:rPr lang="ko-KR" altLang="en-US" sz="900" dirty="0">
                <a:solidFill>
                  <a:srgbClr val="595757"/>
                </a:solidFill>
                <a:latin typeface="Dotum"/>
                <a:ea typeface="Dotum"/>
                <a:cs typeface="Dotum"/>
                <a:sym typeface="Dotum"/>
              </a:rPr>
              <a:t> 준법 전담 조직으로 두어 사업별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조직별 법령에 따른 규제 환경을 분석하고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법령의 제</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개정 동향을 수시로 분석하는 등의 컴플라이언스 리스크 관리 활동을 수행하고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법무</a:t>
            </a:r>
            <a:r>
              <a:rPr lang="en-US" altLang="ko-KR" sz="900" dirty="0">
                <a:solidFill>
                  <a:srgbClr val="595757"/>
                </a:solidFill>
                <a:latin typeface="Dotum"/>
                <a:ea typeface="Dotum"/>
                <a:cs typeface="Dotum"/>
                <a:sym typeface="Dotum"/>
              </a:rPr>
              <a:t>·</a:t>
            </a:r>
            <a:r>
              <a:rPr lang="ko-KR" altLang="en-US" sz="900" dirty="0" err="1">
                <a:solidFill>
                  <a:srgbClr val="595757"/>
                </a:solidFill>
                <a:latin typeface="Dotum"/>
                <a:ea typeface="Dotum"/>
                <a:cs typeface="Dotum"/>
                <a:sym typeface="Dotum"/>
              </a:rPr>
              <a:t>컴플라이언스팀은</a:t>
            </a:r>
            <a:r>
              <a:rPr lang="ko-KR" altLang="en-US" sz="900" dirty="0">
                <a:solidFill>
                  <a:srgbClr val="595757"/>
                </a:solidFill>
                <a:latin typeface="Dotum"/>
                <a:ea typeface="Dotum"/>
                <a:cs typeface="Dotum"/>
                <a:sym typeface="Dotum"/>
              </a:rPr>
              <a:t> 업무와 관련하여 규제 기관에서 발표하는 내용을 모니터링하고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관련자에게 회의</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뉴스레터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실무 협의 등 다양한 채널을 통해 공유합니다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컴플라이언스 리스크가 식별되면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변경 내용 등에 대해 연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회 준법지원인에게 보고하고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필요 시 임직원에게 교육을 실시합니다</a:t>
            </a:r>
            <a:r>
              <a:rPr lang="en-US" altLang="ko-KR" sz="900" dirty="0">
                <a:solidFill>
                  <a:srgbClr val="595757"/>
                </a:solidFill>
                <a:latin typeface="Dotum"/>
                <a:ea typeface="Dotum"/>
                <a:cs typeface="Dotum"/>
                <a:sym typeface="Dotum"/>
              </a:rPr>
              <a:t>.</a:t>
            </a:r>
          </a:p>
        </p:txBody>
      </p:sp>
      <p:sp>
        <p:nvSpPr>
          <p:cNvPr id="4491" name="Google Shape;4491;p74"/>
          <p:cNvSpPr txBox="1"/>
          <p:nvPr/>
        </p:nvSpPr>
        <p:spPr>
          <a:xfrm>
            <a:off x="329970" y="3285806"/>
            <a:ext cx="177292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004581"/>
                </a:solidFill>
                <a:latin typeface="Arial"/>
                <a:ea typeface="Arial"/>
                <a:cs typeface="Arial"/>
                <a:sym typeface="Arial"/>
              </a:rPr>
              <a:t>준법경영시스템</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기반</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내부</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심사</a:t>
            </a:r>
            <a:endParaRPr sz="1000" dirty="0">
              <a:latin typeface="Arial"/>
              <a:ea typeface="Arial"/>
              <a:cs typeface="Arial"/>
              <a:sym typeface="Arial"/>
            </a:endParaRPr>
          </a:p>
        </p:txBody>
      </p:sp>
      <p:sp>
        <p:nvSpPr>
          <p:cNvPr id="4492" name="Google Shape;4492;p74"/>
          <p:cNvSpPr txBox="1"/>
          <p:nvPr/>
        </p:nvSpPr>
        <p:spPr>
          <a:xfrm>
            <a:off x="317270" y="4412894"/>
            <a:ext cx="6105525" cy="12536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004581"/>
                </a:solidFill>
                <a:latin typeface="Arial"/>
                <a:ea typeface="Arial"/>
                <a:cs typeface="Arial"/>
                <a:sym typeface="Arial"/>
              </a:rPr>
              <a:t>제보</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시스템</a:t>
            </a:r>
            <a:r>
              <a:rPr lang="en-US" sz="1000" b="0" dirty="0">
                <a:solidFill>
                  <a:srgbClr val="004581"/>
                </a:solidFill>
                <a:latin typeface="Arial"/>
                <a:ea typeface="Arial"/>
                <a:cs typeface="Arial"/>
                <a:sym typeface="Arial"/>
              </a:rPr>
              <a:t> </a:t>
            </a:r>
            <a:endParaRPr sz="1100" dirty="0">
              <a:latin typeface="Dotum"/>
              <a:ea typeface="Dotum"/>
              <a:cs typeface="Dotum"/>
              <a:sym typeface="Dotum"/>
            </a:endParaRPr>
          </a:p>
          <a:p>
            <a:pPr marL="12700" marR="5080" lvl="0" indent="0" algn="l" rtl="0">
              <a:lnSpc>
                <a:spcPct val="120300"/>
              </a:lnSpc>
              <a:spcBef>
                <a:spcPts val="650"/>
              </a:spcBef>
              <a:spcAft>
                <a:spcPts val="0"/>
              </a:spcAft>
              <a:buNone/>
            </a:pPr>
            <a:r>
              <a:rPr lang="en-US" altLang="ko-KR" sz="900" dirty="0">
                <a:solidFill>
                  <a:srgbClr val="595757"/>
                </a:solidFill>
                <a:latin typeface="Dotum"/>
                <a:ea typeface="Dotum"/>
                <a:cs typeface="Dotum"/>
                <a:sym typeface="Dotum"/>
              </a:rPr>
              <a:t>CJ</a:t>
            </a:r>
            <a:r>
              <a:rPr lang="ko-KR" altLang="en-US" sz="900" dirty="0">
                <a:solidFill>
                  <a:srgbClr val="595757"/>
                </a:solidFill>
                <a:latin typeface="Dotum"/>
                <a:ea typeface="Dotum"/>
                <a:cs typeface="Dotum"/>
                <a:sym typeface="Dotum"/>
              </a:rPr>
              <a:t>그룹은 내</a:t>
            </a:r>
            <a:r>
              <a:rPr lang="en-US" altLang="ko-KR" sz="900" dirty="0">
                <a:solidFill>
                  <a:srgbClr val="595757"/>
                </a:solidFill>
                <a:latin typeface="Dotum"/>
                <a:ea typeface="Dotum"/>
                <a:cs typeface="Dotum"/>
                <a:sym typeface="Dotum"/>
              </a:rPr>
              <a:t>·</a:t>
            </a:r>
            <a:r>
              <a:rPr lang="ko-KR" altLang="en-US" sz="900" dirty="0">
                <a:solidFill>
                  <a:srgbClr val="595757"/>
                </a:solidFill>
                <a:latin typeface="Dotum"/>
                <a:ea typeface="Dotum"/>
                <a:cs typeface="Dotum"/>
                <a:sym typeface="Dotum"/>
              </a:rPr>
              <a:t>외부 이해관계자 모두가 접근할 수 있는 부정행위 신고 시스템을 제공하고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내부 임직원이 안심하고 제보할 수 있도록 메일</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온라인 제보 등 다양한 채널을 운영하고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제보자의 불이익을 방지하기 위한 제보자 보호 조치를 시행하고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외부 이해관계자의 경우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그룹 제보 </a:t>
            </a:r>
            <a:r>
              <a:rPr lang="ko-KR" altLang="en-US" sz="900" dirty="0" err="1">
                <a:solidFill>
                  <a:srgbClr val="595757"/>
                </a:solidFill>
                <a:latin typeface="Dotum"/>
                <a:ea typeface="Dotum"/>
                <a:cs typeface="Dotum"/>
                <a:sym typeface="Dotum"/>
              </a:rPr>
              <a:t>시스템뿐만</a:t>
            </a:r>
            <a:r>
              <a:rPr lang="ko-KR" altLang="en-US" sz="900" dirty="0">
                <a:solidFill>
                  <a:srgbClr val="595757"/>
                </a:solidFill>
                <a:latin typeface="Dotum"/>
                <a:ea typeface="Dotum"/>
                <a:cs typeface="Dotum"/>
                <a:sym typeface="Dotum"/>
              </a:rPr>
              <a:t> 아니라 홈페이지를 통해 독립적인 제</a:t>
            </a:r>
            <a:r>
              <a:rPr lang="en-US" altLang="ko-KR" sz="900" dirty="0">
                <a:solidFill>
                  <a:srgbClr val="595757"/>
                </a:solidFill>
                <a:latin typeface="Dotum"/>
                <a:ea typeface="Dotum"/>
                <a:cs typeface="Dotum"/>
                <a:sym typeface="Dotum"/>
              </a:rPr>
              <a:t>3</a:t>
            </a:r>
            <a:r>
              <a:rPr lang="ko-KR" altLang="en-US" sz="900" dirty="0">
                <a:solidFill>
                  <a:srgbClr val="595757"/>
                </a:solidFill>
                <a:latin typeface="Dotum"/>
                <a:ea typeface="Dotum"/>
                <a:cs typeface="Dotum"/>
                <a:sym typeface="Dotum"/>
              </a:rPr>
              <a:t>의 채널인 ‘</a:t>
            </a:r>
            <a:r>
              <a:rPr lang="ko-KR" altLang="en-US" sz="900" dirty="0" err="1">
                <a:solidFill>
                  <a:srgbClr val="595757"/>
                </a:solidFill>
                <a:latin typeface="Dotum"/>
                <a:ea typeface="Dotum"/>
                <a:cs typeface="Dotum"/>
                <a:sym typeface="Dotum"/>
              </a:rPr>
              <a:t>케이휘슬</a:t>
            </a:r>
            <a:r>
              <a:rPr lang="en-US" altLang="ko-KR" sz="900" dirty="0">
                <a:solidFill>
                  <a:srgbClr val="595757"/>
                </a:solidFill>
                <a:latin typeface="Dotum"/>
                <a:ea typeface="Dotum"/>
                <a:cs typeface="Dotum"/>
                <a:sym typeface="Dotum"/>
              </a:rPr>
              <a:t>(K-Whistle)’</a:t>
            </a:r>
            <a:r>
              <a:rPr lang="ko-KR" altLang="en-US" sz="900" dirty="0">
                <a:solidFill>
                  <a:srgbClr val="595757"/>
                </a:solidFill>
                <a:latin typeface="Dotum"/>
                <a:ea typeface="Dotum"/>
                <a:cs typeface="Dotum"/>
                <a:sym typeface="Dotum"/>
              </a:rPr>
              <a:t>을 통한 제보도 가능하며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제보와 관련된 모든 데이터는 암호화되어 안전하게 관리됩니다</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제보된</a:t>
            </a:r>
            <a:r>
              <a:rPr lang="ko-KR" altLang="en-US" sz="900" dirty="0">
                <a:solidFill>
                  <a:srgbClr val="595757"/>
                </a:solidFill>
                <a:latin typeface="Dotum"/>
                <a:ea typeface="Dotum"/>
                <a:cs typeface="Dotum"/>
                <a:sym typeface="Dotum"/>
              </a:rPr>
              <a:t> 모든 내용은 </a:t>
            </a:r>
            <a:r>
              <a:rPr lang="en-US" altLang="ko-KR" sz="900" dirty="0">
                <a:solidFill>
                  <a:srgbClr val="595757"/>
                </a:solidFill>
                <a:latin typeface="Dotum"/>
                <a:ea typeface="Dotum"/>
                <a:cs typeface="Dotum"/>
                <a:sym typeface="Dotum"/>
              </a:rPr>
              <a:t>CJ</a:t>
            </a:r>
            <a:r>
              <a:rPr lang="ko-KR" altLang="en-US" sz="900" dirty="0">
                <a:solidFill>
                  <a:srgbClr val="595757"/>
                </a:solidFill>
                <a:latin typeface="Dotum"/>
                <a:ea typeface="Dotum"/>
                <a:cs typeface="Dotum"/>
                <a:sym typeface="Dotum"/>
              </a:rPr>
              <a:t>그룹의 책임 부서 관리하에 독립적으로 처리되며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제보 운영 방침에 따라 모든 제보자의 신분과 내용은 철저히 익명성이 보장됩니다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4493" name="Google Shape;4493;p74"/>
          <p:cNvSpPr txBox="1"/>
          <p:nvPr/>
        </p:nvSpPr>
        <p:spPr>
          <a:xfrm>
            <a:off x="359994" y="5802505"/>
            <a:ext cx="106426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a:solidFill>
                  <a:srgbClr val="004581"/>
                </a:solidFill>
                <a:latin typeface="Arial"/>
                <a:ea typeface="Arial"/>
                <a:cs typeface="Arial"/>
                <a:sym typeface="Arial"/>
              </a:rPr>
              <a:t>컴플라이언스 레터</a:t>
            </a:r>
            <a:endParaRPr sz="1000">
              <a:latin typeface="Arial"/>
              <a:ea typeface="Arial"/>
              <a:cs typeface="Arial"/>
              <a:sym typeface="Arial"/>
            </a:endParaRPr>
          </a:p>
        </p:txBody>
      </p:sp>
      <p:sp>
        <p:nvSpPr>
          <p:cNvPr id="4500" name="Google Shape;4500;p74"/>
          <p:cNvSpPr txBox="1"/>
          <p:nvPr/>
        </p:nvSpPr>
        <p:spPr>
          <a:xfrm>
            <a:off x="329970" y="3564479"/>
            <a:ext cx="6092825" cy="677621"/>
          </a:xfrm>
          <a:prstGeom prst="rect">
            <a:avLst/>
          </a:prstGeom>
          <a:noFill/>
          <a:ln>
            <a:noFill/>
          </a:ln>
        </p:spPr>
        <p:txBody>
          <a:bodyPr spcFirstLastPara="1" wrap="square" lIns="0" tIns="12700" rIns="0" bIns="0" anchor="t" anchorCtr="0">
            <a:spAutoFit/>
          </a:bodyPr>
          <a:lstStyle/>
          <a:p>
            <a:pPr marL="12700" marR="93980" lvl="0" indent="0" algn="just"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컴플라이언스 경영시스템</a:t>
            </a:r>
            <a:r>
              <a:rPr lang="en-US" altLang="ko-KR" sz="900" dirty="0">
                <a:solidFill>
                  <a:srgbClr val="595757"/>
                </a:solidFill>
                <a:latin typeface="Dotum"/>
                <a:ea typeface="Dotum"/>
                <a:cs typeface="Dotum"/>
                <a:sym typeface="Dotum"/>
              </a:rPr>
              <a:t>(ISO 37301)</a:t>
            </a:r>
            <a:r>
              <a:rPr lang="ko-KR" altLang="en-US" sz="900" dirty="0">
                <a:solidFill>
                  <a:srgbClr val="595757"/>
                </a:solidFill>
                <a:latin typeface="Dotum"/>
                <a:ea typeface="Dotum"/>
                <a:cs typeface="Dotum"/>
                <a:sym typeface="Dotum"/>
              </a:rPr>
              <a:t>을 기반으로 연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회 내부심사를 실시하여 이사회에 보고하고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해당 프로세스는 ‘</a:t>
            </a:r>
            <a:r>
              <a:rPr lang="ko-KR" altLang="en-US" sz="900" dirty="0" err="1">
                <a:solidFill>
                  <a:srgbClr val="595757"/>
                </a:solidFill>
                <a:latin typeface="Dotum"/>
                <a:ea typeface="Dotum"/>
                <a:cs typeface="Dotum"/>
                <a:sym typeface="Dotum"/>
              </a:rPr>
              <a:t>준법통제기준세칙’에서</a:t>
            </a:r>
            <a:r>
              <a:rPr lang="ko-KR" altLang="en-US" sz="900" dirty="0">
                <a:solidFill>
                  <a:srgbClr val="595757"/>
                </a:solidFill>
                <a:latin typeface="Dotum"/>
                <a:ea typeface="Dotum"/>
                <a:cs typeface="Dotum"/>
                <a:sym typeface="Dotum"/>
              </a:rPr>
              <a:t> 정하고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각 사업조직과 조직별 위험관리 목표를 설정하고 수행 내역을 모니터링 및 평가하여 </a:t>
            </a:r>
            <a:r>
              <a:rPr lang="en-US" altLang="ko-KR" sz="900" dirty="0">
                <a:solidFill>
                  <a:srgbClr val="595757"/>
                </a:solidFill>
                <a:latin typeface="Dotum"/>
                <a:ea typeface="Dotum"/>
                <a:cs typeface="Dotum"/>
                <a:sym typeface="Dotum"/>
              </a:rPr>
              <a:t>ISO 37301</a:t>
            </a:r>
            <a:r>
              <a:rPr lang="ko-KR" altLang="en-US" sz="900" dirty="0">
                <a:solidFill>
                  <a:srgbClr val="595757"/>
                </a:solidFill>
                <a:latin typeface="Dotum"/>
                <a:ea typeface="Dotum"/>
                <a:cs typeface="Dotum"/>
                <a:sym typeface="Dotum"/>
              </a:rPr>
              <a:t>의 근거 자료로 활용하고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모니터링에 따른 개선사항을 권고하고 그 수행 내역을 체계적으로 관리하고 있습니다</a:t>
            </a:r>
            <a:r>
              <a:rPr lang="en-US" altLang="ko-KR"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4501" name="Google Shape;4501;p74"/>
          <p:cNvSpPr txBox="1"/>
          <p:nvPr/>
        </p:nvSpPr>
        <p:spPr>
          <a:xfrm>
            <a:off x="359956" y="6080899"/>
            <a:ext cx="6094095" cy="1010020"/>
          </a:xfrm>
          <a:prstGeom prst="rect">
            <a:avLst/>
          </a:prstGeom>
          <a:noFill/>
          <a:ln>
            <a:noFill/>
          </a:ln>
        </p:spPr>
        <p:txBody>
          <a:bodyPr spcFirstLastPara="1" wrap="square" lIns="0" tIns="12700" rIns="0" bIns="0" anchor="t" anchorCtr="0">
            <a:spAutoFit/>
          </a:bodyPr>
          <a:lstStyle/>
          <a:p>
            <a:pPr marL="12700" marR="67310" lvl="0" indent="0" algn="just" rtl="0">
              <a:lnSpc>
                <a:spcPct val="120300"/>
              </a:lnSpc>
              <a:spcBef>
                <a:spcPts val="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규제 동향 및 사내 컴플라이언스 제도 안내 등의 주제를 담은 ‘컴플라이언스 </a:t>
            </a:r>
            <a:r>
              <a:rPr lang="ko-KR" altLang="en-US" sz="900" dirty="0" err="1">
                <a:solidFill>
                  <a:srgbClr val="595757"/>
                </a:solidFill>
                <a:latin typeface="Dotum"/>
                <a:ea typeface="Dotum"/>
                <a:cs typeface="Dotum"/>
                <a:sym typeface="Dotum"/>
              </a:rPr>
              <a:t>레터’를</a:t>
            </a:r>
            <a:r>
              <a:rPr lang="ko-KR" altLang="en-US" sz="900" dirty="0">
                <a:solidFill>
                  <a:srgbClr val="595757"/>
                </a:solidFill>
                <a:latin typeface="Dotum"/>
                <a:ea typeface="Dotum"/>
                <a:cs typeface="Dotum"/>
                <a:sym typeface="Dotum"/>
              </a:rPr>
              <a:t> 정기적으로 발송하고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중대재해처벌법</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상생협력법 등 회사의 경영과 밀접하게 연관된 법규에 대해 단순한 정보 전달에 그치지 않고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시사점을 함께 공유할 수 있도록 임직원이 이해하기 쉬운 스토리라인과 표현을 활용한 구성으로 제작하여 긍정적인 반응을 얻고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특히 상생협력법 및 하도급법 개정에 따라 시행된 납품대금 연동제 관련 레터는 제도 도입 전에 선제적으로 발송되어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관련 임직원의 이해도를 높이고 컴플라이언스 측면의 시사점을 공유함으로써 실행 부서의 업무 부담을 최소화하는 데 기여하였습니다</a:t>
            </a:r>
            <a:r>
              <a:rPr lang="en-US" altLang="ko-KR" sz="900" dirty="0">
                <a:solidFill>
                  <a:srgbClr val="595757"/>
                </a:solidFill>
                <a:latin typeface="Dotum"/>
                <a:ea typeface="Dotum"/>
                <a:cs typeface="Dotum"/>
                <a:sym typeface="Dotum"/>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4540"/>
        <p:cNvGrpSpPr/>
        <p:nvPr/>
      </p:nvGrpSpPr>
      <p:grpSpPr>
        <a:xfrm>
          <a:off x="0" y="0"/>
          <a:ext cx="0" cy="0"/>
          <a:chOff x="0" y="0"/>
          <a:chExt cx="0" cy="0"/>
        </a:xfrm>
      </p:grpSpPr>
      <p:sp>
        <p:nvSpPr>
          <p:cNvPr id="4545" name="Google Shape;4545;p75"/>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75</a:t>
            </a:r>
            <a:endParaRPr sz="900">
              <a:latin typeface="Arial"/>
              <a:ea typeface="Arial"/>
              <a:cs typeface="Arial"/>
              <a:sym typeface="Arial"/>
            </a:endParaRPr>
          </a:p>
        </p:txBody>
      </p:sp>
      <p:sp>
        <p:nvSpPr>
          <p:cNvPr id="4555" name="Google Shape;4555;p75"/>
          <p:cNvSpPr txBox="1"/>
          <p:nvPr/>
        </p:nvSpPr>
        <p:spPr>
          <a:xfrm>
            <a:off x="344124" y="1267336"/>
            <a:ext cx="24193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004581"/>
                </a:solidFill>
                <a:latin typeface="Arial"/>
                <a:ea typeface="Arial"/>
                <a:cs typeface="Arial"/>
                <a:sym typeface="Arial"/>
              </a:rPr>
              <a:t>통합 리스크 관리</a:t>
            </a:r>
            <a:endParaRPr sz="2500">
              <a:latin typeface="Arial"/>
              <a:ea typeface="Arial"/>
              <a:cs typeface="Arial"/>
              <a:sym typeface="Arial"/>
            </a:endParaRPr>
          </a:p>
        </p:txBody>
      </p:sp>
      <p:sp>
        <p:nvSpPr>
          <p:cNvPr id="4556" name="Google Shape;4556;p75"/>
          <p:cNvSpPr txBox="1"/>
          <p:nvPr/>
        </p:nvSpPr>
        <p:spPr>
          <a:xfrm>
            <a:off x="347299" y="2075362"/>
            <a:ext cx="6105525" cy="12536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004581"/>
                </a:solidFill>
                <a:latin typeface="Arial"/>
                <a:ea typeface="Arial"/>
                <a:cs typeface="Arial"/>
                <a:sym typeface="Arial"/>
              </a:rPr>
              <a:t>통합</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리스크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관리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체계</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강화</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각종 사업 활동에서 발생할 수 있는 리스크를 체계적으로 관리하기 위해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경영지원 조직 산하에 리스크 관리 전담 부서를 지정하여 전사 리스크를 통합 관리할 수 있도록 체계를 정비하고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리스크 사전 관리 및 신속한 사후 대응을 위한 책임과 역할을 명확히 하였습니다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한 단계 더 나아가</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리스크 발생 시 사고 유형별 리스크 등급을 분류하여 각 보고 대상과 개선 이행 주체를 명확히 하기 위한 전사 리스크 통합 관리 체계 구축을 완료하였습니다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보험 기준과 계획을 수립하여 지속 운영 가능한 보험 프로세스 리스크 관리 체계를 강화하였습니다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강화된 통합 리스크 관리 체계를 기반으로 능동적인 리스크 사전 관리를 지속하겠습니다</a:t>
            </a:r>
            <a:r>
              <a:rPr lang="en-US" altLang="ko-KR" sz="900" dirty="0">
                <a:solidFill>
                  <a:srgbClr val="595757"/>
                </a:solidFill>
                <a:latin typeface="Dotum"/>
                <a:ea typeface="Dotum"/>
                <a:cs typeface="Dotum"/>
                <a:sym typeface="Dotum"/>
              </a:rPr>
              <a:t>.</a:t>
            </a:r>
          </a:p>
        </p:txBody>
      </p:sp>
      <p:sp>
        <p:nvSpPr>
          <p:cNvPr id="4557" name="Google Shape;4557;p75"/>
          <p:cNvSpPr txBox="1"/>
          <p:nvPr/>
        </p:nvSpPr>
        <p:spPr>
          <a:xfrm>
            <a:off x="347299" y="3399083"/>
            <a:ext cx="6093460" cy="921278"/>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004581"/>
                </a:solidFill>
                <a:latin typeface="Arial"/>
                <a:ea typeface="Arial"/>
                <a:cs typeface="Arial"/>
                <a:sym typeface="Arial"/>
              </a:rPr>
              <a:t>리스크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위원회</a:t>
            </a:r>
            <a:endParaRPr sz="1000" dirty="0">
              <a:latin typeface="Arial"/>
              <a:ea typeface="Arial"/>
              <a:cs typeface="Arial"/>
              <a:sym typeface="Arial"/>
            </a:endParaRPr>
          </a:p>
          <a:p>
            <a:pPr marL="12700" marR="97155" lvl="0" indent="0" algn="just" rtl="0">
              <a:lnSpc>
                <a:spcPct val="120300"/>
              </a:lnSpc>
              <a:spcBef>
                <a:spcPts val="700"/>
              </a:spcBef>
              <a:spcAft>
                <a:spcPts val="0"/>
              </a:spcAft>
              <a:buNone/>
            </a:pPr>
            <a:r>
              <a:rPr lang="ko-KR" altLang="en-US" sz="900" dirty="0" err="1">
                <a:solidFill>
                  <a:srgbClr val="595757"/>
                </a:solidFill>
                <a:latin typeface="Dotum"/>
                <a:ea typeface="Dotum"/>
                <a:cs typeface="Dotum"/>
                <a:sym typeface="Dotum"/>
              </a:rPr>
              <a:t>리스크위원회는</a:t>
            </a:r>
            <a:r>
              <a:rPr lang="ko-KR" altLang="en-US" sz="900" dirty="0">
                <a:solidFill>
                  <a:srgbClr val="595757"/>
                </a:solidFill>
                <a:latin typeface="Dotum"/>
                <a:ea typeface="Dotum"/>
                <a:cs typeface="Dotum"/>
                <a:sym typeface="Dotum"/>
              </a:rPr>
              <a:t> 리스크 발생에 대비하여 조속한 대처로 위험 영향을 최소화할 수 있도록 수립되었습니다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위원회의 구성은 대표이사 산하 경영진과 리스크 발생 부서의 실무자로 이루어져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리스크 발생 시 현황을 신속히 보고하고 리스크 종결 대책을 강구하는 역할을 담당하고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위원회는 리스크 종결 후 개선 대책과 관리 방안을 강구하여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궁극적으로 리스크 재발을 방지하는 것을 목표로 활동하고 있습니다</a:t>
            </a:r>
            <a:r>
              <a:rPr lang="en-US" altLang="ko-KR" sz="900" dirty="0">
                <a:solidFill>
                  <a:srgbClr val="595757"/>
                </a:solidFill>
                <a:latin typeface="Dotum"/>
                <a:ea typeface="Dotum"/>
                <a:cs typeface="Dotum"/>
                <a:sym typeface="Dotum"/>
              </a:rPr>
              <a:t>.</a:t>
            </a:r>
          </a:p>
        </p:txBody>
      </p:sp>
      <p:sp>
        <p:nvSpPr>
          <p:cNvPr id="4558" name="Google Shape;4558;p75"/>
          <p:cNvSpPr txBox="1"/>
          <p:nvPr/>
        </p:nvSpPr>
        <p:spPr>
          <a:xfrm>
            <a:off x="347299" y="4397303"/>
            <a:ext cx="6104255" cy="762635"/>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a:solidFill>
                  <a:srgbClr val="004581"/>
                </a:solidFill>
                <a:latin typeface="Arial"/>
                <a:ea typeface="Arial"/>
                <a:cs typeface="Arial"/>
                <a:sym typeface="Arial"/>
              </a:rPr>
              <a:t>BRM(Business Risk Management)팀</a:t>
            </a:r>
            <a:endParaRPr sz="1000" dirty="0">
              <a:latin typeface="Arial"/>
              <a:ea typeface="Arial"/>
              <a:cs typeface="Arial"/>
              <a:sym typeface="Arial"/>
            </a:endParaRPr>
          </a:p>
          <a:p>
            <a:pPr marL="12700" marR="5080" lvl="0" indent="0" algn="just" rtl="0">
              <a:lnSpc>
                <a:spcPct val="120300"/>
              </a:lnSpc>
              <a:spcBef>
                <a:spcPts val="700"/>
              </a:spcBef>
              <a:spcAft>
                <a:spcPts val="0"/>
              </a:spcAft>
              <a:buNone/>
            </a:pPr>
            <a:r>
              <a:rPr lang="en-US" altLang="ko-KR" sz="900" dirty="0">
                <a:solidFill>
                  <a:srgbClr val="595757"/>
                </a:solidFill>
                <a:latin typeface="Dotum"/>
                <a:ea typeface="Dotum"/>
                <a:cs typeface="Dotum"/>
                <a:sym typeface="Dotum"/>
              </a:rPr>
              <a:t>BRM</a:t>
            </a:r>
            <a:r>
              <a:rPr lang="ko-KR" altLang="en-US" sz="900" dirty="0">
                <a:solidFill>
                  <a:srgbClr val="595757"/>
                </a:solidFill>
                <a:latin typeface="Dotum"/>
                <a:ea typeface="Dotum"/>
                <a:cs typeface="Dotum"/>
                <a:sym typeface="Dotum"/>
              </a:rPr>
              <a:t>팀은 전사 리스크 관리 전담 부서로서 리스크 현황을 점검하고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개선 이행 점검을 수행하여 전사 리스크 현황을 통합 관리하는 역할을 담당하고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a:t>
            </a:r>
            <a:r>
              <a:rPr lang="en-US" altLang="ko-KR" sz="900" dirty="0">
                <a:solidFill>
                  <a:srgbClr val="595757"/>
                </a:solidFill>
                <a:latin typeface="Dotum"/>
                <a:ea typeface="Dotum"/>
                <a:cs typeface="Dotum"/>
                <a:sym typeface="Dotum"/>
              </a:rPr>
              <a:t>, ESG</a:t>
            </a:r>
            <a:r>
              <a:rPr lang="ko-KR" altLang="en-US" sz="900" dirty="0">
                <a:solidFill>
                  <a:srgbClr val="595757"/>
                </a:solidFill>
                <a:latin typeface="Dotum"/>
                <a:ea typeface="Dotum"/>
                <a:cs typeface="Dotum"/>
                <a:sym typeface="Dotum"/>
              </a:rPr>
              <a:t>위원회에 연 </a:t>
            </a:r>
            <a:r>
              <a:rPr lang="en-US" altLang="ko-KR" sz="900" dirty="0">
                <a:solidFill>
                  <a:srgbClr val="595757"/>
                </a:solidFill>
                <a:latin typeface="Dotum"/>
                <a:ea typeface="Dotum"/>
                <a:cs typeface="Dotum"/>
                <a:sym typeface="Dotum"/>
              </a:rPr>
              <a:t>1</a:t>
            </a:r>
            <a:r>
              <a:rPr lang="ko-KR" altLang="en-US" sz="900" dirty="0">
                <a:solidFill>
                  <a:srgbClr val="595757"/>
                </a:solidFill>
                <a:latin typeface="Dotum"/>
                <a:ea typeface="Dotum"/>
                <a:cs typeface="Dotum"/>
                <a:sym typeface="Dotum"/>
              </a:rPr>
              <a:t>회 이상 발생한 리스크의 대응 결과와 개선 대책을 보고하여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이를 다시 리스크 통합 관리 체계에 반영할 수 있도록 운영하고 있습니다</a:t>
            </a:r>
            <a:r>
              <a:rPr lang="en-US" altLang="ko-KR" sz="900" dirty="0">
                <a:solidFill>
                  <a:srgbClr val="595757"/>
                </a:solidFill>
                <a:latin typeface="Dotum"/>
                <a:ea typeface="Dotum"/>
                <a:cs typeface="Dotum"/>
                <a:sym typeface="Dotum"/>
              </a:rPr>
              <a:t>.</a:t>
            </a:r>
          </a:p>
        </p:txBody>
      </p:sp>
      <p:sp>
        <p:nvSpPr>
          <p:cNvPr id="4559" name="Google Shape;4559;p75"/>
          <p:cNvSpPr txBox="1"/>
          <p:nvPr/>
        </p:nvSpPr>
        <p:spPr>
          <a:xfrm>
            <a:off x="373380" y="5388625"/>
            <a:ext cx="6103620" cy="12536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004581"/>
                </a:solidFill>
                <a:latin typeface="Arial"/>
                <a:ea typeface="Arial"/>
                <a:cs typeface="Arial"/>
                <a:sym typeface="Arial"/>
              </a:rPr>
              <a:t>리스크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관련</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교육</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시행</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ko-KR" altLang="en-US" sz="900" dirty="0">
                <a:solidFill>
                  <a:srgbClr val="595757"/>
                </a:solidFill>
                <a:latin typeface="Dotum"/>
                <a:ea typeface="Dotum"/>
                <a:cs typeface="Dotum"/>
                <a:sym typeface="Dotum"/>
              </a:rPr>
              <a:t>전사 리스크 관리 역량 강화 및 관련 프로세스 내재화를 위해 각 사업 부문별 임직원들을 대상으로 정기적으로 교육을 진행하고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리스크 유형</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영업 경로</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직급별 맞춤 교육을 통해 그 효과를 높이고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특히 위험과 영향을 고려하여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채권 중심의 리스크 교육에 집중하고 있습니다</a:t>
            </a:r>
            <a:r>
              <a:rPr lang="en-US" altLang="ko-KR" sz="900" dirty="0">
                <a:solidFill>
                  <a:srgbClr val="595757"/>
                </a:solidFill>
                <a:latin typeface="Dotum"/>
                <a:ea typeface="Dotum"/>
                <a:cs typeface="Dotum"/>
                <a:sym typeface="Dotum"/>
              </a:rPr>
              <a:t>. 2023</a:t>
            </a:r>
            <a:r>
              <a:rPr lang="ko-KR" altLang="en-US" sz="900" dirty="0">
                <a:solidFill>
                  <a:srgbClr val="595757"/>
                </a:solidFill>
                <a:latin typeface="Dotum"/>
                <a:ea typeface="Dotum"/>
                <a:cs typeface="Dotum"/>
                <a:sym typeface="Dotum"/>
              </a:rPr>
              <a:t>년에는 급식사업 담당 리더 대상 채권 리스크 교육을 시행하여 리더의 관리 역할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거래 중단 리스크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거래처 부실 징후</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사전 리스크 관리 방안 등의 교육을 시행하였습니다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a:t>
            </a:r>
            <a:r>
              <a:rPr lang="ko-KR" altLang="en-US" sz="900" dirty="0" err="1">
                <a:solidFill>
                  <a:srgbClr val="595757"/>
                </a:solidFill>
                <a:latin typeface="Dotum"/>
                <a:ea typeface="Dotum"/>
                <a:cs typeface="Dotum"/>
                <a:sym typeface="Dotum"/>
              </a:rPr>
              <a:t>푸드서비스사업본부</a:t>
            </a:r>
            <a:r>
              <a:rPr lang="ko-KR" altLang="en-US" sz="900" dirty="0">
                <a:solidFill>
                  <a:srgbClr val="595757"/>
                </a:solidFill>
                <a:latin typeface="Dotum"/>
                <a:ea typeface="Dotum"/>
                <a:cs typeface="Dotum"/>
                <a:sym typeface="Dotum"/>
              </a:rPr>
              <a:t> 리더 대상 교육을 실시하여</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사택 보증금</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계약 유의사항 등 업무상 고려해야 할 리스크에 대한 이해를 높이고 대응 방안을 공유하였습니다</a:t>
            </a:r>
            <a:r>
              <a:rPr lang="en-US" altLang="ko-KR" sz="900" dirty="0">
                <a:solidFill>
                  <a:srgbClr val="595757"/>
                </a:solidFill>
                <a:latin typeface="Dotum"/>
                <a:ea typeface="Dotum"/>
                <a:cs typeface="Dotum"/>
                <a:sym typeface="Dotum"/>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4609"/>
        <p:cNvGrpSpPr/>
        <p:nvPr/>
      </p:nvGrpSpPr>
      <p:grpSpPr>
        <a:xfrm>
          <a:off x="0" y="0"/>
          <a:ext cx="0" cy="0"/>
          <a:chOff x="0" y="0"/>
          <a:chExt cx="0" cy="0"/>
        </a:xfrm>
      </p:grpSpPr>
      <p:sp>
        <p:nvSpPr>
          <p:cNvPr id="4614" name="Google Shape;4614;p76"/>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76</a:t>
            </a:r>
            <a:endParaRPr sz="900">
              <a:latin typeface="Arial"/>
              <a:ea typeface="Arial"/>
              <a:cs typeface="Arial"/>
              <a:sym typeface="Arial"/>
            </a:endParaRPr>
          </a:p>
        </p:txBody>
      </p:sp>
      <p:sp>
        <p:nvSpPr>
          <p:cNvPr id="4624" name="Google Shape;4624;p76"/>
          <p:cNvSpPr txBox="1"/>
          <p:nvPr/>
        </p:nvSpPr>
        <p:spPr>
          <a:xfrm>
            <a:off x="344124" y="1267336"/>
            <a:ext cx="1377950"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a:solidFill>
                  <a:srgbClr val="004581"/>
                </a:solidFill>
                <a:latin typeface="Arial"/>
                <a:ea typeface="Arial"/>
                <a:cs typeface="Arial"/>
                <a:sym typeface="Arial"/>
              </a:rPr>
              <a:t>조세 관리</a:t>
            </a:r>
            <a:endParaRPr sz="2500">
              <a:latin typeface="Arial"/>
              <a:ea typeface="Arial"/>
              <a:cs typeface="Arial"/>
              <a:sym typeface="Arial"/>
            </a:endParaRPr>
          </a:p>
        </p:txBody>
      </p:sp>
      <p:sp>
        <p:nvSpPr>
          <p:cNvPr id="4625" name="Google Shape;4625;p76"/>
          <p:cNvSpPr txBox="1"/>
          <p:nvPr/>
        </p:nvSpPr>
        <p:spPr>
          <a:xfrm>
            <a:off x="347299" y="2075362"/>
            <a:ext cx="6090920" cy="921278"/>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004581"/>
                </a:solidFill>
                <a:latin typeface="Arial"/>
                <a:ea typeface="Arial"/>
                <a:cs typeface="Arial"/>
                <a:sym typeface="Arial"/>
              </a:rPr>
              <a:t>조세</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관리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현황</a:t>
            </a:r>
            <a:endParaRPr sz="1000" dirty="0">
              <a:latin typeface="Arial"/>
              <a:ea typeface="Arial"/>
              <a:cs typeface="Arial"/>
              <a:sym typeface="Arial"/>
            </a:endParaRPr>
          </a:p>
          <a:p>
            <a:pPr marL="12700" marR="97790" lvl="0" indent="0" algn="just"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관련 법규를 준수하고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납세 의무를 성실히 이행하며 조세 법규에 의거하여 반기별로 세법 개정에 대한 검토와 후속 조치를 이행하고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신사업 투자 등 사업 활동 과정에서 발생할 수 있는 조세 리스크를 사전 검토하여 국내외 법규를 준수하고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조세 리스크 검토에 대해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외부 세무 전문가 및 과세 당국의 자문을 반영하여 의사결정을 하고 있습니다</a:t>
            </a:r>
            <a:r>
              <a:rPr lang="en-US" altLang="ko-KR" sz="900" dirty="0">
                <a:solidFill>
                  <a:srgbClr val="595757"/>
                </a:solidFill>
                <a:latin typeface="Dotum"/>
                <a:ea typeface="Dotum"/>
                <a:cs typeface="Dotum"/>
                <a:sym typeface="Dotum"/>
              </a:rPr>
              <a:t>.</a:t>
            </a:r>
          </a:p>
        </p:txBody>
      </p:sp>
      <p:sp>
        <p:nvSpPr>
          <p:cNvPr id="4626" name="Google Shape;4626;p76"/>
          <p:cNvSpPr txBox="1"/>
          <p:nvPr/>
        </p:nvSpPr>
        <p:spPr>
          <a:xfrm>
            <a:off x="359994" y="3985442"/>
            <a:ext cx="6105525" cy="158369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004581"/>
                </a:solidFill>
                <a:latin typeface="Arial"/>
                <a:ea typeface="Arial"/>
                <a:cs typeface="Arial"/>
                <a:sym typeface="Arial"/>
              </a:rPr>
              <a:t>조세</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리스크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관리</a:t>
            </a:r>
            <a:endParaRPr sz="1000" dirty="0">
              <a:latin typeface="Arial"/>
              <a:ea typeface="Arial"/>
              <a:cs typeface="Arial"/>
              <a:sym typeface="Arial"/>
            </a:endParaRPr>
          </a:p>
          <a:p>
            <a:pPr marL="12700" marR="5080" lvl="0" indent="0" algn="l" rtl="0">
              <a:lnSpc>
                <a:spcPct val="120300"/>
              </a:lnSpc>
              <a:spcBef>
                <a:spcPts val="670"/>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조세 리스크를 최소화하기 위해 담당자 교육을 실시하며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중요 사안에 대한 세법 해석이 필요한 경우 외부 전문가 자문을 구하고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회계팀은 절세를 목표로 세금 신고에 접근하는 것과 더불어</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세금 탈루나 조세 회피</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조세법규 위반 행위에 따른 리스크를 방지하기 위해 국세법령정보시스템</a:t>
            </a:r>
            <a:r>
              <a:rPr lang="en-US" altLang="ko-KR" sz="900" dirty="0">
                <a:solidFill>
                  <a:srgbClr val="595757"/>
                </a:solidFill>
                <a:latin typeface="Dotum"/>
                <a:ea typeface="Dotum"/>
                <a:cs typeface="Dotum"/>
                <a:sym typeface="Dotum"/>
              </a:rPr>
              <a:t>, </a:t>
            </a:r>
            <a:r>
              <a:rPr lang="ko-KR" altLang="en-US" sz="900" dirty="0" err="1">
                <a:solidFill>
                  <a:srgbClr val="595757"/>
                </a:solidFill>
                <a:latin typeface="Dotum"/>
                <a:ea typeface="Dotum"/>
                <a:cs typeface="Dotum"/>
                <a:sym typeface="Dotum"/>
              </a:rPr>
              <a:t>삼일인포마인</a:t>
            </a:r>
            <a:r>
              <a:rPr lang="ko-KR" altLang="en-US" sz="900" dirty="0">
                <a:solidFill>
                  <a:srgbClr val="595757"/>
                </a:solidFill>
                <a:latin typeface="Dotum"/>
                <a:ea typeface="Dotum"/>
                <a:cs typeface="Dotum"/>
                <a:sym typeface="Dotum"/>
              </a:rPr>
              <a:t> 등의 시스템을 활용하여 관련 법령과 판례</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예규 질의 검토 등의 주기적인 모니터링을 실시하고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또한 내부회계관리제도의 관리자 검토 통제</a:t>
            </a:r>
            <a:r>
              <a:rPr lang="en-US" altLang="ko-KR" sz="900" dirty="0">
                <a:solidFill>
                  <a:srgbClr val="595757"/>
                </a:solidFill>
                <a:latin typeface="Dotum"/>
                <a:ea typeface="Dotum"/>
                <a:cs typeface="Dotum"/>
                <a:sym typeface="Dotum"/>
              </a:rPr>
              <a:t>(MRC, Management Review Control)</a:t>
            </a:r>
            <a:r>
              <a:rPr lang="ko-KR" altLang="en-US" sz="900" dirty="0">
                <a:solidFill>
                  <a:srgbClr val="595757"/>
                </a:solidFill>
                <a:latin typeface="Dotum"/>
                <a:ea typeface="Dotum"/>
                <a:cs typeface="Dotum"/>
                <a:sym typeface="Dotum"/>
              </a:rPr>
              <a:t>를 작성하여 경영진의 승인을 받고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이에 대한 감사인의 의견을 수렴합니다</a:t>
            </a:r>
            <a:r>
              <a:rPr lang="en-US" altLang="ko-KR" sz="900" dirty="0">
                <a:solidFill>
                  <a:srgbClr val="595757"/>
                </a:solidFill>
                <a:latin typeface="Dotum"/>
                <a:ea typeface="Dotum"/>
                <a:cs typeface="Dotum"/>
                <a:sym typeface="Dotum"/>
              </a:rPr>
              <a:t>. 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내부회계관리제도의 지속적인 개선 활동을 실시하여 관련 리스크를 사전에 방지하고 관리 체계를 고도화하고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당사는 세무 신고와 납부 기한을 준수하며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거래와 관련된 적격 증빙을 문서화하여 과세 당국의 자료 요청에 대해 적시에 대응할 수 있도록 준비하고 있습니다</a:t>
            </a:r>
            <a:r>
              <a:rPr lang="en-US" altLang="ko-KR" sz="900" dirty="0">
                <a:solidFill>
                  <a:srgbClr val="595757"/>
                </a:solidFill>
                <a:latin typeface="Dotum"/>
                <a:ea typeface="Dotum"/>
                <a:cs typeface="Dotum"/>
                <a:sym typeface="Dotum"/>
              </a:rPr>
              <a:t>.</a:t>
            </a:r>
          </a:p>
        </p:txBody>
      </p:sp>
      <p:sp>
        <p:nvSpPr>
          <p:cNvPr id="4627" name="Google Shape;4627;p76"/>
          <p:cNvSpPr txBox="1"/>
          <p:nvPr/>
        </p:nvSpPr>
        <p:spPr>
          <a:xfrm>
            <a:off x="344124" y="5799744"/>
            <a:ext cx="6090920" cy="75819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004581"/>
                </a:solidFill>
                <a:latin typeface="Arial"/>
                <a:ea typeface="Arial"/>
                <a:cs typeface="Arial"/>
                <a:sym typeface="Arial"/>
              </a:rPr>
              <a:t>조세</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공시</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사항</a:t>
            </a:r>
            <a:endParaRPr sz="1000" dirty="0">
              <a:latin typeface="Arial"/>
              <a:ea typeface="Arial"/>
              <a:cs typeface="Arial"/>
              <a:sym typeface="Arial"/>
            </a:endParaRPr>
          </a:p>
          <a:p>
            <a:pPr marL="12700" marR="97790" lvl="0" indent="0" algn="just"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프레시웨이는</a:t>
            </a:r>
            <a:r>
              <a:rPr lang="ko-KR" altLang="en-US" sz="900" dirty="0">
                <a:solidFill>
                  <a:srgbClr val="595757"/>
                </a:solidFill>
                <a:latin typeface="Dotum"/>
                <a:ea typeface="Dotum"/>
                <a:cs typeface="Dotum"/>
                <a:sym typeface="Dotum"/>
              </a:rPr>
              <a:t> 법인세</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부가가치세 등 각 조세별 세무신고의 납부 기준 및 기한을 준수하며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거래와 관련된 적격 증빙과 의사결정 근거를 문서화하여 보관합니다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외부감사에 관한 법률에 따라 금융감독원 전자공시시스템</a:t>
            </a:r>
            <a:r>
              <a:rPr lang="en-US" altLang="ko-KR" sz="900" dirty="0">
                <a:solidFill>
                  <a:srgbClr val="595757"/>
                </a:solidFill>
                <a:latin typeface="Dotum"/>
                <a:ea typeface="Dotum"/>
                <a:cs typeface="Dotum"/>
                <a:sym typeface="Dotum"/>
              </a:rPr>
              <a:t>(DART)</a:t>
            </a:r>
            <a:r>
              <a:rPr lang="ko-KR" altLang="en-US" sz="900" dirty="0">
                <a:solidFill>
                  <a:srgbClr val="595757"/>
                </a:solidFill>
                <a:latin typeface="Dotum"/>
                <a:ea typeface="Dotum"/>
                <a:cs typeface="Dotum"/>
                <a:sym typeface="Dotum"/>
              </a:rPr>
              <a:t>에 감사보고서를 공시하고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주석을 활용하여 법인세 산출 기준 관련 정보를 공개하고 있습니다</a:t>
            </a:r>
            <a:r>
              <a:rPr lang="en-US" altLang="ko-KR" sz="900" dirty="0">
                <a:solidFill>
                  <a:srgbClr val="595757"/>
                </a:solidFill>
                <a:latin typeface="Dotum"/>
                <a:ea typeface="Dotum"/>
                <a:cs typeface="Dotum"/>
                <a:sym typeface="Dotum"/>
              </a:rPr>
              <a:t>.</a:t>
            </a:r>
          </a:p>
        </p:txBody>
      </p:sp>
      <p:sp>
        <p:nvSpPr>
          <p:cNvPr id="4628" name="Google Shape;4628;p76"/>
          <p:cNvSpPr txBox="1"/>
          <p:nvPr/>
        </p:nvSpPr>
        <p:spPr>
          <a:xfrm>
            <a:off x="347299" y="3056310"/>
            <a:ext cx="6092825" cy="758190"/>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000" b="0" dirty="0" err="1">
                <a:solidFill>
                  <a:srgbClr val="004581"/>
                </a:solidFill>
                <a:latin typeface="Arial"/>
                <a:ea typeface="Arial"/>
                <a:cs typeface="Arial"/>
                <a:sym typeface="Arial"/>
              </a:rPr>
              <a:t>조세</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관리</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전담</a:t>
            </a:r>
            <a:r>
              <a:rPr lang="en-US" sz="1000" b="0" dirty="0">
                <a:solidFill>
                  <a:srgbClr val="004581"/>
                </a:solidFill>
                <a:latin typeface="Arial"/>
                <a:ea typeface="Arial"/>
                <a:cs typeface="Arial"/>
                <a:sym typeface="Arial"/>
              </a:rPr>
              <a:t> </a:t>
            </a:r>
            <a:r>
              <a:rPr lang="en-US" sz="1000" b="0" dirty="0" err="1">
                <a:solidFill>
                  <a:srgbClr val="004581"/>
                </a:solidFill>
                <a:latin typeface="Arial"/>
                <a:ea typeface="Arial"/>
                <a:cs typeface="Arial"/>
                <a:sym typeface="Arial"/>
              </a:rPr>
              <a:t>조직</a:t>
            </a:r>
            <a:r>
              <a:rPr lang="en-US" sz="1000" b="0" dirty="0">
                <a:solidFill>
                  <a:srgbClr val="004581"/>
                </a:solidFill>
                <a:latin typeface="Arial"/>
                <a:ea typeface="Arial"/>
                <a:cs typeface="Arial"/>
                <a:sym typeface="Arial"/>
              </a:rPr>
              <a:t> 및 </a:t>
            </a:r>
            <a:r>
              <a:rPr lang="en-US" sz="1000" b="0" dirty="0" err="1">
                <a:solidFill>
                  <a:srgbClr val="004581"/>
                </a:solidFill>
                <a:latin typeface="Arial"/>
                <a:ea typeface="Arial"/>
                <a:cs typeface="Arial"/>
                <a:sym typeface="Arial"/>
              </a:rPr>
              <a:t>절차</a:t>
            </a:r>
            <a:endParaRPr sz="1000" dirty="0">
              <a:latin typeface="Arial"/>
              <a:ea typeface="Arial"/>
              <a:cs typeface="Arial"/>
              <a:sym typeface="Arial"/>
            </a:endParaRPr>
          </a:p>
          <a:p>
            <a:pPr marL="12700" marR="95885" lvl="0" indent="0" algn="just" rtl="0">
              <a:lnSpc>
                <a:spcPct val="120300"/>
              </a:lnSpc>
              <a:spcBef>
                <a:spcPts val="665"/>
              </a:spcBef>
              <a:spcAft>
                <a:spcPts val="0"/>
              </a:spcAft>
              <a:buNone/>
            </a:pPr>
            <a:r>
              <a:rPr lang="en-US" altLang="ko-KR" sz="900" dirty="0">
                <a:solidFill>
                  <a:srgbClr val="595757"/>
                </a:solidFill>
                <a:latin typeface="Dotum"/>
                <a:ea typeface="Dotum"/>
                <a:cs typeface="Dotum"/>
                <a:sym typeface="Dotum"/>
              </a:rPr>
              <a:t>CJ</a:t>
            </a:r>
            <a:r>
              <a:rPr lang="ko-KR" altLang="en-US" sz="900" dirty="0" err="1">
                <a:solidFill>
                  <a:srgbClr val="595757"/>
                </a:solidFill>
                <a:latin typeface="Dotum"/>
                <a:ea typeface="Dotum"/>
                <a:cs typeface="Dotum"/>
                <a:sym typeface="Dotum"/>
              </a:rPr>
              <a:t>프레시웨이의</a:t>
            </a:r>
            <a:r>
              <a:rPr lang="ko-KR" altLang="en-US" sz="900" dirty="0">
                <a:solidFill>
                  <a:srgbClr val="595757"/>
                </a:solidFill>
                <a:latin typeface="Dotum"/>
                <a:ea typeface="Dotum"/>
                <a:cs typeface="Dotum"/>
                <a:sym typeface="Dotum"/>
              </a:rPr>
              <a:t> 조세 관리 프로세스는 경영지원조직 산하의 회계팀에서 담당하고 있으며</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실무자와 리더</a:t>
            </a:r>
            <a:r>
              <a:rPr lang="en-US" altLang="ko-KR" sz="900" dirty="0">
                <a:solidFill>
                  <a:srgbClr val="595757"/>
                </a:solidFill>
                <a:latin typeface="Dotum"/>
                <a:ea typeface="Dotum"/>
                <a:cs typeface="Dotum"/>
                <a:sym typeface="Dotum"/>
              </a:rPr>
              <a:t>, CFO</a:t>
            </a:r>
            <a:r>
              <a:rPr lang="ko-KR" altLang="en-US" sz="900" dirty="0">
                <a:solidFill>
                  <a:srgbClr val="595757"/>
                </a:solidFill>
                <a:latin typeface="Dotum"/>
                <a:ea typeface="Dotum"/>
                <a:cs typeface="Dotum"/>
                <a:sym typeface="Dotum"/>
              </a:rPr>
              <a:t>로 보고하는 의사결정 체계를 운영하고 있습니다</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담당자는 조세 원칙에 따른 세금 관리 정책을 시행하고</a:t>
            </a:r>
            <a:r>
              <a:rPr lang="en-US" altLang="ko-KR" sz="900" dirty="0">
                <a:solidFill>
                  <a:srgbClr val="595757"/>
                </a:solidFill>
                <a:latin typeface="Dotum"/>
                <a:ea typeface="Dotum"/>
                <a:cs typeface="Dotum"/>
                <a:sym typeface="Dotum"/>
              </a:rPr>
              <a:t>, </a:t>
            </a:r>
            <a:r>
              <a:rPr lang="ko-KR" altLang="en-US" sz="900" dirty="0">
                <a:solidFill>
                  <a:srgbClr val="595757"/>
                </a:solidFill>
                <a:latin typeface="Dotum"/>
                <a:ea typeface="Dotum"/>
                <a:cs typeface="Dotum"/>
                <a:sym typeface="Dotum"/>
              </a:rPr>
              <a:t>전문성을 높이기 위해 최신 세무조사 대응 전략과 같은 실무 교육을 수료합니다</a:t>
            </a:r>
            <a:r>
              <a:rPr lang="en-US" altLang="ko-KR" sz="900" dirty="0">
                <a:solidFill>
                  <a:srgbClr val="595757"/>
                </a:solidFill>
                <a:latin typeface="Dotum"/>
                <a:ea typeface="Dotum"/>
                <a:cs typeface="Dotum"/>
                <a:sym typeface="Dotum"/>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943"/>
        <p:cNvGrpSpPr/>
        <p:nvPr/>
      </p:nvGrpSpPr>
      <p:grpSpPr>
        <a:xfrm>
          <a:off x="0" y="0"/>
          <a:ext cx="0" cy="0"/>
          <a:chOff x="0" y="0"/>
          <a:chExt cx="0" cy="0"/>
        </a:xfrm>
      </p:grpSpPr>
      <p:sp>
        <p:nvSpPr>
          <p:cNvPr id="948" name="Google Shape;948;p34"/>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34</a:t>
            </a:r>
            <a:endParaRPr sz="900">
              <a:latin typeface="Arial"/>
              <a:ea typeface="Arial"/>
              <a:cs typeface="Arial"/>
              <a:sym typeface="Arial"/>
            </a:endParaRPr>
          </a:p>
        </p:txBody>
      </p:sp>
      <p:sp>
        <p:nvSpPr>
          <p:cNvPr id="958" name="Google Shape;958;p34"/>
          <p:cNvSpPr txBox="1"/>
          <p:nvPr/>
        </p:nvSpPr>
        <p:spPr>
          <a:xfrm>
            <a:off x="344123" y="1267336"/>
            <a:ext cx="261899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기후변화</a:t>
            </a:r>
            <a:r>
              <a:rPr lang="en-US" sz="2500" b="1" dirty="0">
                <a:solidFill>
                  <a:srgbClr val="E1F1E8"/>
                </a:solidFill>
                <a:latin typeface="Arial"/>
                <a:ea typeface="Arial"/>
                <a:cs typeface="Arial"/>
                <a:sym typeface="Arial"/>
              </a:rPr>
              <a:t> </a:t>
            </a:r>
            <a:r>
              <a:rPr lang="en-US" sz="2500" b="1" dirty="0" err="1">
                <a:solidFill>
                  <a:srgbClr val="E1F1E8"/>
                </a:solidFill>
                <a:latin typeface="Arial"/>
                <a:ea typeface="Arial"/>
                <a:cs typeface="Arial"/>
                <a:sym typeface="Arial"/>
              </a:rPr>
              <a:t>대응</a:t>
            </a:r>
            <a:endParaRPr sz="2500" dirty="0">
              <a:latin typeface="Arial"/>
              <a:ea typeface="Arial"/>
              <a:cs typeface="Arial"/>
              <a:sym typeface="Arial"/>
            </a:endParaRPr>
          </a:p>
        </p:txBody>
      </p:sp>
      <p:sp>
        <p:nvSpPr>
          <p:cNvPr id="959" name="Google Shape;959;p34"/>
          <p:cNvSpPr txBox="1"/>
          <p:nvPr/>
        </p:nvSpPr>
        <p:spPr>
          <a:xfrm>
            <a:off x="347299" y="2068621"/>
            <a:ext cx="6090900" cy="17738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29B283"/>
                </a:solidFill>
                <a:latin typeface="Arial"/>
                <a:ea typeface="Arial"/>
                <a:cs typeface="Arial"/>
                <a:sym typeface="Arial"/>
              </a:rPr>
              <a:t>물리</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리스크</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잠재적</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재무</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영향</a:t>
            </a:r>
            <a:r>
              <a:rPr lang="en-US" sz="1300" b="1" dirty="0">
                <a:solidFill>
                  <a:srgbClr val="29B283"/>
                </a:solidFill>
                <a:latin typeface="Arial"/>
                <a:ea typeface="Arial"/>
                <a:cs typeface="Arial"/>
                <a:sym typeface="Arial"/>
              </a:rPr>
              <a:t> : </a:t>
            </a:r>
            <a:r>
              <a:rPr lang="en-US" sz="1300" b="1" dirty="0" err="1">
                <a:solidFill>
                  <a:srgbClr val="29B283"/>
                </a:solidFill>
                <a:latin typeface="Arial"/>
                <a:ea typeface="Arial"/>
                <a:cs typeface="Arial"/>
                <a:sym typeface="Arial"/>
              </a:rPr>
              <a:t>사업장</a:t>
            </a:r>
            <a:r>
              <a:rPr lang="en-US" sz="1300" b="1" dirty="0">
                <a:solidFill>
                  <a:srgbClr val="29B283"/>
                </a:solidFill>
                <a:latin typeface="Arial"/>
                <a:ea typeface="Arial"/>
                <a:cs typeface="Arial"/>
                <a:sym typeface="Arial"/>
              </a:rPr>
              <a:t> 및 </a:t>
            </a:r>
            <a:r>
              <a:rPr lang="en-US" sz="1300" b="1" dirty="0" err="1">
                <a:solidFill>
                  <a:srgbClr val="29B283"/>
                </a:solidFill>
                <a:latin typeface="Arial"/>
                <a:ea typeface="Arial"/>
                <a:cs typeface="Arial"/>
                <a:sym typeface="Arial"/>
              </a:rPr>
              <a:t>공급망</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리스크</a:t>
            </a:r>
            <a:endParaRPr sz="1300" dirty="0">
              <a:latin typeface="Arial"/>
              <a:ea typeface="Arial"/>
              <a:cs typeface="Arial"/>
              <a:sym typeface="Arial"/>
            </a:endParaRPr>
          </a:p>
          <a:p>
            <a:pPr marL="12700" lvl="0" indent="0" algn="l" rtl="0">
              <a:lnSpc>
                <a:spcPct val="100000"/>
              </a:lnSpc>
              <a:spcBef>
                <a:spcPts val="1225"/>
              </a:spcBef>
              <a:spcAft>
                <a:spcPts val="0"/>
              </a:spcAft>
              <a:buNone/>
            </a:pPr>
            <a:r>
              <a:rPr lang="en-US" sz="1000" b="0" dirty="0" err="1">
                <a:solidFill>
                  <a:srgbClr val="29B283"/>
                </a:solidFill>
                <a:latin typeface="Arial"/>
                <a:ea typeface="Arial"/>
                <a:cs typeface="Arial"/>
                <a:sym typeface="Arial"/>
              </a:rPr>
              <a:t>사업장</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리스크</a:t>
            </a:r>
            <a:endParaRPr sz="1000" dirty="0">
              <a:latin typeface="Arial"/>
              <a:ea typeface="Arial"/>
              <a:cs typeface="Arial"/>
              <a:sym typeface="Arial"/>
            </a:endParaRPr>
          </a:p>
          <a:p>
            <a:pPr marL="12700" marR="96520" lvl="0" indent="0" algn="just" rtl="0">
              <a:lnSpc>
                <a:spcPct val="120300"/>
              </a:lnSpc>
              <a:spcBef>
                <a:spcPts val="705"/>
              </a:spcBef>
              <a:spcAft>
                <a:spcPts val="0"/>
              </a:spcAft>
              <a:buNone/>
            </a:pPr>
            <a:r>
              <a:rPr lang="en-US" sz="900" dirty="0" err="1">
                <a:solidFill>
                  <a:srgbClr val="595757"/>
                </a:solidFill>
                <a:latin typeface="Dotum"/>
                <a:ea typeface="Dotum"/>
                <a:cs typeface="Dotum"/>
                <a:sym typeface="Dotum"/>
              </a:rPr>
              <a:t>CJ프레시웨이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주요</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자산인</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물류센터를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중심으로</a:t>
            </a:r>
            <a:r>
              <a:rPr lang="en-US" sz="900" dirty="0">
                <a:solidFill>
                  <a:srgbClr val="595757"/>
                </a:solidFill>
                <a:latin typeface="Dotum"/>
                <a:ea typeface="Dotum"/>
                <a:cs typeface="Dotum"/>
                <a:sym typeface="Dotum"/>
              </a:rPr>
              <a:t>, IPCC 5차 </a:t>
            </a:r>
            <a:r>
              <a:rPr lang="en-US" sz="900" dirty="0" err="1">
                <a:solidFill>
                  <a:srgbClr val="595757"/>
                </a:solidFill>
                <a:latin typeface="Dotum"/>
                <a:ea typeface="Dotum"/>
                <a:cs typeface="Dotum"/>
                <a:sym typeface="Dotum"/>
              </a:rPr>
              <a:t>평가보고서의</a:t>
            </a:r>
            <a:r>
              <a:rPr lang="en-US" sz="900" dirty="0">
                <a:solidFill>
                  <a:srgbClr val="595757"/>
                </a:solidFill>
                <a:latin typeface="Dotum"/>
                <a:ea typeface="Dotum"/>
                <a:cs typeface="Dotum"/>
                <a:sym typeface="Dotum"/>
              </a:rPr>
              <a:t> RCP*8.5 </a:t>
            </a:r>
            <a:r>
              <a:rPr lang="en-US" sz="900" dirty="0" err="1">
                <a:solidFill>
                  <a:srgbClr val="595757"/>
                </a:solidFill>
                <a:latin typeface="Dotum"/>
                <a:ea typeface="Dotum"/>
                <a:cs typeface="Dotum"/>
                <a:sym typeface="Dotum"/>
              </a:rPr>
              <a:t>시나리오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기반으로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하여</a:t>
            </a:r>
            <a:r>
              <a:rPr lang="en-US" sz="900" dirty="0">
                <a:solidFill>
                  <a:srgbClr val="595757"/>
                </a:solidFill>
                <a:latin typeface="Dotum"/>
                <a:ea typeface="Dotum"/>
                <a:cs typeface="Dotum"/>
                <a:sym typeface="Dotum"/>
              </a:rPr>
              <a:t> 2050년까지 </a:t>
            </a:r>
            <a:r>
              <a:rPr lang="en-US" sz="900" dirty="0" err="1">
                <a:solidFill>
                  <a:srgbClr val="595757"/>
                </a:solidFill>
                <a:latin typeface="Dotum"/>
                <a:ea typeface="Dotum"/>
                <a:cs typeface="Dotum"/>
                <a:sym typeface="Dotum"/>
              </a:rPr>
              <a:t>지역별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물리</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리스크</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평가를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진행하였습니다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물류센터가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위치한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경기도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경상남도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인천광역시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전라남도를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대상으로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급성</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리스크</a:t>
            </a:r>
            <a:r>
              <a:rPr lang="en-US" sz="900" dirty="0">
                <a:solidFill>
                  <a:srgbClr val="595757"/>
                </a:solidFill>
                <a:latin typeface="Dotum"/>
                <a:ea typeface="Dotum"/>
                <a:cs typeface="Dotum"/>
                <a:sym typeface="Dotum"/>
              </a:rPr>
              <a:t> 및 </a:t>
            </a:r>
            <a:r>
              <a:rPr lang="en-US" sz="900" dirty="0" err="1">
                <a:solidFill>
                  <a:srgbClr val="595757"/>
                </a:solidFill>
                <a:latin typeface="Dotum"/>
                <a:ea typeface="Dotum"/>
                <a:cs typeface="Dotum"/>
                <a:sym typeface="Dotum"/>
              </a:rPr>
              <a:t>만성</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리스크에</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대한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발생</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가능성과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물류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처리량에</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따른</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당사의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자산</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노출도를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평가하였습니다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그결과</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전체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물류의</a:t>
            </a:r>
            <a:r>
              <a:rPr lang="en-US" sz="900" dirty="0">
                <a:solidFill>
                  <a:srgbClr val="595757"/>
                </a:solidFill>
                <a:latin typeface="Dotum"/>
                <a:ea typeface="Dotum"/>
                <a:cs typeface="Dotum"/>
                <a:sym typeface="Dotum"/>
              </a:rPr>
              <a:t> 68%를 </a:t>
            </a:r>
            <a:r>
              <a:rPr lang="en-US" sz="900" dirty="0" err="1">
                <a:solidFill>
                  <a:srgbClr val="595757"/>
                </a:solidFill>
                <a:latin typeface="Dotum"/>
                <a:ea typeface="Dotum"/>
                <a:cs typeface="Dotum"/>
                <a:sym typeface="Dotum"/>
              </a:rPr>
              <a:t>처리하는</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경기도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지역의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경우</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강수</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패턴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변화와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평균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온도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변화에</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대한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위험이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사업장</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소재</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지역</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평균인</a:t>
            </a:r>
            <a:r>
              <a:rPr lang="en-US" sz="900" dirty="0">
                <a:solidFill>
                  <a:srgbClr val="595757"/>
                </a:solidFill>
                <a:latin typeface="Dotum"/>
                <a:ea typeface="Dotum"/>
                <a:cs typeface="Dotum"/>
                <a:sym typeface="Dotum"/>
              </a:rPr>
              <a:t> 9.61% 및 2.15%보다 </a:t>
            </a:r>
            <a:r>
              <a:rPr lang="en-US" sz="900" dirty="0" err="1">
                <a:solidFill>
                  <a:srgbClr val="595757"/>
                </a:solidFill>
                <a:latin typeface="Dotum"/>
                <a:ea typeface="Dotum"/>
                <a:cs typeface="Dotum"/>
                <a:sym typeface="Dotum"/>
              </a:rPr>
              <a:t>높아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복합</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위험에</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노출되어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있는것으로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나타났</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습니다</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전체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물류의</a:t>
            </a:r>
            <a:r>
              <a:rPr lang="en-US" sz="900" dirty="0">
                <a:solidFill>
                  <a:srgbClr val="595757"/>
                </a:solidFill>
                <a:latin typeface="Dotum"/>
                <a:ea typeface="Dotum"/>
                <a:cs typeface="Dotum"/>
                <a:sym typeface="Dotum"/>
              </a:rPr>
              <a:t> 7%를 </a:t>
            </a:r>
            <a:r>
              <a:rPr lang="en-US" sz="900" dirty="0" err="1">
                <a:solidFill>
                  <a:srgbClr val="595757"/>
                </a:solidFill>
                <a:latin typeface="Dotum"/>
                <a:ea typeface="Dotum"/>
                <a:cs typeface="Dotum"/>
                <a:sym typeface="Dotum"/>
              </a:rPr>
              <a:t>처리하는</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전라남도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지역은</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평균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온도변화가</a:t>
            </a:r>
            <a:r>
              <a:rPr lang="en-US" sz="900" dirty="0">
                <a:solidFill>
                  <a:srgbClr val="595757"/>
                </a:solidFill>
                <a:latin typeface="Dotum"/>
                <a:ea typeface="Dotum"/>
                <a:cs typeface="Dotum"/>
                <a:sym typeface="Dotum"/>
              </a:rPr>
              <a:t> 2.16%로, </a:t>
            </a:r>
            <a:r>
              <a:rPr lang="en-US" sz="900" dirty="0" err="1">
                <a:solidFill>
                  <a:srgbClr val="595757"/>
                </a:solidFill>
                <a:latin typeface="Dotum"/>
                <a:ea typeface="Dotum"/>
                <a:cs typeface="Dotum"/>
                <a:sym typeface="Dotum"/>
              </a:rPr>
              <a:t>사업장</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소재</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지역</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평균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대비평균</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온도</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변화</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위험에</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노출되어</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있는것으로</a:t>
            </a:r>
            <a:r>
              <a:rPr lang="en-US" sz="900" dirty="0">
                <a:solidFill>
                  <a:srgbClr val="595757"/>
                </a:solidFill>
                <a:latin typeface="Dotum"/>
                <a:ea typeface="Dotum"/>
                <a:cs typeface="Dotum"/>
                <a:sym typeface="Dotum"/>
              </a:rPr>
              <a:t> </a:t>
            </a:r>
            <a:r>
              <a:rPr lang="en-US" sz="900" dirty="0" err="1">
                <a:solidFill>
                  <a:srgbClr val="595757"/>
                </a:solidFill>
                <a:latin typeface="Dotum"/>
                <a:ea typeface="Dotum"/>
                <a:cs typeface="Dotum"/>
                <a:sym typeface="Dotum"/>
              </a:rPr>
              <a:t>나타났습니다</a:t>
            </a:r>
            <a:r>
              <a:rPr lang="en-US"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960" name="Google Shape;960;p34"/>
          <p:cNvSpPr txBox="1"/>
          <p:nvPr/>
        </p:nvSpPr>
        <p:spPr>
          <a:xfrm>
            <a:off x="347299" y="4071550"/>
            <a:ext cx="1275080" cy="1778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a:solidFill>
                  <a:srgbClr val="29B283"/>
                </a:solidFill>
                <a:latin typeface="Arial"/>
                <a:ea typeface="Arial"/>
                <a:cs typeface="Arial"/>
                <a:sym typeface="Arial"/>
              </a:rPr>
              <a:t>물리 리스크 평가 결과</a:t>
            </a:r>
            <a:endParaRPr sz="1000">
              <a:latin typeface="Arial"/>
              <a:ea typeface="Arial"/>
              <a:cs typeface="Arial"/>
              <a:sym typeface="Arial"/>
            </a:endParaRPr>
          </a:p>
        </p:txBody>
      </p:sp>
      <p:sp>
        <p:nvSpPr>
          <p:cNvPr id="962" name="Google Shape;962;p34"/>
          <p:cNvSpPr txBox="1"/>
          <p:nvPr/>
        </p:nvSpPr>
        <p:spPr>
          <a:xfrm>
            <a:off x="347299" y="4403338"/>
            <a:ext cx="5365012" cy="9910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dirty="0">
                <a:solidFill>
                  <a:srgbClr val="29B283"/>
                </a:solidFill>
                <a:latin typeface="Arial"/>
                <a:ea typeface="Arial"/>
                <a:cs typeface="Arial"/>
                <a:sym typeface="Arial"/>
              </a:rPr>
              <a:t>| </a:t>
            </a:r>
            <a:r>
              <a:rPr lang="en-US" sz="900" b="1" dirty="0" err="1">
                <a:solidFill>
                  <a:srgbClr val="29B283"/>
                </a:solidFill>
                <a:latin typeface="Arial"/>
                <a:ea typeface="Arial"/>
                <a:cs typeface="Arial"/>
                <a:sym typeface="Arial"/>
              </a:rPr>
              <a:t>강수패턴변화위험관리</a:t>
            </a:r>
            <a:endParaRPr sz="900" dirty="0">
              <a:latin typeface="Arial"/>
              <a:ea typeface="Arial"/>
              <a:cs typeface="Arial"/>
              <a:sym typeface="Arial"/>
            </a:endParaRPr>
          </a:p>
          <a:p>
            <a:pPr marL="12700" marR="65405" lvl="0" indent="0" algn="just" rtl="0">
              <a:lnSpc>
                <a:spcPct val="120300"/>
              </a:lnSpc>
              <a:spcBef>
                <a:spcPts val="489"/>
              </a:spcBef>
              <a:spcAft>
                <a:spcPts val="0"/>
              </a:spcAft>
              <a:buNone/>
            </a:pPr>
            <a:r>
              <a:rPr lang="ko-KR" altLang="en-US" sz="1050" dirty="0"/>
              <a:t>강수 패턴 변화는 물류 센터의 침수 피해와 주변 인프라에 손상을 일으켜 유통의 지연 또는 불가능한 상황을 초래할 수 있습니다</a:t>
            </a:r>
            <a:r>
              <a:rPr lang="en-US" altLang="ko-KR" sz="1050" dirty="0"/>
              <a:t>. </a:t>
            </a:r>
            <a:r>
              <a:rPr lang="ko-KR" altLang="en-US" sz="1050" dirty="0"/>
              <a:t>당사는 누적된 운송 데이터를 기반으로 재해 발생 시에도 대처 가능한 최적화된 운송 경로를 운영하고 있으며</a:t>
            </a:r>
            <a:r>
              <a:rPr lang="en-US" altLang="ko-KR" sz="1050" dirty="0"/>
              <a:t>, </a:t>
            </a:r>
            <a:r>
              <a:rPr lang="ko-KR" altLang="en-US" sz="1050" dirty="0"/>
              <a:t>물류 센터 내 재고 현황을 실시간으로 확인하여 긴급 상황 발생 시 대응 가능한 유통망을 확보하고 있습니다</a:t>
            </a:r>
            <a:r>
              <a:rPr lang="en-US" altLang="ko-KR" sz="1050" dirty="0"/>
              <a:t>.</a:t>
            </a:r>
            <a:endParaRPr sz="900" dirty="0">
              <a:latin typeface="Dotum"/>
              <a:ea typeface="Dotum"/>
              <a:cs typeface="Dotum"/>
              <a:sym typeface="Dotum"/>
            </a:endParaRPr>
          </a:p>
        </p:txBody>
      </p:sp>
      <p:sp>
        <p:nvSpPr>
          <p:cNvPr id="963" name="Google Shape;963;p34"/>
          <p:cNvSpPr txBox="1"/>
          <p:nvPr/>
        </p:nvSpPr>
        <p:spPr>
          <a:xfrm>
            <a:off x="347298" y="5840204"/>
            <a:ext cx="5365011" cy="79714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dirty="0">
                <a:solidFill>
                  <a:srgbClr val="29B283"/>
                </a:solidFill>
                <a:latin typeface="Arial"/>
                <a:ea typeface="Arial"/>
                <a:cs typeface="Arial"/>
                <a:sym typeface="Arial"/>
              </a:rPr>
              <a:t>| </a:t>
            </a:r>
            <a:r>
              <a:rPr lang="en-US" sz="900" b="1" dirty="0" err="1">
                <a:solidFill>
                  <a:srgbClr val="29B283"/>
                </a:solidFill>
                <a:latin typeface="Arial"/>
                <a:ea typeface="Arial"/>
                <a:cs typeface="Arial"/>
                <a:sym typeface="Arial"/>
              </a:rPr>
              <a:t>평균온도변화위험관리</a:t>
            </a:r>
            <a:endParaRPr sz="900" dirty="0">
              <a:latin typeface="Arial"/>
              <a:ea typeface="Arial"/>
              <a:cs typeface="Arial"/>
              <a:sym typeface="Arial"/>
            </a:endParaRPr>
          </a:p>
          <a:p>
            <a:pPr marL="12700" marR="5080" lvl="0" indent="0" algn="l" rtl="0">
              <a:lnSpc>
                <a:spcPct val="120300"/>
              </a:lnSpc>
              <a:spcBef>
                <a:spcPts val="484"/>
              </a:spcBef>
              <a:spcAft>
                <a:spcPts val="0"/>
              </a:spcAft>
              <a:buNone/>
            </a:pPr>
            <a:r>
              <a:rPr lang="ko-KR" altLang="en-US" sz="1050" dirty="0"/>
              <a:t>당사에서 취급하는 주요 상품에 대해 기온의 변화가 제품 품질에 큰 영향을 줄 수 있습니다</a:t>
            </a:r>
            <a:r>
              <a:rPr lang="en-US" altLang="ko-KR" sz="1050" dirty="0"/>
              <a:t>. </a:t>
            </a:r>
            <a:r>
              <a:rPr lang="ko-KR" altLang="en-US" sz="1050" dirty="0"/>
              <a:t>당사는 유통망의 콜드체인을 운영하여 외부 온도 변화에도 변함없이 신선하고 안전한 제품을 고객에게 전달하여</a:t>
            </a:r>
            <a:r>
              <a:rPr lang="en-US" altLang="ko-KR" sz="1050" dirty="0"/>
              <a:t>, </a:t>
            </a:r>
            <a:r>
              <a:rPr lang="ko-KR" altLang="en-US" sz="1050" dirty="0"/>
              <a:t>평균 온도 변화 위험에 대해 적극적으로 대응하고 있습니다</a:t>
            </a:r>
            <a:r>
              <a:rPr lang="en-US" altLang="ko-KR" sz="1050" dirty="0"/>
              <a:t>.</a:t>
            </a:r>
            <a:endParaRPr sz="900" dirty="0">
              <a:latin typeface="Dotum"/>
              <a:ea typeface="Dotum"/>
              <a:cs typeface="Dotum"/>
              <a:sym typeface="Dotum"/>
            </a:endParaRPr>
          </a:p>
        </p:txBody>
      </p:sp>
      <p:sp>
        <p:nvSpPr>
          <p:cNvPr id="5" name="Google Shape;964;p34">
            <a:extLst>
              <a:ext uri="{FF2B5EF4-FFF2-40B4-BE49-F238E27FC236}">
                <a16:creationId xmlns:a16="http://schemas.microsoft.com/office/drawing/2014/main" id="{C0545ACC-264A-470B-FC1C-42313596DAFC}"/>
              </a:ext>
            </a:extLst>
          </p:cNvPr>
          <p:cNvSpPr txBox="1"/>
          <p:nvPr/>
        </p:nvSpPr>
        <p:spPr>
          <a:xfrm>
            <a:off x="16186687" y="8346862"/>
            <a:ext cx="574334" cy="205184"/>
          </a:xfrm>
          <a:prstGeom prst="rect">
            <a:avLst/>
          </a:prstGeom>
          <a:noFill/>
          <a:ln>
            <a:noFill/>
          </a:ln>
        </p:spPr>
        <p:txBody>
          <a:bodyPr spcFirstLastPara="1" wrap="square" lIns="0" tIns="12700" rIns="0" bIns="0" anchor="t" anchorCtr="0">
            <a:spAutoFit/>
          </a:bodyPr>
          <a:lstStyle/>
          <a:p>
            <a:pPr marL="12700" marR="83820" lvl="0" indent="0" algn="just" rtl="0">
              <a:lnSpc>
                <a:spcPct val="125000"/>
              </a:lnSpc>
              <a:spcBef>
                <a:spcPts val="0"/>
              </a:spcBef>
              <a:spcAft>
                <a:spcPts val="0"/>
              </a:spcAft>
              <a:buNone/>
            </a:pPr>
            <a:r>
              <a:rPr lang="ko-KR" altLang="en-US" sz="1000" dirty="0">
                <a:latin typeface="Dotum"/>
                <a:ea typeface="Dotum"/>
                <a:cs typeface="Dotum"/>
                <a:sym typeface="Dotum"/>
              </a:rPr>
              <a:t>과일 </a:t>
            </a:r>
            <a:r>
              <a:rPr lang="en-US" altLang="ko-KR" sz="1000" dirty="0">
                <a:latin typeface="Dotum"/>
                <a:ea typeface="Dotum"/>
                <a:cs typeface="Dotum"/>
                <a:sym typeface="Dotum"/>
              </a:rPr>
              <a:t>-</a:t>
            </a:r>
            <a:endParaRPr lang="ko-KR" altLang="en-US" sz="1000" dirty="0">
              <a:latin typeface="Dotum"/>
              <a:ea typeface="Dotum"/>
              <a:cs typeface="Dotum"/>
              <a:sym typeface="Dot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943">
          <a:extLst>
            <a:ext uri="{FF2B5EF4-FFF2-40B4-BE49-F238E27FC236}">
              <a16:creationId xmlns:a16="http://schemas.microsoft.com/office/drawing/2014/main" id="{9E2A2E3F-DCFF-8CF0-F44D-584B7F54DDFC}"/>
            </a:ext>
          </a:extLst>
        </p:cNvPr>
        <p:cNvGrpSpPr/>
        <p:nvPr/>
      </p:nvGrpSpPr>
      <p:grpSpPr>
        <a:xfrm>
          <a:off x="0" y="0"/>
          <a:ext cx="0" cy="0"/>
          <a:chOff x="0" y="0"/>
          <a:chExt cx="0" cy="0"/>
        </a:xfrm>
      </p:grpSpPr>
      <p:sp>
        <p:nvSpPr>
          <p:cNvPr id="948" name="Google Shape;948;p34">
            <a:extLst>
              <a:ext uri="{FF2B5EF4-FFF2-40B4-BE49-F238E27FC236}">
                <a16:creationId xmlns:a16="http://schemas.microsoft.com/office/drawing/2014/main" id="{D7FE149D-7BC7-5980-1346-2D270BA1F21A}"/>
              </a:ext>
            </a:extLst>
          </p:cNvPr>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34</a:t>
            </a:r>
            <a:endParaRPr sz="900">
              <a:latin typeface="Arial"/>
              <a:ea typeface="Arial"/>
              <a:cs typeface="Arial"/>
              <a:sym typeface="Arial"/>
            </a:endParaRPr>
          </a:p>
        </p:txBody>
      </p:sp>
      <p:sp>
        <p:nvSpPr>
          <p:cNvPr id="958" name="Google Shape;958;p34">
            <a:extLst>
              <a:ext uri="{FF2B5EF4-FFF2-40B4-BE49-F238E27FC236}">
                <a16:creationId xmlns:a16="http://schemas.microsoft.com/office/drawing/2014/main" id="{C5DC6C1D-33E1-42F3-4B72-64E117D63189}"/>
              </a:ext>
            </a:extLst>
          </p:cNvPr>
          <p:cNvSpPr txBox="1"/>
          <p:nvPr/>
        </p:nvSpPr>
        <p:spPr>
          <a:xfrm>
            <a:off x="344123" y="1267336"/>
            <a:ext cx="2618995"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기후변화</a:t>
            </a:r>
            <a:r>
              <a:rPr lang="en-US" sz="2500" b="1" dirty="0">
                <a:solidFill>
                  <a:srgbClr val="E1F1E8"/>
                </a:solidFill>
                <a:latin typeface="Arial"/>
                <a:ea typeface="Arial"/>
                <a:cs typeface="Arial"/>
                <a:sym typeface="Arial"/>
              </a:rPr>
              <a:t> </a:t>
            </a:r>
            <a:r>
              <a:rPr lang="en-US" sz="2500" b="1" dirty="0" err="1">
                <a:solidFill>
                  <a:srgbClr val="E1F1E8"/>
                </a:solidFill>
                <a:latin typeface="Arial"/>
                <a:ea typeface="Arial"/>
                <a:cs typeface="Arial"/>
                <a:sym typeface="Arial"/>
              </a:rPr>
              <a:t>대응</a:t>
            </a:r>
            <a:endParaRPr sz="2500" dirty="0">
              <a:latin typeface="Arial"/>
              <a:ea typeface="Arial"/>
              <a:cs typeface="Arial"/>
              <a:sym typeface="Arial"/>
            </a:endParaRPr>
          </a:p>
        </p:txBody>
      </p:sp>
      <p:sp>
        <p:nvSpPr>
          <p:cNvPr id="959" name="Google Shape;959;p34">
            <a:extLst>
              <a:ext uri="{FF2B5EF4-FFF2-40B4-BE49-F238E27FC236}">
                <a16:creationId xmlns:a16="http://schemas.microsoft.com/office/drawing/2014/main" id="{D6ECEF07-3227-47F4-8919-9CCD97564C08}"/>
              </a:ext>
            </a:extLst>
          </p:cNvPr>
          <p:cNvSpPr txBox="1"/>
          <p:nvPr/>
        </p:nvSpPr>
        <p:spPr>
          <a:xfrm>
            <a:off x="347299" y="2068621"/>
            <a:ext cx="6090900" cy="2128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29B283"/>
                </a:solidFill>
                <a:latin typeface="Arial"/>
                <a:ea typeface="Arial"/>
                <a:cs typeface="Arial"/>
                <a:sym typeface="Arial"/>
              </a:rPr>
              <a:t>물리</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리스크</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잠재적</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재무</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영향</a:t>
            </a:r>
            <a:r>
              <a:rPr lang="en-US" sz="1300" b="1" dirty="0">
                <a:solidFill>
                  <a:srgbClr val="29B283"/>
                </a:solidFill>
                <a:latin typeface="Arial"/>
                <a:ea typeface="Arial"/>
                <a:cs typeface="Arial"/>
                <a:sym typeface="Arial"/>
              </a:rPr>
              <a:t> : </a:t>
            </a:r>
            <a:r>
              <a:rPr lang="en-US" sz="1300" b="1" dirty="0" err="1">
                <a:solidFill>
                  <a:srgbClr val="29B283"/>
                </a:solidFill>
                <a:latin typeface="Arial"/>
                <a:ea typeface="Arial"/>
                <a:cs typeface="Arial"/>
                <a:sym typeface="Arial"/>
              </a:rPr>
              <a:t>사업장</a:t>
            </a:r>
            <a:r>
              <a:rPr lang="en-US" sz="1300" b="1" dirty="0">
                <a:solidFill>
                  <a:srgbClr val="29B283"/>
                </a:solidFill>
                <a:latin typeface="Arial"/>
                <a:ea typeface="Arial"/>
                <a:cs typeface="Arial"/>
                <a:sym typeface="Arial"/>
              </a:rPr>
              <a:t> 및 </a:t>
            </a:r>
            <a:r>
              <a:rPr lang="en-US" sz="1300" b="1" dirty="0" err="1">
                <a:solidFill>
                  <a:srgbClr val="29B283"/>
                </a:solidFill>
                <a:latin typeface="Arial"/>
                <a:ea typeface="Arial"/>
                <a:cs typeface="Arial"/>
                <a:sym typeface="Arial"/>
              </a:rPr>
              <a:t>공급망</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리스크</a:t>
            </a:r>
            <a:endParaRPr sz="1300" dirty="0">
              <a:latin typeface="Arial"/>
              <a:ea typeface="Arial"/>
              <a:cs typeface="Arial"/>
              <a:sym typeface="Arial"/>
            </a:endParaRPr>
          </a:p>
        </p:txBody>
      </p:sp>
      <p:sp>
        <p:nvSpPr>
          <p:cNvPr id="961" name="Google Shape;961;p34">
            <a:extLst>
              <a:ext uri="{FF2B5EF4-FFF2-40B4-BE49-F238E27FC236}">
                <a16:creationId xmlns:a16="http://schemas.microsoft.com/office/drawing/2014/main" id="{60E0C315-1D86-CF14-A4C7-28A044EC7BEE}"/>
              </a:ext>
            </a:extLst>
          </p:cNvPr>
          <p:cNvSpPr txBox="1"/>
          <p:nvPr/>
        </p:nvSpPr>
        <p:spPr>
          <a:xfrm>
            <a:off x="360964" y="2422581"/>
            <a:ext cx="6104890" cy="103207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0" dirty="0" err="1">
                <a:solidFill>
                  <a:srgbClr val="29B283"/>
                </a:solidFill>
                <a:latin typeface="Arial"/>
                <a:ea typeface="Arial"/>
                <a:cs typeface="Arial"/>
                <a:sym typeface="Arial"/>
              </a:rPr>
              <a:t>상품</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공급</a:t>
            </a:r>
            <a:r>
              <a:rPr lang="en-US" sz="1000" b="0" dirty="0">
                <a:solidFill>
                  <a:srgbClr val="29B283"/>
                </a:solidFill>
                <a:latin typeface="Arial"/>
                <a:ea typeface="Arial"/>
                <a:cs typeface="Arial"/>
                <a:sym typeface="Arial"/>
              </a:rPr>
              <a:t> </a:t>
            </a:r>
            <a:r>
              <a:rPr lang="en-US" sz="1000" b="0" dirty="0" err="1">
                <a:solidFill>
                  <a:srgbClr val="29B283"/>
                </a:solidFill>
                <a:latin typeface="Arial"/>
                <a:ea typeface="Arial"/>
                <a:cs typeface="Arial"/>
                <a:sym typeface="Arial"/>
              </a:rPr>
              <a:t>리스크</a:t>
            </a:r>
            <a:endParaRPr sz="1000" dirty="0">
              <a:latin typeface="Arial"/>
              <a:ea typeface="Arial"/>
              <a:cs typeface="Arial"/>
              <a:sym typeface="Arial"/>
            </a:endParaRPr>
          </a:p>
          <a:p>
            <a:pPr marL="12700" marR="5080" lvl="0" indent="0" algn="l" rtl="0">
              <a:lnSpc>
                <a:spcPct val="120300"/>
              </a:lnSpc>
              <a:spcBef>
                <a:spcPts val="705"/>
              </a:spcBef>
              <a:spcAft>
                <a:spcPts val="0"/>
              </a:spcAft>
              <a:buNone/>
            </a:pPr>
            <a:r>
              <a:rPr lang="ko-KR" altLang="en-US" sz="1050" dirty="0"/>
              <a:t>기후 변화와 인플레이션의 합성어인 기후플레이션</a:t>
            </a:r>
            <a:r>
              <a:rPr lang="en-US" altLang="ko-KR" sz="1050" dirty="0"/>
              <a:t>(</a:t>
            </a:r>
            <a:r>
              <a:rPr lang="en-US" altLang="ko-KR" sz="1050" dirty="0" err="1"/>
              <a:t>Climateflation</a:t>
            </a:r>
            <a:r>
              <a:rPr lang="en-US" altLang="ko-KR" sz="1050" dirty="0"/>
              <a:t>)</a:t>
            </a:r>
            <a:r>
              <a:rPr lang="ko-KR" altLang="en-US" sz="1050" dirty="0"/>
              <a:t>이 새롭게 등장할 만큼 기후 변화는 식자재 공급에 큰 영향을 미치고 있습니다</a:t>
            </a:r>
            <a:r>
              <a:rPr lang="en-US" altLang="ko-KR" sz="1050" dirty="0"/>
              <a:t>. </a:t>
            </a:r>
            <a:r>
              <a:rPr lang="ko-KR" altLang="en-US" sz="1050" dirty="0"/>
              <a:t>당사는 국내 최대 식자재 유통 기업으로서 </a:t>
            </a:r>
            <a:r>
              <a:rPr lang="en-US" altLang="ko-KR" sz="1050" dirty="0"/>
              <a:t>RCP8.5 </a:t>
            </a:r>
            <a:r>
              <a:rPr lang="ko-KR" altLang="en-US" sz="1050" dirty="0"/>
              <a:t>시나리오를 기반으로 </a:t>
            </a:r>
            <a:r>
              <a:rPr lang="en-US" altLang="ko-KR" sz="1050" dirty="0"/>
              <a:t>2050</a:t>
            </a:r>
            <a:r>
              <a:rPr lang="ko-KR" altLang="en-US" sz="1050" dirty="0"/>
              <a:t>년까지 기후 변화로 인한 국내외 상품 공급 리스크를 사전에 파악하고 상품별 안정적인 공급망을 확보하기 위해 노력하고 있습니다</a:t>
            </a:r>
            <a:r>
              <a:rPr lang="en-US" altLang="ko-KR" sz="1050" dirty="0"/>
              <a:t>.</a:t>
            </a:r>
            <a:endParaRPr lang="ko-KR" altLang="en-US" sz="900" dirty="0">
              <a:latin typeface="Dotum"/>
              <a:ea typeface="Dotum"/>
              <a:cs typeface="Dotum"/>
              <a:sym typeface="Dotum"/>
            </a:endParaRPr>
          </a:p>
        </p:txBody>
      </p:sp>
      <p:sp>
        <p:nvSpPr>
          <p:cNvPr id="964" name="Google Shape;964;p34">
            <a:extLst>
              <a:ext uri="{FF2B5EF4-FFF2-40B4-BE49-F238E27FC236}">
                <a16:creationId xmlns:a16="http://schemas.microsoft.com/office/drawing/2014/main" id="{BA0C91CD-B009-A40D-E53F-D1FC649CC8A0}"/>
              </a:ext>
            </a:extLst>
          </p:cNvPr>
          <p:cNvSpPr txBox="1"/>
          <p:nvPr/>
        </p:nvSpPr>
        <p:spPr>
          <a:xfrm>
            <a:off x="360964" y="3630173"/>
            <a:ext cx="5896598" cy="974626"/>
          </a:xfrm>
          <a:prstGeom prst="rect">
            <a:avLst/>
          </a:prstGeom>
          <a:noFill/>
          <a:ln>
            <a:noFill/>
          </a:ln>
        </p:spPr>
        <p:txBody>
          <a:bodyPr spcFirstLastPara="1" wrap="square" lIns="0" tIns="12700" rIns="0" bIns="0" anchor="t" anchorCtr="0">
            <a:spAutoFit/>
          </a:bodyPr>
          <a:lstStyle/>
          <a:p>
            <a:pPr marL="12700" marR="83820" lvl="0" indent="0" algn="just" rtl="0">
              <a:lnSpc>
                <a:spcPct val="125000"/>
              </a:lnSpc>
              <a:spcBef>
                <a:spcPts val="0"/>
              </a:spcBef>
              <a:spcAft>
                <a:spcPts val="0"/>
              </a:spcAft>
              <a:buNone/>
            </a:pPr>
            <a:r>
              <a:rPr lang="ko-KR" altLang="en-US" sz="1000" dirty="0"/>
              <a:t>농산물 </a:t>
            </a:r>
            <a:r>
              <a:rPr lang="en-US" altLang="ko-KR" sz="1000" dirty="0"/>
              <a:t>- </a:t>
            </a:r>
            <a:r>
              <a:rPr lang="ko-KR" altLang="en-US" sz="1000" dirty="0"/>
              <a:t>한국농촌경제연구원의 국내 농산물 생산량 전망 보고서에 따르면 쌀과 보리의 생산량은 감소하고</a:t>
            </a:r>
            <a:r>
              <a:rPr lang="en-US" altLang="ko-KR" sz="1000" dirty="0"/>
              <a:t>, </a:t>
            </a:r>
            <a:r>
              <a:rPr lang="ko-KR" altLang="en-US" sz="1000" dirty="0"/>
              <a:t>콩의 생산량은 증가할 것으로 예상됩니다</a:t>
            </a:r>
            <a:r>
              <a:rPr lang="en-US" altLang="ko-KR" sz="1000" dirty="0"/>
              <a:t>. </a:t>
            </a:r>
            <a:r>
              <a:rPr lang="ko-KR" altLang="en-US" sz="1000" dirty="0"/>
              <a:t>당사는 공급하고 있는 상품별 생산량 변화를 지속적으로 모니터링하여 생산량이 감소하는 상품을 중심으로 대체재를 확보하고 다양한 공급망을 구축할 것입니다</a:t>
            </a:r>
            <a:r>
              <a:rPr lang="en-US" altLang="ko-KR" sz="1000" dirty="0"/>
              <a:t>. </a:t>
            </a:r>
            <a:r>
              <a:rPr lang="ko-KR" altLang="en-US" sz="1000" dirty="0"/>
              <a:t>생산량이 증가하는 상품에 대해서는 신메뉴를 개발하여 생산량 증감에 따른 리스크를 최소화하고 시장에서의 경쟁력을 유지할 것입니다</a:t>
            </a:r>
            <a:r>
              <a:rPr lang="en-US" altLang="ko-KR" sz="1000" dirty="0"/>
              <a:t>.</a:t>
            </a:r>
            <a:endParaRPr lang="ko-KR" altLang="en-US" sz="800" dirty="0">
              <a:latin typeface="Dotum"/>
              <a:ea typeface="Dotum"/>
              <a:cs typeface="Dotum"/>
              <a:sym typeface="Dotum"/>
            </a:endParaRPr>
          </a:p>
        </p:txBody>
      </p:sp>
      <p:sp>
        <p:nvSpPr>
          <p:cNvPr id="965" name="Google Shape;965;p34">
            <a:extLst>
              <a:ext uri="{FF2B5EF4-FFF2-40B4-BE49-F238E27FC236}">
                <a16:creationId xmlns:a16="http://schemas.microsoft.com/office/drawing/2014/main" id="{483F7F8B-380D-6585-5BCB-91F3D8B31951}"/>
              </a:ext>
            </a:extLst>
          </p:cNvPr>
          <p:cNvSpPr txBox="1"/>
          <p:nvPr/>
        </p:nvSpPr>
        <p:spPr>
          <a:xfrm>
            <a:off x="1926964" y="4309846"/>
            <a:ext cx="4516120" cy="166712"/>
          </a:xfrm>
          <a:prstGeom prst="rect">
            <a:avLst/>
          </a:prstGeom>
          <a:noFill/>
          <a:ln>
            <a:noFill/>
          </a:ln>
        </p:spPr>
        <p:txBody>
          <a:bodyPr spcFirstLastPara="1" wrap="square" lIns="0" tIns="12700" rIns="0" bIns="0" anchor="t" anchorCtr="0">
            <a:spAutoFit/>
          </a:bodyPr>
          <a:lstStyle/>
          <a:p>
            <a:pPr marL="12700" marR="82550" lvl="0" indent="0" algn="just" rtl="0">
              <a:lnSpc>
                <a:spcPct val="125000"/>
              </a:lnSpc>
              <a:spcBef>
                <a:spcPts val="0"/>
              </a:spcBef>
              <a:spcAft>
                <a:spcPts val="0"/>
              </a:spcAft>
              <a:buNone/>
            </a:pPr>
            <a:endParaRPr lang="ko-KR" altLang="en-US" sz="800" dirty="0">
              <a:latin typeface="Dotum"/>
              <a:ea typeface="Dotum"/>
              <a:cs typeface="Dotum"/>
              <a:sym typeface="Dotum"/>
            </a:endParaRPr>
          </a:p>
        </p:txBody>
      </p:sp>
      <p:sp>
        <p:nvSpPr>
          <p:cNvPr id="5" name="Google Shape;964;p34">
            <a:extLst>
              <a:ext uri="{FF2B5EF4-FFF2-40B4-BE49-F238E27FC236}">
                <a16:creationId xmlns:a16="http://schemas.microsoft.com/office/drawing/2014/main" id="{1105D7B4-128B-B00A-8900-D38CDD02D993}"/>
              </a:ext>
            </a:extLst>
          </p:cNvPr>
          <p:cNvSpPr txBox="1"/>
          <p:nvPr/>
        </p:nvSpPr>
        <p:spPr>
          <a:xfrm>
            <a:off x="16186687" y="8346862"/>
            <a:ext cx="574334" cy="205184"/>
          </a:xfrm>
          <a:prstGeom prst="rect">
            <a:avLst/>
          </a:prstGeom>
          <a:noFill/>
          <a:ln>
            <a:noFill/>
          </a:ln>
        </p:spPr>
        <p:txBody>
          <a:bodyPr spcFirstLastPara="1" wrap="square" lIns="0" tIns="12700" rIns="0" bIns="0" anchor="t" anchorCtr="0">
            <a:spAutoFit/>
          </a:bodyPr>
          <a:lstStyle/>
          <a:p>
            <a:pPr marL="12700" marR="83820" lvl="0" indent="0" algn="just" rtl="0">
              <a:lnSpc>
                <a:spcPct val="125000"/>
              </a:lnSpc>
              <a:spcBef>
                <a:spcPts val="0"/>
              </a:spcBef>
              <a:spcAft>
                <a:spcPts val="0"/>
              </a:spcAft>
              <a:buNone/>
            </a:pPr>
            <a:r>
              <a:rPr lang="ko-KR" altLang="en-US" sz="1000" dirty="0">
                <a:latin typeface="Dotum"/>
                <a:ea typeface="Dotum"/>
                <a:cs typeface="Dotum"/>
                <a:sym typeface="Dotum"/>
              </a:rPr>
              <a:t>과일 </a:t>
            </a:r>
            <a:r>
              <a:rPr lang="en-US" altLang="ko-KR" sz="1000" dirty="0">
                <a:latin typeface="Dotum"/>
                <a:ea typeface="Dotum"/>
                <a:cs typeface="Dotum"/>
                <a:sym typeface="Dotum"/>
              </a:rPr>
              <a:t>-</a:t>
            </a:r>
            <a:endParaRPr lang="ko-KR" altLang="en-US" sz="1000" dirty="0">
              <a:latin typeface="Dotum"/>
              <a:ea typeface="Dotum"/>
              <a:cs typeface="Dotum"/>
              <a:sym typeface="Dotum"/>
            </a:endParaRPr>
          </a:p>
        </p:txBody>
      </p:sp>
      <p:sp>
        <p:nvSpPr>
          <p:cNvPr id="13" name="Rectangle 11">
            <a:extLst>
              <a:ext uri="{FF2B5EF4-FFF2-40B4-BE49-F238E27FC236}">
                <a16:creationId xmlns:a16="http://schemas.microsoft.com/office/drawing/2014/main" id="{A83FC2C2-0BA3-E176-9E90-91AF41F58215}"/>
              </a:ext>
            </a:extLst>
          </p:cNvPr>
          <p:cNvSpPr>
            <a:spLocks noChangeArrowheads="1"/>
          </p:cNvSpPr>
          <p:nvPr/>
        </p:nvSpPr>
        <p:spPr bwMode="auto">
          <a:xfrm>
            <a:off x="250674" y="4699696"/>
            <a:ext cx="600688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ko-KR" altLang="en-US" sz="1000" dirty="0">
                <a:solidFill>
                  <a:schemeClr val="tx1"/>
                </a:solidFill>
                <a:latin typeface="Arial" panose="020B0604020202020204" pitchFamily="34" charset="0"/>
              </a:rPr>
              <a:t>과일 </a:t>
            </a:r>
            <a:r>
              <a:rPr lang="en-US" altLang="ko-KR" sz="1000" dirty="0">
                <a:solidFill>
                  <a:schemeClr val="tx1"/>
                </a:solidFill>
                <a:latin typeface="Arial" panose="020B0604020202020204" pitchFamily="34" charset="0"/>
              </a:rPr>
              <a:t>- </a:t>
            </a:r>
            <a:r>
              <a:rPr kumimoji="0" lang="ko-KR" altLang="ko-KR" sz="1000" b="0" i="0" u="none" strike="noStrike" cap="none" normalizeH="0" baseline="0" dirty="0">
                <a:ln>
                  <a:noFill/>
                </a:ln>
                <a:solidFill>
                  <a:schemeClr val="tx1"/>
                </a:solidFill>
                <a:effectLst/>
                <a:latin typeface="Arial" panose="020B0604020202020204" pitchFamily="34" charset="0"/>
              </a:rPr>
              <a:t>당사는 국내외에서 생산된 과일의 원활한 유통을 위해 기후 변화에 따른 생산량 변동을 전략에 적극 반영하고 있습니다. 한국농촌경제연구원의 예측에 따르면 국내 사과의 재배 면적은 감소가 예상되며 배, 복숭아, 포도는 2030년까지 증가 후 감소할 것으로 보입니다. 반면, 세계 지속 가능 발전 기업 협의회(WBCSD)의 분석에 따르면 아시아 지역의 수입 과일 생산량은 기후 변화에도 불구하고 지속적으로 증가할 것으로 전망됩니다. 당사는 이러한 변동을 반영해 과일 공급의 안정성을 유지하고 최적 신선도를 유지하기 위해 메뉴 구성의 유연성, 콜드체인 유통망, 물류 시스템을 지속적으로 개선해 나갈 예정입니다.</a:t>
            </a:r>
          </a:p>
        </p:txBody>
      </p:sp>
      <p:sp>
        <p:nvSpPr>
          <p:cNvPr id="17" name="Rectangle 11">
            <a:extLst>
              <a:ext uri="{FF2B5EF4-FFF2-40B4-BE49-F238E27FC236}">
                <a16:creationId xmlns:a16="http://schemas.microsoft.com/office/drawing/2014/main" id="{A92F4A57-BE36-5654-9115-C6A223EFE1DB}"/>
              </a:ext>
            </a:extLst>
          </p:cNvPr>
          <p:cNvSpPr>
            <a:spLocks noChangeArrowheads="1"/>
          </p:cNvSpPr>
          <p:nvPr/>
        </p:nvSpPr>
        <p:spPr bwMode="auto">
          <a:xfrm>
            <a:off x="237864" y="6167985"/>
            <a:ext cx="611850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000" b="0" i="0" u="none" strike="noStrike" cap="none" normalizeH="0" baseline="0" dirty="0">
                <a:ln>
                  <a:noFill/>
                </a:ln>
                <a:solidFill>
                  <a:schemeClr val="tx1"/>
                </a:solidFill>
                <a:effectLst/>
                <a:latin typeface="Arial" panose="020B0604020202020204" pitchFamily="34" charset="0"/>
              </a:rPr>
              <a:t>축산물 </a:t>
            </a:r>
            <a:r>
              <a:rPr kumimoji="0" lang="en-US" altLang="ko-KR" sz="1000" b="0" i="0" u="none" strike="noStrike" cap="none" normalizeH="0" baseline="0" dirty="0">
                <a:ln>
                  <a:noFill/>
                </a:ln>
                <a:solidFill>
                  <a:schemeClr val="tx1"/>
                </a:solidFill>
                <a:effectLst/>
                <a:latin typeface="Arial" panose="020B0604020202020204" pitchFamily="34" charset="0"/>
              </a:rPr>
              <a:t>– </a:t>
            </a:r>
            <a:r>
              <a:rPr lang="ko-KR" altLang="en-US" sz="1100" dirty="0"/>
              <a:t>국내 농촌진흥청의 연구에 따르면 기후 변화로 인해 고온 다습한 환경이 증가하면서 돼지와 같은 주요 축산물의 폐사 위험이 높아질 것으로 전망되고 있습니다</a:t>
            </a:r>
            <a:r>
              <a:rPr lang="en-US" altLang="ko-KR" sz="1100" dirty="0"/>
              <a:t>. </a:t>
            </a:r>
            <a:r>
              <a:rPr lang="ko-KR" altLang="en-US" sz="1100" dirty="0"/>
              <a:t>당사는 닭과 같이 폭염에 적응력이 높은 축산물을 중심으로 메뉴를 개발하고 다양화하여</a:t>
            </a:r>
            <a:r>
              <a:rPr lang="en-US" altLang="ko-KR" sz="1100" dirty="0"/>
              <a:t>, </a:t>
            </a:r>
            <a:r>
              <a:rPr lang="ko-KR" altLang="en-US" sz="1100" dirty="0"/>
              <a:t>생산성 변화에 유연하게 대응하고 있습니다</a:t>
            </a:r>
            <a:r>
              <a:rPr lang="en-US" altLang="ko-KR" sz="1100" dirty="0"/>
              <a:t>. </a:t>
            </a:r>
            <a:r>
              <a:rPr lang="ko-KR" altLang="en-US" sz="1100" dirty="0"/>
              <a:t>또한</a:t>
            </a:r>
            <a:r>
              <a:rPr lang="en-US" altLang="ko-KR" sz="1100" dirty="0"/>
              <a:t>, </a:t>
            </a:r>
            <a:r>
              <a:rPr lang="ko-KR" altLang="en-US" sz="1100" dirty="0"/>
              <a:t>온실가스 배출이 상대적으로 낮은 축산물의 비중을 높여 공급망에서 발생하는 당사의 영향을 효과적으로 관리할 것입니다</a:t>
            </a:r>
            <a:r>
              <a:rPr lang="en-US" altLang="ko-KR" sz="1100" dirty="0"/>
              <a:t>.</a:t>
            </a:r>
            <a:r>
              <a:rPr kumimoji="0" lang="en-US" altLang="ko-KR" sz="1000" b="0" i="0" u="none" strike="noStrike" cap="none" normalizeH="0" baseline="0" dirty="0">
                <a:ln>
                  <a:noFill/>
                </a:ln>
                <a:solidFill>
                  <a:schemeClr val="tx1"/>
                </a:solidFill>
                <a:effectLst/>
                <a:latin typeface="Arial" panose="020B0604020202020204" pitchFamily="34" charset="0"/>
              </a:rPr>
              <a:t> </a:t>
            </a:r>
            <a:endParaRPr kumimoji="0" lang="ko-KR" altLang="ko-KR" sz="1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7183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85"/>
        <p:cNvGrpSpPr/>
        <p:nvPr/>
      </p:nvGrpSpPr>
      <p:grpSpPr>
        <a:xfrm>
          <a:off x="0" y="0"/>
          <a:ext cx="0" cy="0"/>
          <a:chOff x="0" y="0"/>
          <a:chExt cx="0" cy="0"/>
        </a:xfrm>
      </p:grpSpPr>
      <p:sp>
        <p:nvSpPr>
          <p:cNvPr id="990" name="Google Shape;990;p35"/>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35</a:t>
            </a:r>
            <a:endParaRPr sz="900">
              <a:latin typeface="Arial"/>
              <a:ea typeface="Arial"/>
              <a:cs typeface="Arial"/>
              <a:sym typeface="Arial"/>
            </a:endParaRPr>
          </a:p>
        </p:txBody>
      </p:sp>
      <p:sp>
        <p:nvSpPr>
          <p:cNvPr id="1000" name="Google Shape;1000;p35"/>
          <p:cNvSpPr txBox="1"/>
          <p:nvPr/>
        </p:nvSpPr>
        <p:spPr>
          <a:xfrm>
            <a:off x="344124" y="1267336"/>
            <a:ext cx="2785156" cy="4064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기후변화</a:t>
            </a:r>
            <a:r>
              <a:rPr lang="en-US" sz="2500" b="1" dirty="0">
                <a:solidFill>
                  <a:srgbClr val="E1F1E8"/>
                </a:solidFill>
                <a:latin typeface="Arial"/>
                <a:ea typeface="Arial"/>
                <a:cs typeface="Arial"/>
                <a:sym typeface="Arial"/>
              </a:rPr>
              <a:t> </a:t>
            </a:r>
            <a:r>
              <a:rPr lang="en-US" sz="2500" b="1" dirty="0" err="1">
                <a:solidFill>
                  <a:srgbClr val="E1F1E8"/>
                </a:solidFill>
                <a:latin typeface="Arial"/>
                <a:ea typeface="Arial"/>
                <a:cs typeface="Arial"/>
                <a:sym typeface="Arial"/>
              </a:rPr>
              <a:t>대응</a:t>
            </a:r>
            <a:endParaRPr sz="2500" dirty="0">
              <a:latin typeface="Arial"/>
              <a:ea typeface="Arial"/>
              <a:cs typeface="Arial"/>
              <a:sym typeface="Arial"/>
            </a:endParaRPr>
          </a:p>
        </p:txBody>
      </p:sp>
      <p:sp>
        <p:nvSpPr>
          <p:cNvPr id="1001" name="Google Shape;1001;p35"/>
          <p:cNvSpPr txBox="1"/>
          <p:nvPr/>
        </p:nvSpPr>
        <p:spPr>
          <a:xfrm>
            <a:off x="347299" y="2068621"/>
            <a:ext cx="6090920" cy="520142"/>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29B283"/>
                </a:solidFill>
                <a:latin typeface="Arial"/>
                <a:ea typeface="Arial"/>
                <a:cs typeface="Arial"/>
                <a:sym typeface="Arial"/>
              </a:rPr>
              <a:t>에너지</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사용량</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관리와</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저감</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활동</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실시</a:t>
            </a:r>
            <a:endParaRPr sz="1300" dirty="0">
              <a:latin typeface="Arial"/>
              <a:ea typeface="Arial"/>
              <a:cs typeface="Arial"/>
              <a:sym typeface="Arial"/>
            </a:endParaRPr>
          </a:p>
          <a:p>
            <a:pPr marL="12700" marR="97155" lvl="0" indent="0" algn="just" rtl="0">
              <a:lnSpc>
                <a:spcPct val="120300"/>
              </a:lnSpc>
              <a:spcBef>
                <a:spcPts val="1105"/>
              </a:spcBef>
              <a:spcAft>
                <a:spcPts val="0"/>
              </a:spcAft>
              <a:buNone/>
            </a:pPr>
            <a:r>
              <a:rPr lang="en-US" sz="900" dirty="0">
                <a:latin typeface="Dotum"/>
                <a:ea typeface="Dotum"/>
                <a:cs typeface="Dotum"/>
                <a:sym typeface="Dotum"/>
              </a:rPr>
              <a:t> </a:t>
            </a:r>
            <a:endParaRPr sz="900" dirty="0">
              <a:latin typeface="Dotum"/>
              <a:ea typeface="Dotum"/>
              <a:cs typeface="Dotum"/>
              <a:sym typeface="Dotum"/>
            </a:endParaRPr>
          </a:p>
        </p:txBody>
      </p:sp>
      <p:sp>
        <p:nvSpPr>
          <p:cNvPr id="1002" name="Google Shape;1002;p35"/>
          <p:cNvSpPr txBox="1"/>
          <p:nvPr/>
        </p:nvSpPr>
        <p:spPr>
          <a:xfrm>
            <a:off x="232511" y="4673227"/>
            <a:ext cx="6092190" cy="212879"/>
          </a:xfrm>
          <a:prstGeom prst="rect">
            <a:avLst/>
          </a:prstGeom>
          <a:noFill/>
          <a:ln>
            <a:noFill/>
          </a:ln>
        </p:spPr>
        <p:txBody>
          <a:bodyPr spcFirstLastPara="1" wrap="square" lIns="0" tIns="12700" rIns="0" bIns="0" anchor="t" anchorCtr="0">
            <a:spAutoFit/>
          </a:bodyPr>
          <a:lstStyle/>
          <a:p>
            <a:pPr marL="12700" lvl="0" indent="0" algn="just" rtl="0">
              <a:lnSpc>
                <a:spcPct val="100000"/>
              </a:lnSpc>
              <a:spcBef>
                <a:spcPts val="0"/>
              </a:spcBef>
              <a:spcAft>
                <a:spcPts val="0"/>
              </a:spcAft>
              <a:buNone/>
            </a:pPr>
            <a:r>
              <a:rPr lang="en-US" sz="1300" b="1" dirty="0" err="1">
                <a:solidFill>
                  <a:srgbClr val="29B283"/>
                </a:solidFill>
                <a:latin typeface="Arial"/>
                <a:ea typeface="Arial"/>
                <a:cs typeface="Arial"/>
                <a:sym typeface="Arial"/>
              </a:rPr>
              <a:t>에너지</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절감</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목표</a:t>
            </a:r>
            <a:r>
              <a:rPr lang="en-US" sz="1300" b="1" dirty="0">
                <a:solidFill>
                  <a:srgbClr val="29B283"/>
                </a:solidFill>
                <a:latin typeface="Arial"/>
                <a:ea typeface="Arial"/>
                <a:cs typeface="Arial"/>
                <a:sym typeface="Arial"/>
              </a:rPr>
              <a:t> </a:t>
            </a:r>
            <a:r>
              <a:rPr lang="en-US" sz="1300" b="1" dirty="0" err="1">
                <a:solidFill>
                  <a:srgbClr val="29B283"/>
                </a:solidFill>
                <a:latin typeface="Arial"/>
                <a:ea typeface="Arial"/>
                <a:cs typeface="Arial"/>
                <a:sym typeface="Arial"/>
              </a:rPr>
              <a:t>수립</a:t>
            </a:r>
            <a:r>
              <a:rPr lang="en-US" sz="900" dirty="0">
                <a:solidFill>
                  <a:srgbClr val="595757"/>
                </a:solidFill>
                <a:latin typeface="Dotum"/>
                <a:ea typeface="Dotum"/>
                <a:cs typeface="Dotum"/>
                <a:sym typeface="Dotum"/>
              </a:rPr>
              <a:t>.</a:t>
            </a:r>
            <a:endParaRPr sz="900" dirty="0">
              <a:latin typeface="Dotum"/>
              <a:ea typeface="Dotum"/>
              <a:cs typeface="Dotum"/>
              <a:sym typeface="Dotum"/>
            </a:endParaRPr>
          </a:p>
        </p:txBody>
      </p:sp>
      <p:sp>
        <p:nvSpPr>
          <p:cNvPr id="1004" name="Google Shape;1004;p35"/>
          <p:cNvSpPr txBox="1"/>
          <p:nvPr/>
        </p:nvSpPr>
        <p:spPr>
          <a:xfrm>
            <a:off x="344124" y="3188699"/>
            <a:ext cx="6092825" cy="1176219"/>
          </a:xfrm>
          <a:prstGeom prst="rect">
            <a:avLst/>
          </a:prstGeom>
          <a:noFill/>
          <a:ln>
            <a:noFill/>
          </a:ln>
        </p:spPr>
        <p:txBody>
          <a:bodyPr spcFirstLastPara="1" wrap="square" lIns="0" tIns="12700" rIns="0" bIns="0" anchor="t" anchorCtr="0">
            <a:spAutoFit/>
          </a:bodyPr>
          <a:lstStyle/>
          <a:p>
            <a:pPr marL="12700" marR="96520" lvl="0" indent="0" algn="just" rtl="0">
              <a:lnSpc>
                <a:spcPct val="120300"/>
              </a:lnSpc>
              <a:spcBef>
                <a:spcPts val="0"/>
              </a:spcBef>
              <a:spcAft>
                <a:spcPts val="0"/>
              </a:spcAft>
              <a:buNone/>
            </a:pPr>
            <a:r>
              <a:rPr lang="en-US" altLang="ko-KR" sz="1050" dirty="0"/>
              <a:t>2023</a:t>
            </a:r>
            <a:r>
              <a:rPr lang="ko-KR" altLang="en-US" sz="1050" dirty="0"/>
              <a:t>년</a:t>
            </a:r>
            <a:r>
              <a:rPr lang="en-US" altLang="ko-KR" sz="1050" dirty="0"/>
              <a:t>, </a:t>
            </a:r>
            <a:r>
              <a:rPr lang="ko-KR" altLang="en-US" sz="1050" dirty="0"/>
              <a:t>이천 물류 센터에서는 바람막을 형성하여 시설물로의 냉기 유입과 유출을 방지하는 에어커튼 장비를 도입했습니다</a:t>
            </a:r>
            <a:r>
              <a:rPr lang="en-US" altLang="ko-KR" sz="1050" dirty="0"/>
              <a:t>. </a:t>
            </a:r>
            <a:r>
              <a:rPr lang="ko-KR" altLang="en-US" sz="1050" dirty="0" err="1"/>
              <a:t>에어커튼은</a:t>
            </a:r>
            <a:r>
              <a:rPr lang="ko-KR" altLang="en-US" sz="1050" dirty="0"/>
              <a:t> 저온 공간을 개방할 때 발생하는 고온 다습한 외부 공기의 유입으로 인한 전기 에너지 소비 증가와 상온 분류 </a:t>
            </a:r>
            <a:r>
              <a:rPr lang="ko-KR" altLang="en-US" sz="1050" dirty="0" err="1"/>
              <a:t>피킹장의</a:t>
            </a:r>
            <a:r>
              <a:rPr lang="ko-KR" altLang="en-US" sz="1050" dirty="0"/>
              <a:t> 온도 차로 생성되는 천장 결로수의 낙수로 인한 안전사고를 줄이기 위해 설치되었습니다</a:t>
            </a:r>
            <a:r>
              <a:rPr lang="en-US" altLang="ko-KR" sz="1050" dirty="0"/>
              <a:t>. </a:t>
            </a:r>
            <a:r>
              <a:rPr lang="ko-KR" altLang="en-US" sz="1050" dirty="0"/>
              <a:t>신규 설비 구매가 아닌</a:t>
            </a:r>
            <a:r>
              <a:rPr lang="en-US" altLang="ko-KR" sz="1050" dirty="0"/>
              <a:t>, </a:t>
            </a:r>
            <a:r>
              <a:rPr lang="ko-KR" altLang="en-US" sz="1050" dirty="0"/>
              <a:t>재활용 및 제작을 통해 </a:t>
            </a:r>
            <a:r>
              <a:rPr lang="en-US" altLang="ko-KR" sz="1050" dirty="0"/>
              <a:t>1,340</a:t>
            </a:r>
            <a:r>
              <a:rPr lang="ko-KR" altLang="en-US" sz="1050" dirty="0"/>
              <a:t>만 원의 비용을 절감하였으며</a:t>
            </a:r>
            <a:r>
              <a:rPr lang="en-US" altLang="ko-KR" sz="1050" dirty="0"/>
              <a:t>, </a:t>
            </a:r>
            <a:r>
              <a:rPr lang="ko-KR" altLang="en-US" sz="1050" dirty="0"/>
              <a:t>에어커튼 설치 후 일일 전기 소비량 감소로 에너지 효율이 </a:t>
            </a:r>
            <a:r>
              <a:rPr lang="en-US" altLang="ko-KR" sz="1050" dirty="0"/>
              <a:t>33% </a:t>
            </a:r>
            <a:r>
              <a:rPr lang="ko-KR" altLang="en-US" sz="1050" dirty="0"/>
              <a:t>향상</a:t>
            </a:r>
            <a:r>
              <a:rPr lang="en-US" altLang="ko-KR" sz="1050" dirty="0"/>
              <a:t>, </a:t>
            </a:r>
            <a:r>
              <a:rPr lang="ko-KR" altLang="en-US" sz="1050" dirty="0"/>
              <a:t>결로 발생이 감소하여 안전사고 및 자동 분류기</a:t>
            </a:r>
            <a:r>
              <a:rPr lang="en-US" altLang="ko-KR" sz="1050" dirty="0"/>
              <a:t>(Sorter) </a:t>
            </a:r>
            <a:r>
              <a:rPr lang="ko-KR" altLang="en-US" sz="1050" dirty="0"/>
              <a:t>이슈를 </a:t>
            </a:r>
            <a:r>
              <a:rPr lang="en-US" altLang="ko-KR" sz="1050" dirty="0"/>
              <a:t>0</a:t>
            </a:r>
            <a:r>
              <a:rPr lang="ko-KR" altLang="en-US" sz="1050" dirty="0"/>
              <a:t>건으로 감소시켰습니다</a:t>
            </a:r>
            <a:r>
              <a:rPr lang="en-US" altLang="ko-KR" sz="1050" dirty="0"/>
              <a:t>.</a:t>
            </a:r>
            <a:endParaRPr sz="900" dirty="0">
              <a:latin typeface="Dotum"/>
              <a:ea typeface="Dotum"/>
              <a:cs typeface="Dotum"/>
              <a:sym typeface="Dotum"/>
            </a:endParaRPr>
          </a:p>
        </p:txBody>
      </p:sp>
      <p:sp>
        <p:nvSpPr>
          <p:cNvPr id="4" name="TextBox 3">
            <a:extLst>
              <a:ext uri="{FF2B5EF4-FFF2-40B4-BE49-F238E27FC236}">
                <a16:creationId xmlns:a16="http://schemas.microsoft.com/office/drawing/2014/main" id="{FC3E5A14-FAEB-964A-03BE-819AD48B7C7C}"/>
              </a:ext>
            </a:extLst>
          </p:cNvPr>
          <p:cNvSpPr txBox="1"/>
          <p:nvPr/>
        </p:nvSpPr>
        <p:spPr>
          <a:xfrm>
            <a:off x="356824" y="2431228"/>
            <a:ext cx="5871854" cy="246221"/>
          </a:xfrm>
          <a:prstGeom prst="rect">
            <a:avLst/>
          </a:prstGeom>
          <a:noFill/>
        </p:spPr>
        <p:txBody>
          <a:bodyPr wrap="square" rtlCol="0">
            <a:spAutoFit/>
          </a:bodyPr>
          <a:lstStyle/>
          <a:p>
            <a:endParaRPr lang="ko-KR" altLang="en-US" sz="1000" dirty="0"/>
          </a:p>
        </p:txBody>
      </p:sp>
      <p:sp>
        <p:nvSpPr>
          <p:cNvPr id="9" name="Rectangle 7">
            <a:extLst>
              <a:ext uri="{FF2B5EF4-FFF2-40B4-BE49-F238E27FC236}">
                <a16:creationId xmlns:a16="http://schemas.microsoft.com/office/drawing/2014/main" id="{83D1A7D8-77CE-94E6-5B84-1AFDFD2DD0D7}"/>
              </a:ext>
            </a:extLst>
          </p:cNvPr>
          <p:cNvSpPr>
            <a:spLocks noChangeArrowheads="1"/>
          </p:cNvSpPr>
          <p:nvPr/>
        </p:nvSpPr>
        <p:spPr bwMode="auto">
          <a:xfrm>
            <a:off x="251799" y="2347830"/>
            <a:ext cx="60909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chemeClr val="tx1"/>
                </a:solidFill>
                <a:effectLst/>
                <a:latin typeface="Arial" panose="020B0604020202020204" pitchFamily="34" charset="0"/>
              </a:rPr>
              <a:t>CJ프레시웨이는</a:t>
            </a:r>
            <a:r>
              <a:rPr kumimoji="0" lang="ko-KR" altLang="ko-KR" sz="1000" b="0" i="0" u="none" strike="noStrike" cap="none" normalizeH="0" baseline="0" dirty="0">
                <a:ln>
                  <a:noFill/>
                </a:ln>
                <a:solidFill>
                  <a:schemeClr val="tx1"/>
                </a:solidFill>
                <a:effectLst/>
                <a:latin typeface="Arial" panose="020B0604020202020204" pitchFamily="34" charset="0"/>
              </a:rPr>
              <a:t> 다양한 에너지 저감 활동을 통해 환경 보호에 힘쓰고 있습니다. 전 사업장 대상으로 매월 전기 사용량에 대해 모니터링을 실시하고 있으며, 전년 동월 및 전월 대비 전기 사용량의 비정상적인 증감이 확인될 경우 원인을 분석하고, 개선안을 도출하여 사업장 특성에 맞게 관리하고 있습니다. 또한 </a:t>
            </a:r>
            <a:r>
              <a:rPr kumimoji="0" lang="ko-KR" altLang="ko-KR" sz="1000" b="0" i="0" u="none" strike="noStrike" cap="none" normalizeH="0" baseline="0" dirty="0" err="1">
                <a:ln>
                  <a:noFill/>
                </a:ln>
                <a:solidFill>
                  <a:schemeClr val="tx1"/>
                </a:solidFill>
                <a:effectLst/>
                <a:latin typeface="Arial" panose="020B0604020202020204" pitchFamily="34" charset="0"/>
              </a:rPr>
              <a:t>특고압</a:t>
            </a:r>
            <a:r>
              <a:rPr kumimoji="0" lang="ko-KR" altLang="ko-KR" sz="1000" b="0" i="0" u="none" strike="noStrike" cap="none" normalizeH="0" baseline="0" dirty="0">
                <a:ln>
                  <a:noFill/>
                </a:ln>
                <a:solidFill>
                  <a:schemeClr val="tx1"/>
                </a:solidFill>
                <a:effectLst/>
                <a:latin typeface="Arial" panose="020B0604020202020204" pitchFamily="34" charset="0"/>
              </a:rPr>
              <a:t> 전기 설비 내부의 절연 클리닝 작업을 통해 설비 효율을 증대하여, 유효 전력 비율인 역률을 높이고 발열을 감소시켜 전기 전력 품질을 향상시켰으며, 전기 사용량을 절감할 수 있었습니다.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Arial" panose="020B0604020202020204" pitchFamily="34" charset="0"/>
            </a:endParaRPr>
          </a:p>
        </p:txBody>
      </p:sp>
      <p:sp>
        <p:nvSpPr>
          <p:cNvPr id="15" name="Rectangle 12">
            <a:extLst>
              <a:ext uri="{FF2B5EF4-FFF2-40B4-BE49-F238E27FC236}">
                <a16:creationId xmlns:a16="http://schemas.microsoft.com/office/drawing/2014/main" id="{658336FF-3689-CC9E-2A77-79368DCA4E58}"/>
              </a:ext>
            </a:extLst>
          </p:cNvPr>
          <p:cNvSpPr>
            <a:spLocks noChangeArrowheads="1"/>
          </p:cNvSpPr>
          <p:nvPr/>
        </p:nvSpPr>
        <p:spPr bwMode="auto">
          <a:xfrm>
            <a:off x="136983" y="5061023"/>
            <a:ext cx="628308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chemeClr val="tx1"/>
                </a:solidFill>
                <a:effectLst/>
                <a:latin typeface="Arial" panose="020B0604020202020204" pitchFamily="34" charset="0"/>
              </a:rPr>
              <a:t>CJ프레시웨이는</a:t>
            </a:r>
            <a:r>
              <a:rPr kumimoji="0" lang="ko-KR" altLang="ko-KR" sz="1000" b="0" i="0" u="none" strike="noStrike" cap="none" normalizeH="0" baseline="0" dirty="0">
                <a:ln>
                  <a:noFill/>
                </a:ln>
                <a:solidFill>
                  <a:schemeClr val="tx1"/>
                </a:solidFill>
                <a:effectLst/>
                <a:latin typeface="Arial" panose="020B0604020202020204" pitchFamily="34" charset="0"/>
              </a:rPr>
              <a:t> 에너지 사용량 관리를 위한 전략적인 접근을 위해, LNG, LPG, 경유, 휘발유, 전기, </a:t>
            </a:r>
            <a:r>
              <a:rPr kumimoji="0" lang="ko-KR" altLang="ko-KR" sz="1000" b="0" i="0" u="none" strike="noStrike" cap="none" normalizeH="0" baseline="0" dirty="0" err="1">
                <a:ln>
                  <a:noFill/>
                </a:ln>
                <a:solidFill>
                  <a:schemeClr val="tx1"/>
                </a:solidFill>
                <a:effectLst/>
                <a:latin typeface="Arial" panose="020B0604020202020204" pitchFamily="34" charset="0"/>
              </a:rPr>
              <a:t>열·스팀</a:t>
            </a:r>
            <a:r>
              <a:rPr kumimoji="0" lang="ko-KR" altLang="ko-KR" sz="1000" b="0" i="0" u="none" strike="noStrike" cap="none" normalizeH="0" baseline="0" dirty="0">
                <a:ln>
                  <a:noFill/>
                </a:ln>
                <a:solidFill>
                  <a:schemeClr val="tx1"/>
                </a:solidFill>
                <a:effectLst/>
                <a:latin typeface="Arial" panose="020B0604020202020204" pitchFamily="34" charset="0"/>
              </a:rPr>
              <a:t> 등 에너지 사용량을 측정하고 절감 목표를 수립하였습니다. 사업장 전기 사용량 모니터링을 지속하며, 사업장별 특성을 통한 전기 사용량 </a:t>
            </a:r>
            <a:r>
              <a:rPr kumimoji="0" lang="ko-KR" altLang="ko-KR" sz="1000" b="0" i="0" u="none" strike="noStrike" cap="none" normalizeH="0" baseline="0" dirty="0" err="1">
                <a:ln>
                  <a:noFill/>
                </a:ln>
                <a:solidFill>
                  <a:schemeClr val="tx1"/>
                </a:solidFill>
                <a:effectLst/>
                <a:latin typeface="Arial" panose="020B0604020202020204" pitchFamily="34" charset="0"/>
              </a:rPr>
              <a:t>저감책</a:t>
            </a:r>
            <a:r>
              <a:rPr kumimoji="0" lang="ko-KR" altLang="ko-KR" sz="1000" b="0" i="0" u="none" strike="noStrike" cap="none" normalizeH="0" baseline="0" dirty="0">
                <a:ln>
                  <a:noFill/>
                </a:ln>
                <a:solidFill>
                  <a:schemeClr val="tx1"/>
                </a:solidFill>
                <a:effectLst/>
                <a:latin typeface="Arial" panose="020B0604020202020204" pitchFamily="34" charset="0"/>
              </a:rPr>
              <a:t> 제공을 계획하고 있습니다. 또한 </a:t>
            </a:r>
            <a:r>
              <a:rPr kumimoji="0" lang="ko-KR" altLang="ko-KR" sz="1000" b="0" i="0" u="none" strike="noStrike" cap="none" normalizeH="0" baseline="0" dirty="0" err="1">
                <a:ln>
                  <a:noFill/>
                </a:ln>
                <a:solidFill>
                  <a:schemeClr val="tx1"/>
                </a:solidFill>
                <a:effectLst/>
                <a:latin typeface="Arial" panose="020B0604020202020204" pitchFamily="34" charset="0"/>
              </a:rPr>
              <a:t>반조리</a:t>
            </a:r>
            <a:r>
              <a:rPr kumimoji="0" lang="ko-KR" altLang="ko-KR" sz="1000" b="0" i="0" u="none" strike="noStrike" cap="none" normalizeH="0" baseline="0" dirty="0">
                <a:ln>
                  <a:noFill/>
                </a:ln>
                <a:solidFill>
                  <a:schemeClr val="tx1"/>
                </a:solidFill>
                <a:effectLst/>
                <a:latin typeface="Arial" panose="020B0604020202020204" pitchFamily="34" charset="0"/>
              </a:rPr>
              <a:t> 제품 등을 공급하는 센트럴 키친에서는 에너지원별로 구체적인 감축 계획을 수립하였습니다. 향후에도 에너지 사용량 제3자 검증을 지속하고, </a:t>
            </a:r>
            <a:r>
              <a:rPr kumimoji="0" lang="ko-KR" altLang="ko-KR" sz="1000" b="0" i="0" u="none" strike="noStrike" cap="none" normalizeH="0" baseline="0" dirty="0" err="1">
                <a:ln>
                  <a:noFill/>
                </a:ln>
                <a:solidFill>
                  <a:schemeClr val="tx1"/>
                </a:solidFill>
                <a:effectLst/>
                <a:latin typeface="Arial" panose="020B0604020202020204" pitchFamily="34" charset="0"/>
              </a:rPr>
              <a:t>비재생</a:t>
            </a:r>
            <a:r>
              <a:rPr kumimoji="0" lang="ko-KR" altLang="ko-KR" sz="1000" b="0" i="0" u="none" strike="noStrike" cap="none" normalizeH="0" baseline="0" dirty="0">
                <a:ln>
                  <a:noFill/>
                </a:ln>
                <a:solidFill>
                  <a:schemeClr val="tx1"/>
                </a:solidFill>
                <a:effectLst/>
                <a:latin typeface="Arial" panose="020B0604020202020204" pitchFamily="34" charset="0"/>
              </a:rPr>
              <a:t> 에너지 사용량은 줄이고 재생 에너지의 사용량은 확대하는 등의 절감 계획을 추진하겠습니다.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55"/>
        <p:cNvGrpSpPr/>
        <p:nvPr/>
      </p:nvGrpSpPr>
      <p:grpSpPr>
        <a:xfrm>
          <a:off x="0" y="0"/>
          <a:ext cx="0" cy="0"/>
          <a:chOff x="0" y="0"/>
          <a:chExt cx="0" cy="0"/>
        </a:xfrm>
      </p:grpSpPr>
      <p:sp>
        <p:nvSpPr>
          <p:cNvPr id="1074" name="Google Shape;1074;p36"/>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36</a:t>
            </a:r>
            <a:endParaRPr sz="900">
              <a:latin typeface="Arial"/>
              <a:ea typeface="Arial"/>
              <a:cs typeface="Arial"/>
              <a:sym typeface="Arial"/>
            </a:endParaRPr>
          </a:p>
        </p:txBody>
      </p:sp>
      <p:sp>
        <p:nvSpPr>
          <p:cNvPr id="1089" name="Google Shape;1089;p36"/>
          <p:cNvSpPr txBox="1"/>
          <p:nvPr/>
        </p:nvSpPr>
        <p:spPr>
          <a:xfrm>
            <a:off x="344124" y="1267336"/>
            <a:ext cx="2516496" cy="3975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기후변화</a:t>
            </a:r>
            <a:r>
              <a:rPr lang="en-US" sz="2500" b="1" dirty="0">
                <a:solidFill>
                  <a:srgbClr val="E1F1E8"/>
                </a:solidFill>
                <a:latin typeface="Arial"/>
                <a:ea typeface="Arial"/>
                <a:cs typeface="Arial"/>
                <a:sym typeface="Arial"/>
              </a:rPr>
              <a:t> </a:t>
            </a:r>
            <a:r>
              <a:rPr lang="en-US" sz="2500" b="1" dirty="0" err="1">
                <a:solidFill>
                  <a:srgbClr val="E1F1E8"/>
                </a:solidFill>
                <a:latin typeface="Arial"/>
                <a:ea typeface="Arial"/>
                <a:cs typeface="Arial"/>
                <a:sym typeface="Arial"/>
              </a:rPr>
              <a:t>대응</a:t>
            </a:r>
            <a:endParaRPr sz="2500" dirty="0">
              <a:latin typeface="Arial"/>
              <a:ea typeface="Arial"/>
              <a:cs typeface="Arial"/>
              <a:sym typeface="Arial"/>
            </a:endParaRPr>
          </a:p>
        </p:txBody>
      </p:sp>
      <p:sp>
        <p:nvSpPr>
          <p:cNvPr id="1090" name="Google Shape;1090;p36"/>
          <p:cNvSpPr txBox="1"/>
          <p:nvPr/>
        </p:nvSpPr>
        <p:spPr>
          <a:xfrm>
            <a:off x="347299" y="2068621"/>
            <a:ext cx="6412316" cy="151067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300" b="1" dirty="0" err="1">
                <a:solidFill>
                  <a:srgbClr val="29B283"/>
                </a:solidFill>
                <a:latin typeface="Arial"/>
                <a:ea typeface="Arial"/>
                <a:cs typeface="Arial"/>
                <a:sym typeface="Arial"/>
              </a:rPr>
              <a:t>생물다양성</a:t>
            </a:r>
            <a:r>
              <a:rPr lang="en-US" sz="1300" b="1" dirty="0">
                <a:solidFill>
                  <a:srgbClr val="29B283"/>
                </a:solidFill>
                <a:latin typeface="Arial"/>
                <a:ea typeface="Arial"/>
                <a:cs typeface="Arial"/>
                <a:sym typeface="Arial"/>
              </a:rPr>
              <a:t> </a:t>
            </a:r>
            <a:endParaRPr sz="1650" baseline="30000" dirty="0">
              <a:latin typeface="Dotum"/>
              <a:ea typeface="Dotum"/>
              <a:cs typeface="Dotum"/>
              <a:sym typeface="Dotum"/>
            </a:endParaRPr>
          </a:p>
          <a:p>
            <a:pPr marL="12700" lvl="0" indent="0" algn="l" rtl="0">
              <a:lnSpc>
                <a:spcPct val="100000"/>
              </a:lnSpc>
              <a:spcBef>
                <a:spcPts val="1325"/>
              </a:spcBef>
              <a:spcAft>
                <a:spcPts val="0"/>
              </a:spcAft>
              <a:buNone/>
            </a:pPr>
            <a:r>
              <a:rPr lang="en-US" altLang="ko-KR" sz="1050" dirty="0"/>
              <a:t>CJ</a:t>
            </a:r>
            <a:r>
              <a:rPr lang="ko-KR" altLang="en-US" sz="1050" dirty="0" err="1"/>
              <a:t>프레시웨이는</a:t>
            </a:r>
            <a:r>
              <a:rPr lang="ko-KR" altLang="en-US" sz="1050" dirty="0"/>
              <a:t> 건강한 식문화의 기초가 건강한 자연에서 비롯된다고 믿습니다</a:t>
            </a:r>
            <a:r>
              <a:rPr lang="en-US" altLang="ko-KR" sz="1050" dirty="0"/>
              <a:t>. </a:t>
            </a:r>
            <a:r>
              <a:rPr lang="ko-KR" altLang="en-US" sz="1050" dirty="0"/>
              <a:t>당사는 자연 자본에 대한 의존성과 영향을 분석하고 이를 기업의 전략과 위험 관리에 통합하기 위한 </a:t>
            </a:r>
            <a:r>
              <a:rPr lang="en-US" altLang="ko-KR" sz="1050" dirty="0"/>
              <a:t>TNFD </a:t>
            </a:r>
            <a:r>
              <a:rPr lang="ko-KR" altLang="en-US" sz="1050" dirty="0"/>
              <a:t>프레임워크를 도입하여 환경적 책임을 강화하고자 합니다</a:t>
            </a:r>
            <a:r>
              <a:rPr lang="en-US" altLang="ko-KR" sz="1050" dirty="0"/>
              <a:t>.</a:t>
            </a:r>
            <a:br>
              <a:rPr lang="en-US" altLang="ko-KR" sz="1050" dirty="0"/>
            </a:br>
            <a:r>
              <a:rPr lang="en-US" altLang="ko-KR" sz="1050" dirty="0"/>
              <a:t>TNFD</a:t>
            </a:r>
            <a:r>
              <a:rPr lang="ko-KR" altLang="en-US" sz="1050" dirty="0"/>
              <a:t>에서 권고하고 있는 </a:t>
            </a:r>
            <a:r>
              <a:rPr lang="en-US" altLang="ko-KR" sz="1050" dirty="0"/>
              <a:t>LEAP </a:t>
            </a:r>
            <a:r>
              <a:rPr lang="ko-KR" altLang="en-US" sz="1050" dirty="0"/>
              <a:t>접근법은 자연과의 접점을 발견</a:t>
            </a:r>
            <a:r>
              <a:rPr lang="en-US" altLang="ko-KR" sz="1050" dirty="0"/>
              <a:t>(Locate)</a:t>
            </a:r>
            <a:r>
              <a:rPr lang="ko-KR" altLang="en-US" sz="1050" dirty="0"/>
              <a:t>하고</a:t>
            </a:r>
            <a:r>
              <a:rPr lang="en-US" altLang="ko-KR" sz="1050" dirty="0"/>
              <a:t>, </a:t>
            </a:r>
            <a:r>
              <a:rPr lang="ko-KR" altLang="en-US" sz="1050" dirty="0"/>
              <a:t>자연 자본 의존도 및 영향을 진단</a:t>
            </a:r>
            <a:r>
              <a:rPr lang="en-US" altLang="ko-KR" sz="1050" dirty="0"/>
              <a:t>(Evaluate)</a:t>
            </a:r>
            <a:r>
              <a:rPr lang="ko-KR" altLang="en-US" sz="1050" dirty="0"/>
              <a:t>하며</a:t>
            </a:r>
            <a:r>
              <a:rPr lang="en-US" altLang="ko-KR" sz="1050" dirty="0"/>
              <a:t>, </a:t>
            </a:r>
            <a:r>
              <a:rPr lang="ko-KR" altLang="en-US" sz="1050" dirty="0"/>
              <a:t>이를 기반으로 자연 자본의 위험 및 기회를 평가</a:t>
            </a:r>
            <a:r>
              <a:rPr lang="en-US" altLang="ko-KR" sz="1050" dirty="0"/>
              <a:t>(Assess)</a:t>
            </a:r>
            <a:r>
              <a:rPr lang="ko-KR" altLang="en-US" sz="1050" dirty="0"/>
              <a:t>하고</a:t>
            </a:r>
            <a:r>
              <a:rPr lang="en-US" altLang="ko-KR" sz="1050" dirty="0"/>
              <a:t>, </a:t>
            </a:r>
            <a:r>
              <a:rPr lang="ko-KR" altLang="en-US" sz="1050" dirty="0"/>
              <a:t>이에 대응하며 공시를 준비</a:t>
            </a:r>
            <a:r>
              <a:rPr lang="en-US" altLang="ko-KR" sz="1050" dirty="0"/>
              <a:t>(Prepare)</a:t>
            </a:r>
            <a:r>
              <a:rPr lang="ko-KR" altLang="en-US" sz="1050" dirty="0"/>
              <a:t>하는 것으로</a:t>
            </a:r>
            <a:r>
              <a:rPr lang="en-US" altLang="ko-KR" sz="1050" dirty="0"/>
              <a:t>, </a:t>
            </a:r>
            <a:r>
              <a:rPr lang="ko-KR" altLang="en-US" sz="1050" dirty="0"/>
              <a:t>자연의 가치와 우리의 활동이 미치는 영향에 대한 면밀한 분석을 통해 보다 책임 있는 결정을 내리기 위한 기반을 마련할 수 있습니다</a:t>
            </a:r>
            <a:r>
              <a:rPr lang="en-US" altLang="ko-KR" sz="1050" dirty="0"/>
              <a:t>.</a:t>
            </a:r>
            <a:endParaRPr sz="900" dirty="0">
              <a:latin typeface="Dotum"/>
              <a:ea typeface="Dotum"/>
              <a:cs typeface="Dotum"/>
              <a:sym typeface="Dotum"/>
            </a:endParaRPr>
          </a:p>
        </p:txBody>
      </p:sp>
      <p:sp>
        <p:nvSpPr>
          <p:cNvPr id="2" name="TextBox 1">
            <a:extLst>
              <a:ext uri="{FF2B5EF4-FFF2-40B4-BE49-F238E27FC236}">
                <a16:creationId xmlns:a16="http://schemas.microsoft.com/office/drawing/2014/main" id="{FCD9069D-1F97-4551-3A0A-13F2D26B2E74}"/>
              </a:ext>
            </a:extLst>
          </p:cNvPr>
          <p:cNvSpPr txBox="1"/>
          <p:nvPr/>
        </p:nvSpPr>
        <p:spPr>
          <a:xfrm>
            <a:off x="344124" y="3781425"/>
            <a:ext cx="6412317" cy="954107"/>
          </a:xfrm>
          <a:prstGeom prst="rect">
            <a:avLst/>
          </a:prstGeom>
          <a:noFill/>
        </p:spPr>
        <p:txBody>
          <a:bodyPr wrap="square" rtlCol="0">
            <a:spAutoFit/>
          </a:bodyPr>
          <a:lstStyle/>
          <a:p>
            <a:r>
              <a:rPr lang="en-US" altLang="ko-KR" dirty="0"/>
              <a:t>TNFDLEAP </a:t>
            </a:r>
            <a:r>
              <a:rPr lang="ko-KR" altLang="en-US" dirty="0"/>
              <a:t>접근법</a:t>
            </a:r>
            <a:endParaRPr lang="en-US" altLang="ko-KR" dirty="0"/>
          </a:p>
          <a:p>
            <a:endParaRPr lang="en-US" altLang="ko-KR" dirty="0"/>
          </a:p>
          <a:p>
            <a:r>
              <a:rPr lang="ko-KR" altLang="en-US" dirty="0"/>
              <a:t>사업분석 </a:t>
            </a:r>
            <a:r>
              <a:rPr lang="en-US" altLang="ko-KR" dirty="0"/>
              <a:t>-&gt; Locate </a:t>
            </a:r>
            <a:r>
              <a:rPr lang="ko-KR" altLang="en-US" dirty="0"/>
              <a:t>자연과의 접점 </a:t>
            </a:r>
            <a:r>
              <a:rPr lang="en-US" altLang="ko-KR" dirty="0"/>
              <a:t>-&gt; Evaluate </a:t>
            </a:r>
            <a:r>
              <a:rPr lang="ko-KR" altLang="en-US" dirty="0"/>
              <a:t>의존도 및 영향 평가 </a:t>
            </a:r>
            <a:r>
              <a:rPr lang="en-US" altLang="ko-KR" dirty="0"/>
              <a:t>-&gt;</a:t>
            </a:r>
          </a:p>
          <a:p>
            <a:r>
              <a:rPr lang="en-US" altLang="ko-KR" dirty="0"/>
              <a:t>Assess </a:t>
            </a:r>
            <a:r>
              <a:rPr lang="ko-KR" altLang="en-US" dirty="0"/>
              <a:t>위험 및 기회 평가 </a:t>
            </a:r>
            <a:r>
              <a:rPr lang="en-US" altLang="ko-KR" dirty="0"/>
              <a:t>-&gt; Prepare </a:t>
            </a:r>
            <a:r>
              <a:rPr lang="ko-KR" altLang="en-US" dirty="0"/>
              <a:t>대응 및 공시</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221"/>
        <p:cNvGrpSpPr/>
        <p:nvPr/>
      </p:nvGrpSpPr>
      <p:grpSpPr>
        <a:xfrm>
          <a:off x="0" y="0"/>
          <a:ext cx="0" cy="0"/>
          <a:chOff x="0" y="0"/>
          <a:chExt cx="0" cy="0"/>
        </a:xfrm>
      </p:grpSpPr>
      <p:sp>
        <p:nvSpPr>
          <p:cNvPr id="1226" name="Google Shape;1226;p37"/>
          <p:cNvSpPr txBox="1"/>
          <p:nvPr/>
        </p:nvSpPr>
        <p:spPr>
          <a:xfrm>
            <a:off x="12435054" y="374284"/>
            <a:ext cx="177800" cy="1625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900" b="1">
                <a:solidFill>
                  <a:srgbClr val="9FA0A0"/>
                </a:solidFill>
                <a:latin typeface="Arial"/>
                <a:ea typeface="Arial"/>
                <a:cs typeface="Arial"/>
                <a:sym typeface="Arial"/>
              </a:rPr>
              <a:t>37</a:t>
            </a:r>
            <a:endParaRPr sz="900">
              <a:latin typeface="Arial"/>
              <a:ea typeface="Arial"/>
              <a:cs typeface="Arial"/>
              <a:sym typeface="Arial"/>
            </a:endParaRPr>
          </a:p>
        </p:txBody>
      </p:sp>
      <p:sp>
        <p:nvSpPr>
          <p:cNvPr id="1236" name="Google Shape;1236;p37"/>
          <p:cNvSpPr txBox="1"/>
          <p:nvPr/>
        </p:nvSpPr>
        <p:spPr>
          <a:xfrm>
            <a:off x="344124" y="1267336"/>
            <a:ext cx="2238906" cy="39754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500" b="1" dirty="0" err="1">
                <a:solidFill>
                  <a:srgbClr val="E1F1E8"/>
                </a:solidFill>
                <a:latin typeface="Arial"/>
                <a:ea typeface="Arial"/>
                <a:cs typeface="Arial"/>
                <a:sym typeface="Arial"/>
              </a:rPr>
              <a:t>기후변화</a:t>
            </a:r>
            <a:r>
              <a:rPr lang="en-US" sz="2500" b="1" dirty="0">
                <a:solidFill>
                  <a:srgbClr val="E1F1E8"/>
                </a:solidFill>
                <a:latin typeface="Arial"/>
                <a:ea typeface="Arial"/>
                <a:cs typeface="Arial"/>
                <a:sym typeface="Arial"/>
              </a:rPr>
              <a:t> </a:t>
            </a:r>
            <a:r>
              <a:rPr lang="en-US" sz="2500" b="1" dirty="0" err="1">
                <a:solidFill>
                  <a:srgbClr val="E1F1E8"/>
                </a:solidFill>
                <a:latin typeface="Arial"/>
                <a:ea typeface="Arial"/>
                <a:cs typeface="Arial"/>
                <a:sym typeface="Arial"/>
              </a:rPr>
              <a:t>대응</a:t>
            </a:r>
            <a:endParaRPr sz="2500" dirty="0">
              <a:latin typeface="Arial"/>
              <a:ea typeface="Arial"/>
              <a:cs typeface="Arial"/>
              <a:sym typeface="Arial"/>
            </a:endParaRPr>
          </a:p>
        </p:txBody>
      </p:sp>
      <p:sp>
        <p:nvSpPr>
          <p:cNvPr id="1237" name="Google Shape;1237;p37"/>
          <p:cNvSpPr txBox="1"/>
          <p:nvPr/>
        </p:nvSpPr>
        <p:spPr>
          <a:xfrm>
            <a:off x="311927" y="3507518"/>
            <a:ext cx="3646887" cy="16671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000" b="1" dirty="0">
                <a:solidFill>
                  <a:srgbClr val="29B283"/>
                </a:solidFill>
                <a:latin typeface="Arial"/>
                <a:ea typeface="Arial"/>
                <a:cs typeface="Arial"/>
                <a:sym typeface="Arial"/>
              </a:rPr>
              <a:t>| </a:t>
            </a:r>
            <a:r>
              <a:rPr lang="en-US" sz="1000" b="1" dirty="0" err="1">
                <a:solidFill>
                  <a:srgbClr val="29B283"/>
                </a:solidFill>
                <a:latin typeface="Arial"/>
                <a:ea typeface="Arial"/>
                <a:cs typeface="Arial"/>
                <a:sym typeface="Arial"/>
              </a:rPr>
              <a:t>TNFD프레임워크에따른영향평가및생물다양성관리방안</a:t>
            </a:r>
            <a:endParaRPr sz="1000" dirty="0">
              <a:latin typeface="Arial"/>
              <a:ea typeface="Arial"/>
              <a:cs typeface="Arial"/>
              <a:sym typeface="Arial"/>
            </a:endParaRPr>
          </a:p>
        </p:txBody>
      </p:sp>
      <p:sp>
        <p:nvSpPr>
          <p:cNvPr id="5" name="Rectangle 4">
            <a:extLst>
              <a:ext uri="{FF2B5EF4-FFF2-40B4-BE49-F238E27FC236}">
                <a16:creationId xmlns:a16="http://schemas.microsoft.com/office/drawing/2014/main" id="{039A88F5-C458-B1B0-4A79-E0D6DFFAB480}"/>
              </a:ext>
            </a:extLst>
          </p:cNvPr>
          <p:cNvSpPr>
            <a:spLocks noChangeArrowheads="1"/>
          </p:cNvSpPr>
          <p:nvPr/>
        </p:nvSpPr>
        <p:spPr bwMode="auto">
          <a:xfrm>
            <a:off x="268233" y="1937927"/>
            <a:ext cx="70597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000" b="0" i="0" u="none" strike="noStrike" cap="none" normalizeH="0" baseline="0" dirty="0">
                <a:ln>
                  <a:noFill/>
                </a:ln>
                <a:solidFill>
                  <a:schemeClr val="tx1"/>
                </a:solidFill>
                <a:effectLst/>
                <a:latin typeface="Arial" panose="020B0604020202020204" pitchFamily="34" charset="0"/>
              </a:rPr>
              <a:t>생물다양성 </a:t>
            </a:r>
            <a:r>
              <a:rPr kumimoji="0" lang="en-US" altLang="ko-KR" sz="1000" b="0" i="0" u="none" strike="noStrike" cap="none" normalizeH="0" baseline="0" dirty="0">
                <a:ln>
                  <a:noFill/>
                </a:ln>
                <a:solidFill>
                  <a:schemeClr val="tx1"/>
                </a:solidFill>
                <a:effectLst/>
                <a:latin typeface="Arial" panose="020B0604020202020204" pitchFamily="34" charset="0"/>
              </a:rPr>
              <a:t>- </a:t>
            </a:r>
            <a:r>
              <a:rPr kumimoji="0" lang="ko-KR" altLang="ko-KR" sz="1000" b="0" i="0" u="none" strike="noStrike" cap="none" normalizeH="0" baseline="0" dirty="0" err="1">
                <a:ln>
                  <a:noFill/>
                </a:ln>
                <a:solidFill>
                  <a:schemeClr val="tx1"/>
                </a:solidFill>
                <a:effectLst/>
                <a:latin typeface="Arial" panose="020B0604020202020204" pitchFamily="34" charset="0"/>
              </a:rPr>
              <a:t>CJ프레시웨이는</a:t>
            </a:r>
            <a:r>
              <a:rPr kumimoji="0" lang="ko-KR" altLang="ko-KR" sz="1000" b="0" i="0" u="none" strike="noStrike" cap="none" normalizeH="0" baseline="0" dirty="0">
                <a:ln>
                  <a:noFill/>
                </a:ln>
                <a:solidFill>
                  <a:schemeClr val="tx1"/>
                </a:solidFill>
                <a:effectLst/>
                <a:latin typeface="Arial" panose="020B0604020202020204" pitchFamily="34" charset="0"/>
              </a:rPr>
              <a:t> 자연 자본에 대한 의존도와 영향을 체계적으로 관리하면서 지속 가능한 미래를 위한 구체적이고 효과적인 행동을 취하기 위해 AR3T 프레임워크를 기반으로 대응 현황을 정비하고 향후 계획을 수립하였습니다. 생태계 서비스는 자연이 제공하는 깨끗한 공기, 물, 음식과 같은 필수 혜택을 의미하며, 이러한 서비스의 위험에 대응하기 위해 ‘생태계 복원(</a:t>
            </a:r>
            <a:r>
              <a:rPr kumimoji="0" lang="ko-KR" altLang="ko-KR" sz="1000" b="0" i="0" u="none" strike="noStrike" cap="none" normalizeH="0" baseline="0" dirty="0" err="1">
                <a:ln>
                  <a:noFill/>
                </a:ln>
                <a:solidFill>
                  <a:schemeClr val="tx1"/>
                </a:solidFill>
                <a:effectLst/>
                <a:latin typeface="Arial" panose="020B0604020202020204" pitchFamily="34" charset="0"/>
              </a:rPr>
              <a:t>Restore</a:t>
            </a:r>
            <a:r>
              <a:rPr kumimoji="0" lang="ko-KR" altLang="ko-KR" sz="1000" b="0" i="0" u="none" strike="noStrike" cap="none" normalizeH="0" baseline="0" dirty="0">
                <a:ln>
                  <a:noFill/>
                </a:ln>
                <a:solidFill>
                  <a:schemeClr val="tx1"/>
                </a:solidFill>
                <a:effectLst/>
                <a:latin typeface="Arial" panose="020B0604020202020204" pitchFamily="34" charset="0"/>
              </a:rPr>
              <a:t> &amp; </a:t>
            </a:r>
            <a:r>
              <a:rPr kumimoji="0" lang="ko-KR" altLang="ko-KR" sz="1000" b="0" i="0" u="none" strike="noStrike" cap="none" normalizeH="0" baseline="0" dirty="0" err="1">
                <a:ln>
                  <a:noFill/>
                </a:ln>
                <a:solidFill>
                  <a:schemeClr val="tx1"/>
                </a:solidFill>
                <a:effectLst/>
                <a:latin typeface="Arial" panose="020B0604020202020204" pitchFamily="34" charset="0"/>
              </a:rPr>
              <a:t>Regenerate</a:t>
            </a:r>
            <a:r>
              <a:rPr kumimoji="0" lang="ko-KR" altLang="ko-KR" sz="1000" b="0" i="0" u="none" strike="noStrike" cap="none" normalizeH="0" baseline="0" dirty="0">
                <a:ln>
                  <a:noFill/>
                </a:ln>
                <a:solidFill>
                  <a:schemeClr val="tx1"/>
                </a:solidFill>
                <a:effectLst/>
                <a:latin typeface="Arial" panose="020B0604020202020204" pitchFamily="34" charset="0"/>
              </a:rPr>
              <a:t>)’을 위한 활동을 추진할 계획입니다. 나아가 대응 방안별 이행 계획 수립, 성과 측정, 자원 배분을 통해 AR3T 프레임워크가 운영과 전략에 실질적으로 반영될 수 있도록 지속 가능한 변화를 추진하겠습니다.</a:t>
            </a:r>
            <a:endParaRPr kumimoji="0" lang="en-US" altLang="ko-KR" sz="10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6F94E2A5-8649-D86C-881B-A10C6672BED6}"/>
              </a:ext>
            </a:extLst>
          </p:cNvPr>
          <p:cNvSpPr txBox="1"/>
          <p:nvPr/>
        </p:nvSpPr>
        <p:spPr>
          <a:xfrm>
            <a:off x="268233" y="3888621"/>
            <a:ext cx="7228840" cy="1938992"/>
          </a:xfrm>
          <a:prstGeom prst="rect">
            <a:avLst/>
          </a:prstGeom>
          <a:noFill/>
        </p:spPr>
        <p:txBody>
          <a:bodyPr wrap="square" rtlCol="0">
            <a:spAutoFit/>
          </a:bodyPr>
          <a:lstStyle/>
          <a:p>
            <a:r>
              <a:rPr lang="ko-KR" altLang="en-US" sz="1000" dirty="0"/>
              <a:t>생물 다양성 관리 방안</a:t>
            </a:r>
            <a:endParaRPr lang="en-US" altLang="ko-KR" sz="1000" dirty="0"/>
          </a:p>
          <a:p>
            <a:r>
              <a:rPr lang="ko-KR" altLang="en-US" sz="1000" dirty="0" err="1"/>
              <a:t>스마트팜</a:t>
            </a:r>
            <a:r>
              <a:rPr lang="ko-KR" altLang="en-US" sz="1000" dirty="0"/>
              <a:t> 계약재배</a:t>
            </a:r>
            <a:r>
              <a:rPr lang="en-US" altLang="ko-KR" sz="1000" dirty="0"/>
              <a:t>: </a:t>
            </a:r>
            <a:r>
              <a:rPr lang="ko-KR" altLang="en-US" sz="1000" dirty="0"/>
              <a:t>지역 농가의 데이터를 축적</a:t>
            </a:r>
            <a:r>
              <a:rPr lang="en-US" altLang="ko-KR" sz="1000" dirty="0"/>
              <a:t>, </a:t>
            </a:r>
            <a:r>
              <a:rPr lang="ko-KR" altLang="en-US" sz="1000" dirty="0" err="1"/>
              <a:t>병류체</a:t>
            </a:r>
            <a:r>
              <a:rPr lang="ko-KR" altLang="en-US" sz="1000" dirty="0"/>
              <a:t> 전반에 대한 생태계 회복력 강화</a:t>
            </a:r>
            <a:br>
              <a:rPr lang="ko-KR" altLang="en-US" sz="1000" dirty="0"/>
            </a:br>
            <a:r>
              <a:rPr lang="ko-KR" altLang="en-US" sz="1000" dirty="0"/>
              <a:t>친환경 유통망 구축</a:t>
            </a:r>
            <a:r>
              <a:rPr lang="en-US" altLang="ko-KR" sz="1000" dirty="0"/>
              <a:t>: </a:t>
            </a:r>
            <a:r>
              <a:rPr lang="ko-KR" altLang="en-US" sz="1000" dirty="0"/>
              <a:t>계약재배 및 산지 직거래를 통한 유통단계 축소</a:t>
            </a:r>
            <a:r>
              <a:rPr lang="en-US" altLang="ko-KR" sz="1000" dirty="0"/>
              <a:t>, </a:t>
            </a:r>
            <a:r>
              <a:rPr lang="ko-KR" altLang="en-US" sz="1000" dirty="0"/>
              <a:t>저전력 배송차량을 통한 환경 영향 최소화</a:t>
            </a:r>
            <a:br>
              <a:rPr lang="ko-KR" altLang="en-US" sz="1000" dirty="0"/>
            </a:br>
            <a:r>
              <a:rPr lang="ko-KR" altLang="en-US" sz="1000" dirty="0"/>
              <a:t>유기농업 보급</a:t>
            </a:r>
            <a:r>
              <a:rPr lang="en-US" altLang="ko-KR" sz="1000" dirty="0"/>
              <a:t>: </a:t>
            </a:r>
            <a:r>
              <a:rPr lang="ko-KR" altLang="en-US" sz="1000" dirty="0"/>
              <a:t>유기물과 미생물 등을 사용한 유기농 농산물</a:t>
            </a:r>
            <a:r>
              <a:rPr lang="en-US" altLang="ko-KR" sz="1000" dirty="0"/>
              <a:t>, </a:t>
            </a:r>
            <a:r>
              <a:rPr lang="ko-KR" altLang="en-US" sz="1000" dirty="0"/>
              <a:t>저탄소 인증 농산물 확대</a:t>
            </a:r>
            <a:br>
              <a:rPr lang="ko-KR" altLang="en-US" sz="1000" dirty="0"/>
            </a:br>
            <a:r>
              <a:rPr lang="ko-KR" altLang="en-US" sz="1000" dirty="0"/>
              <a:t>생태계 보호 활동</a:t>
            </a:r>
            <a:r>
              <a:rPr lang="en-US" altLang="ko-KR" sz="1000" dirty="0"/>
              <a:t>: </a:t>
            </a:r>
            <a:r>
              <a:rPr lang="ko-KR" altLang="en-US" sz="1000" dirty="0"/>
              <a:t>제조사업장 인근 녹지공간 조성</a:t>
            </a:r>
            <a:r>
              <a:rPr lang="en-US" altLang="ko-KR" sz="1000" dirty="0"/>
              <a:t>, </a:t>
            </a:r>
            <a:r>
              <a:rPr lang="ko-KR" altLang="en-US" sz="1000" dirty="0"/>
              <a:t>옥상 정원 및 자원순환 확대를 통한 녹지 관리</a:t>
            </a:r>
            <a:r>
              <a:rPr lang="en-US" altLang="ko-KR" sz="1000" dirty="0"/>
              <a:t>, </a:t>
            </a:r>
            <a:r>
              <a:rPr lang="ko-KR" altLang="en-US" sz="1000" dirty="0"/>
              <a:t>주변 생활 쓰레기 수거 등 주요 이해관계자 참여 프로그램을 통한 도시생태계 보호</a:t>
            </a:r>
            <a:br>
              <a:rPr lang="ko-KR" altLang="en-US" sz="1000" dirty="0"/>
            </a:br>
            <a:r>
              <a:rPr lang="en-US" altLang="ko-KR" sz="1000" dirty="0"/>
              <a:t>ASC·MSC </a:t>
            </a:r>
            <a:r>
              <a:rPr lang="ko-KR" altLang="en-US" sz="1000" dirty="0"/>
              <a:t>인증</a:t>
            </a:r>
            <a:r>
              <a:rPr lang="en-US" altLang="ko-KR" sz="1000" dirty="0"/>
              <a:t>: </a:t>
            </a:r>
            <a:r>
              <a:rPr lang="ko-KR" altLang="en-US" sz="1000" dirty="0" err="1"/>
              <a:t>환경친화적인</a:t>
            </a:r>
            <a:r>
              <a:rPr lang="ko-KR" altLang="en-US" sz="1000" dirty="0"/>
              <a:t> 어업 방식으로 어획 또는 양식한 수산물에 대한 인증 확대</a:t>
            </a:r>
            <a:br>
              <a:rPr lang="ko-KR" altLang="en-US" sz="1000" dirty="0"/>
            </a:br>
            <a:r>
              <a:rPr lang="ko-KR" altLang="en-US" sz="1000" dirty="0"/>
              <a:t>등록물질 축산물</a:t>
            </a:r>
            <a:r>
              <a:rPr lang="en-US" altLang="ko-KR" sz="1000" dirty="0"/>
              <a:t>: </a:t>
            </a:r>
            <a:r>
              <a:rPr lang="ko-KR" altLang="en-US" sz="1000" dirty="0"/>
              <a:t>등록물질 인증 상품 확대를 통해 생태계 건강 유지</a:t>
            </a:r>
            <a:r>
              <a:rPr lang="en-US" altLang="ko-KR" sz="1000" dirty="0"/>
              <a:t>, </a:t>
            </a:r>
            <a:r>
              <a:rPr lang="ko-KR" altLang="en-US" sz="1000" dirty="0"/>
              <a:t>지속 가능한 자원 사용</a:t>
            </a:r>
            <a:br>
              <a:rPr lang="ko-KR" altLang="en-US" sz="1000" dirty="0"/>
            </a:br>
            <a:r>
              <a:rPr lang="ko-KR" altLang="en-US" sz="1000" dirty="0"/>
              <a:t>지속 가능한 농산물</a:t>
            </a:r>
            <a:r>
              <a:rPr lang="en-US" altLang="ko-KR" sz="1000" dirty="0"/>
              <a:t>: </a:t>
            </a:r>
            <a:r>
              <a:rPr lang="ko-KR" altLang="en-US" sz="1000" dirty="0" err="1"/>
              <a:t>스마트팜</a:t>
            </a:r>
            <a:r>
              <a:rPr lang="ko-KR" altLang="en-US" sz="1000" dirty="0"/>
              <a:t> 계약재배에 비축하여</a:t>
            </a:r>
            <a:r>
              <a:rPr lang="en-US" altLang="ko-KR" sz="1000" dirty="0"/>
              <a:t>, </a:t>
            </a:r>
            <a:r>
              <a:rPr lang="ko-KR" altLang="en-US" sz="1000" dirty="0"/>
              <a:t>유기농</a:t>
            </a:r>
            <a:r>
              <a:rPr lang="en-US" altLang="ko-KR" sz="1000" dirty="0"/>
              <a:t>·</a:t>
            </a:r>
            <a:r>
              <a:rPr lang="ko-KR" altLang="en-US" sz="1000" dirty="0"/>
              <a:t>무농약 농법 적용과 저탄소</a:t>
            </a:r>
            <a:r>
              <a:rPr lang="en-US" altLang="ko-KR" sz="1000" dirty="0"/>
              <a:t>·</a:t>
            </a:r>
            <a:r>
              <a:rPr lang="ko-KR" altLang="en-US" sz="1000" dirty="0"/>
              <a:t>친환경 인증 농산물 등 지속 가능한 농산물 유통</a:t>
            </a:r>
            <a:br>
              <a:rPr lang="ko-KR" altLang="en-US" sz="1000" dirty="0"/>
            </a:br>
            <a:r>
              <a:rPr lang="ko-KR" altLang="en-US" sz="1000" dirty="0"/>
              <a:t>환경경영</a:t>
            </a:r>
            <a:r>
              <a:rPr lang="en-US" altLang="ko-KR" sz="1000" dirty="0"/>
              <a:t>: </a:t>
            </a:r>
            <a:r>
              <a:rPr lang="ko-KR" altLang="en-US" sz="1000" dirty="0"/>
              <a:t>환경경영 체계 마련</a:t>
            </a:r>
            <a:r>
              <a:rPr lang="en-US" altLang="ko-KR" sz="1000" dirty="0"/>
              <a:t>, </a:t>
            </a:r>
            <a:r>
              <a:rPr lang="ko-KR" altLang="en-US" sz="1000" dirty="0"/>
              <a:t>대기</a:t>
            </a:r>
            <a:r>
              <a:rPr lang="en-US" altLang="ko-KR" sz="1000" dirty="0"/>
              <a:t>, </a:t>
            </a:r>
            <a:r>
              <a:rPr lang="ko-KR" altLang="en-US" sz="1000" dirty="0"/>
              <a:t>수질 등 오염물질 체계적 모니터링</a:t>
            </a:r>
            <a:br>
              <a:rPr lang="ko-KR" altLang="en-US" sz="1000" dirty="0"/>
            </a:br>
            <a:r>
              <a:rPr lang="ko-KR" altLang="en-US" sz="1000" dirty="0"/>
              <a:t>폐기물관리</a:t>
            </a:r>
            <a:r>
              <a:rPr lang="en-US" altLang="ko-KR" sz="1000" dirty="0"/>
              <a:t>, </a:t>
            </a:r>
            <a:r>
              <a:rPr lang="ko-KR" altLang="en-US" sz="1000" dirty="0"/>
              <a:t>자원순환 체계 수립</a:t>
            </a:r>
            <a:r>
              <a:rPr lang="en-US" altLang="ko-KR" sz="1000" dirty="0"/>
              <a:t>: </a:t>
            </a:r>
            <a:r>
              <a:rPr lang="ko-KR" altLang="en-US" sz="1000" dirty="0"/>
              <a:t>폐기물 배출 관리</a:t>
            </a:r>
            <a:r>
              <a:rPr lang="en-US" altLang="ko-KR" sz="1000" dirty="0"/>
              <a:t>, </a:t>
            </a:r>
            <a:r>
              <a:rPr lang="ko-KR" altLang="en-US" sz="1000" dirty="0"/>
              <a:t>폐기물 절감 활동</a:t>
            </a:r>
            <a:r>
              <a:rPr lang="en-US" altLang="ko-KR" sz="1000" dirty="0"/>
              <a:t>, </a:t>
            </a:r>
            <a:r>
              <a:rPr lang="ko-KR" altLang="en-US" sz="1000" dirty="0"/>
              <a:t>자원순환 체계 구축</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12790</Words>
  <Application>Microsoft Office PowerPoint</Application>
  <PresentationFormat>사용자 지정</PresentationFormat>
  <Paragraphs>551</Paragraphs>
  <Slides>46</Slides>
  <Notes>46</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46</vt:i4>
      </vt:variant>
    </vt:vector>
  </HeadingPairs>
  <TitlesOfParts>
    <vt:vector size="50" baseType="lpstr">
      <vt:lpstr>Dotum</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Playdata</dc:creator>
  <cp:lastModifiedBy>최문영</cp:lastModifiedBy>
  <cp:revision>17</cp:revision>
  <dcterms:created xsi:type="dcterms:W3CDTF">2025-05-30T02:42:46Z</dcterms:created>
  <dcterms:modified xsi:type="dcterms:W3CDTF">2025-05-30T20:27:49Z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2024-07-19T00:00:00Z</vt:filetime>
  </property>
  <property fmtid="{D5CDD505-2E9C-101B-9397-08002B2CF9AE}" pid="3" name="Creator">
    <vt:lpwstr>Adobe InDesign CC 13.0 (Macintosh)</vt:lpwstr>
  </property>
  <property fmtid="{D5CDD505-2E9C-101B-9397-08002B2CF9AE}" pid="4" name="LastSaved">
    <vt:filetime>2025-05-30T00:00:00Z</vt:filetime>
  </property>
  <property fmtid="{D5CDD505-2E9C-101B-9397-08002B2CF9AE}" pid="5" name="Producer">
    <vt:lpwstr>Adobe PDF Library 15.0</vt:lpwstr>
  </property>
</Properties>
</file>